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0"/>
  </p:notesMasterIdLst>
  <p:sldIdLst>
    <p:sldId id="256" r:id="rId2"/>
    <p:sldId id="257" r:id="rId3"/>
    <p:sldId id="295" r:id="rId4"/>
    <p:sldId id="260" r:id="rId5"/>
    <p:sldId id="258" r:id="rId6"/>
    <p:sldId id="278" r:id="rId7"/>
    <p:sldId id="279" r:id="rId8"/>
    <p:sldId id="280" r:id="rId9"/>
    <p:sldId id="261" r:id="rId10"/>
    <p:sldId id="281" r:id="rId11"/>
    <p:sldId id="287" r:id="rId12"/>
    <p:sldId id="282" r:id="rId13"/>
    <p:sldId id="262" r:id="rId14"/>
    <p:sldId id="259" r:id="rId15"/>
    <p:sldId id="290" r:id="rId16"/>
    <p:sldId id="264" r:id="rId17"/>
    <p:sldId id="265" r:id="rId18"/>
    <p:sldId id="266" r:id="rId19"/>
    <p:sldId id="267" r:id="rId20"/>
    <p:sldId id="292" r:id="rId21"/>
    <p:sldId id="263" r:id="rId22"/>
    <p:sldId id="291" r:id="rId23"/>
    <p:sldId id="268" r:id="rId24"/>
    <p:sldId id="293" r:id="rId25"/>
    <p:sldId id="270" r:id="rId26"/>
    <p:sldId id="271" r:id="rId27"/>
    <p:sldId id="294" r:id="rId28"/>
    <p:sldId id="274" r:id="rId29"/>
    <p:sldId id="286" r:id="rId30"/>
    <p:sldId id="276" r:id="rId31"/>
    <p:sldId id="296" r:id="rId32"/>
    <p:sldId id="277" r:id="rId33"/>
    <p:sldId id="284" r:id="rId34"/>
    <p:sldId id="297" r:id="rId35"/>
    <p:sldId id="285" r:id="rId36"/>
    <p:sldId id="298" r:id="rId37"/>
    <p:sldId id="283" r:id="rId38"/>
    <p:sldId id="2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2269"/>
  </p:normalViewPr>
  <p:slideViewPr>
    <p:cSldViewPr snapToGrid="0">
      <p:cViewPr varScale="1">
        <p:scale>
          <a:sx n="102" d="100"/>
          <a:sy n="102" d="100"/>
        </p:scale>
        <p:origin x="192"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5FB8F-54D2-4EC8-AEB8-E0B0E2833E9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4503A73-29AE-4338-80EA-6317726F19E2}">
      <dgm:prSet/>
      <dgm:spPr/>
      <dgm:t>
        <a:bodyPr/>
        <a:lstStyle/>
        <a:p>
          <a:r>
            <a:rPr lang="en-US" dirty="0"/>
            <a:t>2104</a:t>
          </a:r>
        </a:p>
      </dgm:t>
    </dgm:pt>
    <dgm:pt modelId="{72912094-17E3-4559-8D49-2067858454D3}" type="parTrans" cxnId="{EB71FD03-AC1C-412F-BF18-D8F9D41A2386}">
      <dgm:prSet/>
      <dgm:spPr/>
      <dgm:t>
        <a:bodyPr/>
        <a:lstStyle/>
        <a:p>
          <a:endParaRPr lang="en-US"/>
        </a:p>
      </dgm:t>
    </dgm:pt>
    <dgm:pt modelId="{04B15B94-BBE5-42C9-B680-CBF2A8E8C576}" type="sibTrans" cxnId="{EB71FD03-AC1C-412F-BF18-D8F9D41A2386}">
      <dgm:prSet/>
      <dgm:spPr/>
      <dgm:t>
        <a:bodyPr/>
        <a:lstStyle/>
        <a:p>
          <a:endParaRPr lang="en-US"/>
        </a:p>
      </dgm:t>
    </dgm:pt>
    <dgm:pt modelId="{FB5F3480-549C-444E-9AF2-F04D90E8CEE4}">
      <dgm:prSet/>
      <dgm:spPr/>
      <dgm:t>
        <a:bodyPr/>
        <a:lstStyle/>
        <a:p>
          <a:r>
            <a:rPr lang="en-US" dirty="0"/>
            <a:t>1106</a:t>
          </a:r>
        </a:p>
      </dgm:t>
    </dgm:pt>
    <dgm:pt modelId="{BBDD0C3E-080F-4C12-BFFA-ECC911F37BA2}" type="parTrans" cxnId="{95C8C462-5465-409A-8E4E-9015059D8586}">
      <dgm:prSet/>
      <dgm:spPr/>
      <dgm:t>
        <a:bodyPr/>
        <a:lstStyle/>
        <a:p>
          <a:endParaRPr lang="en-US"/>
        </a:p>
      </dgm:t>
    </dgm:pt>
    <dgm:pt modelId="{5AC82853-F056-4F06-909F-BDD360C5D4A6}" type="sibTrans" cxnId="{95C8C462-5465-409A-8E4E-9015059D8586}">
      <dgm:prSet/>
      <dgm:spPr/>
      <dgm:t>
        <a:bodyPr/>
        <a:lstStyle/>
        <a:p>
          <a:endParaRPr lang="en-US"/>
        </a:p>
      </dgm:t>
    </dgm:pt>
    <dgm:pt modelId="{34FE265F-57AF-4A7B-BC81-B46F2996AD80}">
      <dgm:prSet/>
      <dgm:spPr/>
      <dgm:t>
        <a:bodyPr/>
        <a:lstStyle/>
        <a:p>
          <a:r>
            <a:rPr lang="en-US" dirty="0"/>
            <a:t>1108</a:t>
          </a:r>
        </a:p>
      </dgm:t>
    </dgm:pt>
    <dgm:pt modelId="{515C7FB1-EE9D-4D76-B211-3650C6C13D4C}" type="parTrans" cxnId="{3B41845A-0CD8-4653-A95F-30FB62B0D70A}">
      <dgm:prSet/>
      <dgm:spPr/>
      <dgm:t>
        <a:bodyPr/>
        <a:lstStyle/>
        <a:p>
          <a:endParaRPr lang="en-US"/>
        </a:p>
      </dgm:t>
    </dgm:pt>
    <dgm:pt modelId="{AAB0C157-BCF7-4225-886F-45800BA864BC}" type="sibTrans" cxnId="{3B41845A-0CD8-4653-A95F-30FB62B0D70A}">
      <dgm:prSet/>
      <dgm:spPr/>
      <dgm:t>
        <a:bodyPr/>
        <a:lstStyle/>
        <a:p>
          <a:endParaRPr lang="en-US"/>
        </a:p>
      </dgm:t>
    </dgm:pt>
    <dgm:pt modelId="{B4A86DF1-2185-4178-9064-0C65FA57FD9D}">
      <dgm:prSet/>
      <dgm:spPr/>
      <dgm:t>
        <a:bodyPr/>
        <a:lstStyle/>
        <a:p>
          <a:r>
            <a:rPr lang="en-US" dirty="0"/>
            <a:t>1206</a:t>
          </a:r>
        </a:p>
      </dgm:t>
    </dgm:pt>
    <dgm:pt modelId="{BB9E0CDF-41BA-4E30-936A-1DBD8F751DB5}" type="parTrans" cxnId="{174F60FF-D3AE-41AB-AE67-C0E8FB161284}">
      <dgm:prSet/>
      <dgm:spPr/>
      <dgm:t>
        <a:bodyPr/>
        <a:lstStyle/>
        <a:p>
          <a:endParaRPr lang="en-US"/>
        </a:p>
      </dgm:t>
    </dgm:pt>
    <dgm:pt modelId="{37D9E66B-571D-4540-A523-A7EEB3E414D2}" type="sibTrans" cxnId="{174F60FF-D3AE-41AB-AE67-C0E8FB161284}">
      <dgm:prSet/>
      <dgm:spPr/>
      <dgm:t>
        <a:bodyPr/>
        <a:lstStyle/>
        <a:p>
          <a:endParaRPr lang="en-US"/>
        </a:p>
      </dgm:t>
    </dgm:pt>
    <dgm:pt modelId="{F851ADDF-D36D-4A79-B155-A50CA5DA681B}">
      <dgm:prSet/>
      <dgm:spPr/>
      <dgm:t>
        <a:bodyPr/>
        <a:lstStyle/>
        <a:p>
          <a:r>
            <a:rPr lang="en-US" dirty="0"/>
            <a:t>1206A</a:t>
          </a:r>
        </a:p>
      </dgm:t>
    </dgm:pt>
    <dgm:pt modelId="{56294E8E-60C0-4700-A19B-8D191E666D4D}" type="parTrans" cxnId="{A3874253-0AAA-47A6-8621-540A1A9DA1AE}">
      <dgm:prSet/>
      <dgm:spPr/>
      <dgm:t>
        <a:bodyPr/>
        <a:lstStyle/>
        <a:p>
          <a:endParaRPr lang="en-US"/>
        </a:p>
      </dgm:t>
    </dgm:pt>
    <dgm:pt modelId="{62E8C16E-7B10-4414-ADB4-23A417AA742E}" type="sibTrans" cxnId="{A3874253-0AAA-47A6-8621-540A1A9DA1AE}">
      <dgm:prSet/>
      <dgm:spPr/>
      <dgm:t>
        <a:bodyPr/>
        <a:lstStyle/>
        <a:p>
          <a:endParaRPr lang="en-US"/>
        </a:p>
      </dgm:t>
    </dgm:pt>
    <dgm:pt modelId="{5D0D4ECE-8D2A-46C0-8E98-7E7269C54187}">
      <dgm:prSet/>
      <dgm:spPr/>
      <dgm:t>
        <a:bodyPr/>
        <a:lstStyle/>
        <a:p>
          <a:r>
            <a:rPr lang="en-US" dirty="0"/>
            <a:t>2001</a:t>
          </a:r>
        </a:p>
      </dgm:t>
    </dgm:pt>
    <dgm:pt modelId="{00F2BEF6-9814-47E4-9991-5A47378F69B7}" type="parTrans" cxnId="{9D443EB1-D0C4-43EF-95AE-E31A106108F5}">
      <dgm:prSet/>
      <dgm:spPr/>
      <dgm:t>
        <a:bodyPr/>
        <a:lstStyle/>
        <a:p>
          <a:endParaRPr lang="en-US"/>
        </a:p>
      </dgm:t>
    </dgm:pt>
    <dgm:pt modelId="{0516AC46-E7CD-4DC5-8F96-E697C78C2727}" type="sibTrans" cxnId="{9D443EB1-D0C4-43EF-95AE-E31A106108F5}">
      <dgm:prSet/>
      <dgm:spPr/>
      <dgm:t>
        <a:bodyPr/>
        <a:lstStyle/>
        <a:p>
          <a:endParaRPr lang="en-US"/>
        </a:p>
      </dgm:t>
    </dgm:pt>
    <dgm:pt modelId="{D6E1E59F-8EA2-4A86-A78E-EFF2DA38D721}">
      <dgm:prSet/>
      <dgm:spPr/>
      <dgm:t>
        <a:bodyPr/>
        <a:lstStyle/>
        <a:p>
          <a:r>
            <a:rPr lang="en-US" dirty="0"/>
            <a:t>4660</a:t>
          </a:r>
        </a:p>
      </dgm:t>
    </dgm:pt>
    <dgm:pt modelId="{4FED4285-BA8D-4335-9E0C-BA1213E00080}" type="parTrans" cxnId="{6F7C7ED4-92B7-4CA6-8ACD-97CC110647C0}">
      <dgm:prSet/>
      <dgm:spPr/>
      <dgm:t>
        <a:bodyPr/>
        <a:lstStyle/>
        <a:p>
          <a:endParaRPr lang="en-US"/>
        </a:p>
      </dgm:t>
    </dgm:pt>
    <dgm:pt modelId="{A4A617F4-B495-4B28-B62B-534D783422BD}" type="sibTrans" cxnId="{6F7C7ED4-92B7-4CA6-8ACD-97CC110647C0}">
      <dgm:prSet/>
      <dgm:spPr/>
      <dgm:t>
        <a:bodyPr/>
        <a:lstStyle/>
        <a:p>
          <a:endParaRPr lang="en-US"/>
        </a:p>
      </dgm:t>
    </dgm:pt>
    <dgm:pt modelId="{16189111-391B-473B-9FCD-DE05706AB61F}">
      <dgm:prSet/>
      <dgm:spPr/>
      <dgm:t>
        <a:bodyPr/>
        <a:lstStyle/>
        <a:p>
          <a:r>
            <a:rPr lang="en-US" dirty="0"/>
            <a:t>5116</a:t>
          </a:r>
        </a:p>
      </dgm:t>
    </dgm:pt>
    <dgm:pt modelId="{C494F09A-3B1D-4577-876D-02DD3F293E17}" type="parTrans" cxnId="{C5401739-9770-4245-BAAE-8D54F62F90E2}">
      <dgm:prSet/>
      <dgm:spPr/>
      <dgm:t>
        <a:bodyPr/>
        <a:lstStyle/>
        <a:p>
          <a:endParaRPr lang="en-US"/>
        </a:p>
      </dgm:t>
    </dgm:pt>
    <dgm:pt modelId="{69FA69EE-A7CE-4781-96AC-4658E0AA58D9}" type="sibTrans" cxnId="{C5401739-9770-4245-BAAE-8D54F62F90E2}">
      <dgm:prSet/>
      <dgm:spPr/>
      <dgm:t>
        <a:bodyPr/>
        <a:lstStyle/>
        <a:p>
          <a:endParaRPr lang="en-US"/>
        </a:p>
      </dgm:t>
    </dgm:pt>
    <dgm:pt modelId="{5FD4D5FA-3B27-4D0E-8FEB-AF5EFD98DEA1}">
      <dgm:prSet/>
      <dgm:spPr/>
      <dgm:t>
        <a:bodyPr/>
        <a:lstStyle/>
        <a:p>
          <a:r>
            <a:rPr lang="en-US" dirty="0"/>
            <a:t>5102</a:t>
          </a:r>
        </a:p>
      </dgm:t>
    </dgm:pt>
    <dgm:pt modelId="{E275B4D9-083F-4DB6-B201-79C8395783BB}" type="parTrans" cxnId="{F66B0A98-95D5-424D-85A2-C812A1ED1556}">
      <dgm:prSet/>
      <dgm:spPr/>
      <dgm:t>
        <a:bodyPr/>
        <a:lstStyle/>
        <a:p>
          <a:endParaRPr lang="en-US"/>
        </a:p>
      </dgm:t>
    </dgm:pt>
    <dgm:pt modelId="{FC2749FD-09B2-4F32-BB94-2D10A718C161}" type="sibTrans" cxnId="{F66B0A98-95D5-424D-85A2-C812A1ED1556}">
      <dgm:prSet/>
      <dgm:spPr/>
      <dgm:t>
        <a:bodyPr/>
        <a:lstStyle/>
        <a:p>
          <a:endParaRPr lang="en-US"/>
        </a:p>
      </dgm:t>
    </dgm:pt>
    <dgm:pt modelId="{14A15DB5-E11A-4389-8689-4B78F3F946A9}">
      <dgm:prSet/>
      <dgm:spPr/>
      <dgm:t>
        <a:bodyPr/>
        <a:lstStyle/>
        <a:p>
          <a:r>
            <a:rPr lang="en-US" dirty="0"/>
            <a:t>5121 *New Form – Information Sheet - Arbitration</a:t>
          </a:r>
        </a:p>
      </dgm:t>
    </dgm:pt>
    <dgm:pt modelId="{13476528-94F8-4695-9A9A-22EACCAD34CC}" type="parTrans" cxnId="{6867E83E-9399-49AD-9D18-9C26A0E443B7}">
      <dgm:prSet/>
      <dgm:spPr/>
      <dgm:t>
        <a:bodyPr/>
        <a:lstStyle/>
        <a:p>
          <a:endParaRPr lang="en-US"/>
        </a:p>
      </dgm:t>
    </dgm:pt>
    <dgm:pt modelId="{CCF8FFD0-8AC1-4EB1-91E6-7636AD316D39}" type="sibTrans" cxnId="{6867E83E-9399-49AD-9D18-9C26A0E443B7}">
      <dgm:prSet/>
      <dgm:spPr/>
      <dgm:t>
        <a:bodyPr/>
        <a:lstStyle/>
        <a:p>
          <a:endParaRPr lang="en-US"/>
        </a:p>
      </dgm:t>
    </dgm:pt>
    <dgm:pt modelId="{30B162B6-F3C3-1A44-8ACE-6FE6E9094936}" type="pres">
      <dgm:prSet presAssocID="{4A85FB8F-54D2-4EC8-AEB8-E0B0E2833E9E}" presName="diagram" presStyleCnt="0">
        <dgm:presLayoutVars>
          <dgm:dir/>
          <dgm:resizeHandles val="exact"/>
        </dgm:presLayoutVars>
      </dgm:prSet>
      <dgm:spPr/>
    </dgm:pt>
    <dgm:pt modelId="{2277E988-C4ED-7849-8704-A1DAFC5C2D38}" type="pres">
      <dgm:prSet presAssocID="{44503A73-29AE-4338-80EA-6317726F19E2}" presName="node" presStyleLbl="node1" presStyleIdx="0" presStyleCnt="10">
        <dgm:presLayoutVars>
          <dgm:bulletEnabled val="1"/>
        </dgm:presLayoutVars>
      </dgm:prSet>
      <dgm:spPr/>
    </dgm:pt>
    <dgm:pt modelId="{1F7B4B07-7332-394B-8317-8EC14AEE2B8E}" type="pres">
      <dgm:prSet presAssocID="{04B15B94-BBE5-42C9-B680-CBF2A8E8C576}" presName="sibTrans" presStyleCnt="0"/>
      <dgm:spPr/>
    </dgm:pt>
    <dgm:pt modelId="{20CCAF3B-63DA-D949-BC4B-6F74B51256C3}" type="pres">
      <dgm:prSet presAssocID="{FB5F3480-549C-444E-9AF2-F04D90E8CEE4}" presName="node" presStyleLbl="node1" presStyleIdx="1" presStyleCnt="10">
        <dgm:presLayoutVars>
          <dgm:bulletEnabled val="1"/>
        </dgm:presLayoutVars>
      </dgm:prSet>
      <dgm:spPr/>
    </dgm:pt>
    <dgm:pt modelId="{8DC9219C-ED83-704E-BD6D-174203F841D9}" type="pres">
      <dgm:prSet presAssocID="{5AC82853-F056-4F06-909F-BDD360C5D4A6}" presName="sibTrans" presStyleCnt="0"/>
      <dgm:spPr/>
    </dgm:pt>
    <dgm:pt modelId="{5FA08370-FE51-6440-95D3-24CF9DF6A79F}" type="pres">
      <dgm:prSet presAssocID="{34FE265F-57AF-4A7B-BC81-B46F2996AD80}" presName="node" presStyleLbl="node1" presStyleIdx="2" presStyleCnt="10">
        <dgm:presLayoutVars>
          <dgm:bulletEnabled val="1"/>
        </dgm:presLayoutVars>
      </dgm:prSet>
      <dgm:spPr/>
    </dgm:pt>
    <dgm:pt modelId="{531D6BAB-91BC-5F47-B6D6-A6DC9A7E72AA}" type="pres">
      <dgm:prSet presAssocID="{AAB0C157-BCF7-4225-886F-45800BA864BC}" presName="sibTrans" presStyleCnt="0"/>
      <dgm:spPr/>
    </dgm:pt>
    <dgm:pt modelId="{F6C715DE-7A44-4644-AE80-81FA19170072}" type="pres">
      <dgm:prSet presAssocID="{B4A86DF1-2185-4178-9064-0C65FA57FD9D}" presName="node" presStyleLbl="node1" presStyleIdx="3" presStyleCnt="10">
        <dgm:presLayoutVars>
          <dgm:bulletEnabled val="1"/>
        </dgm:presLayoutVars>
      </dgm:prSet>
      <dgm:spPr/>
    </dgm:pt>
    <dgm:pt modelId="{E2496964-AE3A-E248-803D-4CF7DEE57B65}" type="pres">
      <dgm:prSet presAssocID="{37D9E66B-571D-4540-A523-A7EEB3E414D2}" presName="sibTrans" presStyleCnt="0"/>
      <dgm:spPr/>
    </dgm:pt>
    <dgm:pt modelId="{0F746AB6-E18A-FC41-A054-D7EF673F019B}" type="pres">
      <dgm:prSet presAssocID="{F851ADDF-D36D-4A79-B155-A50CA5DA681B}" presName="node" presStyleLbl="node1" presStyleIdx="4" presStyleCnt="10">
        <dgm:presLayoutVars>
          <dgm:bulletEnabled val="1"/>
        </dgm:presLayoutVars>
      </dgm:prSet>
      <dgm:spPr/>
    </dgm:pt>
    <dgm:pt modelId="{628BE34D-17D0-4D4E-B3FE-C9F5AA376440}" type="pres">
      <dgm:prSet presAssocID="{62E8C16E-7B10-4414-ADB4-23A417AA742E}" presName="sibTrans" presStyleCnt="0"/>
      <dgm:spPr/>
    </dgm:pt>
    <dgm:pt modelId="{366E1173-66D7-2C48-B2A7-08734C2821A6}" type="pres">
      <dgm:prSet presAssocID="{5D0D4ECE-8D2A-46C0-8E98-7E7269C54187}" presName="node" presStyleLbl="node1" presStyleIdx="5" presStyleCnt="10">
        <dgm:presLayoutVars>
          <dgm:bulletEnabled val="1"/>
        </dgm:presLayoutVars>
      </dgm:prSet>
      <dgm:spPr/>
    </dgm:pt>
    <dgm:pt modelId="{70251AF4-56B3-9D49-8B31-34B952EC30FD}" type="pres">
      <dgm:prSet presAssocID="{0516AC46-E7CD-4DC5-8F96-E697C78C2727}" presName="sibTrans" presStyleCnt="0"/>
      <dgm:spPr/>
    </dgm:pt>
    <dgm:pt modelId="{07EB61EC-9D1C-0244-AC38-F0B2C0106E3C}" type="pres">
      <dgm:prSet presAssocID="{D6E1E59F-8EA2-4A86-A78E-EFF2DA38D721}" presName="node" presStyleLbl="node1" presStyleIdx="6" presStyleCnt="10">
        <dgm:presLayoutVars>
          <dgm:bulletEnabled val="1"/>
        </dgm:presLayoutVars>
      </dgm:prSet>
      <dgm:spPr/>
    </dgm:pt>
    <dgm:pt modelId="{DFF9F470-5B1F-1540-8DDB-804383B8BF59}" type="pres">
      <dgm:prSet presAssocID="{A4A617F4-B495-4B28-B62B-534D783422BD}" presName="sibTrans" presStyleCnt="0"/>
      <dgm:spPr/>
    </dgm:pt>
    <dgm:pt modelId="{48ED60F8-C26D-234B-98C5-BB9BA75D110B}" type="pres">
      <dgm:prSet presAssocID="{16189111-391B-473B-9FCD-DE05706AB61F}" presName="node" presStyleLbl="node1" presStyleIdx="7" presStyleCnt="10">
        <dgm:presLayoutVars>
          <dgm:bulletEnabled val="1"/>
        </dgm:presLayoutVars>
      </dgm:prSet>
      <dgm:spPr/>
    </dgm:pt>
    <dgm:pt modelId="{BC29582F-1C9D-844D-A6F7-62E7200EF403}" type="pres">
      <dgm:prSet presAssocID="{69FA69EE-A7CE-4781-96AC-4658E0AA58D9}" presName="sibTrans" presStyleCnt="0"/>
      <dgm:spPr/>
    </dgm:pt>
    <dgm:pt modelId="{54B1A98F-5B3C-3245-AA1B-D173390686E8}" type="pres">
      <dgm:prSet presAssocID="{5FD4D5FA-3B27-4D0E-8FEB-AF5EFD98DEA1}" presName="node" presStyleLbl="node1" presStyleIdx="8" presStyleCnt="10">
        <dgm:presLayoutVars>
          <dgm:bulletEnabled val="1"/>
        </dgm:presLayoutVars>
      </dgm:prSet>
      <dgm:spPr/>
    </dgm:pt>
    <dgm:pt modelId="{034B0F8B-FE2E-A246-B1FE-9BC070E6180F}" type="pres">
      <dgm:prSet presAssocID="{FC2749FD-09B2-4F32-BB94-2D10A718C161}" presName="sibTrans" presStyleCnt="0"/>
      <dgm:spPr/>
    </dgm:pt>
    <dgm:pt modelId="{5F34D229-C5A6-FB49-813B-4EA26442D3D9}" type="pres">
      <dgm:prSet presAssocID="{14A15DB5-E11A-4389-8689-4B78F3F946A9}" presName="node" presStyleLbl="node1" presStyleIdx="9" presStyleCnt="10" custScaleX="164997" custLinFactNeighborX="-6631" custLinFactNeighborY="-11307">
        <dgm:presLayoutVars>
          <dgm:bulletEnabled val="1"/>
        </dgm:presLayoutVars>
      </dgm:prSet>
      <dgm:spPr/>
    </dgm:pt>
  </dgm:ptLst>
  <dgm:cxnLst>
    <dgm:cxn modelId="{EB71FD03-AC1C-412F-BF18-D8F9D41A2386}" srcId="{4A85FB8F-54D2-4EC8-AEB8-E0B0E2833E9E}" destId="{44503A73-29AE-4338-80EA-6317726F19E2}" srcOrd="0" destOrd="0" parTransId="{72912094-17E3-4559-8D49-2067858454D3}" sibTransId="{04B15B94-BBE5-42C9-B680-CBF2A8E8C576}"/>
    <dgm:cxn modelId="{7C074C21-E0EB-1640-8035-822CB0ED72BD}" type="presOf" srcId="{F851ADDF-D36D-4A79-B155-A50CA5DA681B}" destId="{0F746AB6-E18A-FC41-A054-D7EF673F019B}" srcOrd="0" destOrd="0" presId="urn:microsoft.com/office/officeart/2005/8/layout/default"/>
    <dgm:cxn modelId="{C5401739-9770-4245-BAAE-8D54F62F90E2}" srcId="{4A85FB8F-54D2-4EC8-AEB8-E0B0E2833E9E}" destId="{16189111-391B-473B-9FCD-DE05706AB61F}" srcOrd="7" destOrd="0" parTransId="{C494F09A-3B1D-4577-876D-02DD3F293E17}" sibTransId="{69FA69EE-A7CE-4781-96AC-4658E0AA58D9}"/>
    <dgm:cxn modelId="{00B4CC39-48D7-1845-A053-BF90F3F57388}" type="presOf" srcId="{34FE265F-57AF-4A7B-BC81-B46F2996AD80}" destId="{5FA08370-FE51-6440-95D3-24CF9DF6A79F}" srcOrd="0" destOrd="0" presId="urn:microsoft.com/office/officeart/2005/8/layout/default"/>
    <dgm:cxn modelId="{6867E83E-9399-49AD-9D18-9C26A0E443B7}" srcId="{4A85FB8F-54D2-4EC8-AEB8-E0B0E2833E9E}" destId="{14A15DB5-E11A-4389-8689-4B78F3F946A9}" srcOrd="9" destOrd="0" parTransId="{13476528-94F8-4695-9A9A-22EACCAD34CC}" sibTransId="{CCF8FFD0-8AC1-4EB1-91E6-7636AD316D39}"/>
    <dgm:cxn modelId="{09E75A5E-2237-5744-A42C-D4019C28D020}" type="presOf" srcId="{16189111-391B-473B-9FCD-DE05706AB61F}" destId="{48ED60F8-C26D-234B-98C5-BB9BA75D110B}" srcOrd="0" destOrd="0" presId="urn:microsoft.com/office/officeart/2005/8/layout/default"/>
    <dgm:cxn modelId="{E8057C5F-B314-D748-967D-41FAADCA13A5}" type="presOf" srcId="{5FD4D5FA-3B27-4D0E-8FEB-AF5EFD98DEA1}" destId="{54B1A98F-5B3C-3245-AA1B-D173390686E8}" srcOrd="0" destOrd="0" presId="urn:microsoft.com/office/officeart/2005/8/layout/default"/>
    <dgm:cxn modelId="{95C8C462-5465-409A-8E4E-9015059D8586}" srcId="{4A85FB8F-54D2-4EC8-AEB8-E0B0E2833E9E}" destId="{FB5F3480-549C-444E-9AF2-F04D90E8CEE4}" srcOrd="1" destOrd="0" parTransId="{BBDD0C3E-080F-4C12-BFFA-ECC911F37BA2}" sibTransId="{5AC82853-F056-4F06-909F-BDD360C5D4A6}"/>
    <dgm:cxn modelId="{D550B86B-7B30-0446-A237-EF579586CA36}" type="presOf" srcId="{D6E1E59F-8EA2-4A86-A78E-EFF2DA38D721}" destId="{07EB61EC-9D1C-0244-AC38-F0B2C0106E3C}" srcOrd="0" destOrd="0" presId="urn:microsoft.com/office/officeart/2005/8/layout/default"/>
    <dgm:cxn modelId="{A3874253-0AAA-47A6-8621-540A1A9DA1AE}" srcId="{4A85FB8F-54D2-4EC8-AEB8-E0B0E2833E9E}" destId="{F851ADDF-D36D-4A79-B155-A50CA5DA681B}" srcOrd="4" destOrd="0" parTransId="{56294E8E-60C0-4700-A19B-8D191E666D4D}" sibTransId="{62E8C16E-7B10-4414-ADB4-23A417AA742E}"/>
    <dgm:cxn modelId="{76501979-AFAF-5E4A-A425-999166095387}" type="presOf" srcId="{44503A73-29AE-4338-80EA-6317726F19E2}" destId="{2277E988-C4ED-7849-8704-A1DAFC5C2D38}" srcOrd="0" destOrd="0" presId="urn:microsoft.com/office/officeart/2005/8/layout/default"/>
    <dgm:cxn modelId="{3B41845A-0CD8-4653-A95F-30FB62B0D70A}" srcId="{4A85FB8F-54D2-4EC8-AEB8-E0B0E2833E9E}" destId="{34FE265F-57AF-4A7B-BC81-B46F2996AD80}" srcOrd="2" destOrd="0" parTransId="{515C7FB1-EE9D-4D76-B211-3650C6C13D4C}" sibTransId="{AAB0C157-BCF7-4225-886F-45800BA864BC}"/>
    <dgm:cxn modelId="{F66B0A98-95D5-424D-85A2-C812A1ED1556}" srcId="{4A85FB8F-54D2-4EC8-AEB8-E0B0E2833E9E}" destId="{5FD4D5FA-3B27-4D0E-8FEB-AF5EFD98DEA1}" srcOrd="8" destOrd="0" parTransId="{E275B4D9-083F-4DB6-B201-79C8395783BB}" sibTransId="{FC2749FD-09B2-4F32-BB94-2D10A718C161}"/>
    <dgm:cxn modelId="{AB5F899F-8D07-484E-8367-615C220D19BC}" type="presOf" srcId="{B4A86DF1-2185-4178-9064-0C65FA57FD9D}" destId="{F6C715DE-7A44-4644-AE80-81FA19170072}" srcOrd="0" destOrd="0" presId="urn:microsoft.com/office/officeart/2005/8/layout/default"/>
    <dgm:cxn modelId="{9D443EB1-D0C4-43EF-95AE-E31A106108F5}" srcId="{4A85FB8F-54D2-4EC8-AEB8-E0B0E2833E9E}" destId="{5D0D4ECE-8D2A-46C0-8E98-7E7269C54187}" srcOrd="5" destOrd="0" parTransId="{00F2BEF6-9814-47E4-9991-5A47378F69B7}" sibTransId="{0516AC46-E7CD-4DC5-8F96-E697C78C2727}"/>
    <dgm:cxn modelId="{1650B8B4-FB1C-2D47-8CA0-3E8D80B5CBA1}" type="presOf" srcId="{4A85FB8F-54D2-4EC8-AEB8-E0B0E2833E9E}" destId="{30B162B6-F3C3-1A44-8ACE-6FE6E9094936}" srcOrd="0" destOrd="0" presId="urn:microsoft.com/office/officeart/2005/8/layout/default"/>
    <dgm:cxn modelId="{AE469BBF-40D2-4B47-8E53-005625293E83}" type="presOf" srcId="{14A15DB5-E11A-4389-8689-4B78F3F946A9}" destId="{5F34D229-C5A6-FB49-813B-4EA26442D3D9}" srcOrd="0" destOrd="0" presId="urn:microsoft.com/office/officeart/2005/8/layout/default"/>
    <dgm:cxn modelId="{73152BD2-377D-DD4B-B43A-C90854E31D04}" type="presOf" srcId="{5D0D4ECE-8D2A-46C0-8E98-7E7269C54187}" destId="{366E1173-66D7-2C48-B2A7-08734C2821A6}" srcOrd="0" destOrd="0" presId="urn:microsoft.com/office/officeart/2005/8/layout/default"/>
    <dgm:cxn modelId="{76DB76D3-7355-7C43-8DDE-72F875E3455D}" type="presOf" srcId="{FB5F3480-549C-444E-9AF2-F04D90E8CEE4}" destId="{20CCAF3B-63DA-D949-BC4B-6F74B51256C3}" srcOrd="0" destOrd="0" presId="urn:microsoft.com/office/officeart/2005/8/layout/default"/>
    <dgm:cxn modelId="{6F7C7ED4-92B7-4CA6-8ACD-97CC110647C0}" srcId="{4A85FB8F-54D2-4EC8-AEB8-E0B0E2833E9E}" destId="{D6E1E59F-8EA2-4A86-A78E-EFF2DA38D721}" srcOrd="6" destOrd="0" parTransId="{4FED4285-BA8D-4335-9E0C-BA1213E00080}" sibTransId="{A4A617F4-B495-4B28-B62B-534D783422BD}"/>
    <dgm:cxn modelId="{174F60FF-D3AE-41AB-AE67-C0E8FB161284}" srcId="{4A85FB8F-54D2-4EC8-AEB8-E0B0E2833E9E}" destId="{B4A86DF1-2185-4178-9064-0C65FA57FD9D}" srcOrd="3" destOrd="0" parTransId="{BB9E0CDF-41BA-4E30-936A-1DBD8F751DB5}" sibTransId="{37D9E66B-571D-4540-A523-A7EEB3E414D2}"/>
    <dgm:cxn modelId="{925ADD89-1F3F-BF48-8CB4-A6FD66C16C2C}" type="presParOf" srcId="{30B162B6-F3C3-1A44-8ACE-6FE6E9094936}" destId="{2277E988-C4ED-7849-8704-A1DAFC5C2D38}" srcOrd="0" destOrd="0" presId="urn:microsoft.com/office/officeart/2005/8/layout/default"/>
    <dgm:cxn modelId="{EC561D22-4CBF-4844-9A27-BDBE2C7AC34F}" type="presParOf" srcId="{30B162B6-F3C3-1A44-8ACE-6FE6E9094936}" destId="{1F7B4B07-7332-394B-8317-8EC14AEE2B8E}" srcOrd="1" destOrd="0" presId="urn:microsoft.com/office/officeart/2005/8/layout/default"/>
    <dgm:cxn modelId="{2B7E3054-3A99-E04D-8C73-C03F4F916EAB}" type="presParOf" srcId="{30B162B6-F3C3-1A44-8ACE-6FE6E9094936}" destId="{20CCAF3B-63DA-D949-BC4B-6F74B51256C3}" srcOrd="2" destOrd="0" presId="urn:microsoft.com/office/officeart/2005/8/layout/default"/>
    <dgm:cxn modelId="{D242C40F-6FD6-5947-8467-D6581065362E}" type="presParOf" srcId="{30B162B6-F3C3-1A44-8ACE-6FE6E9094936}" destId="{8DC9219C-ED83-704E-BD6D-174203F841D9}" srcOrd="3" destOrd="0" presId="urn:microsoft.com/office/officeart/2005/8/layout/default"/>
    <dgm:cxn modelId="{E7729C21-CE11-B14D-96F3-28F8A48702D1}" type="presParOf" srcId="{30B162B6-F3C3-1A44-8ACE-6FE6E9094936}" destId="{5FA08370-FE51-6440-95D3-24CF9DF6A79F}" srcOrd="4" destOrd="0" presId="urn:microsoft.com/office/officeart/2005/8/layout/default"/>
    <dgm:cxn modelId="{755C48A0-4D27-EE4C-9BB9-A7A463B1B5A3}" type="presParOf" srcId="{30B162B6-F3C3-1A44-8ACE-6FE6E9094936}" destId="{531D6BAB-91BC-5F47-B6D6-A6DC9A7E72AA}" srcOrd="5" destOrd="0" presId="urn:microsoft.com/office/officeart/2005/8/layout/default"/>
    <dgm:cxn modelId="{943DA11B-2F82-104C-99BE-F070D465C341}" type="presParOf" srcId="{30B162B6-F3C3-1A44-8ACE-6FE6E9094936}" destId="{F6C715DE-7A44-4644-AE80-81FA19170072}" srcOrd="6" destOrd="0" presId="urn:microsoft.com/office/officeart/2005/8/layout/default"/>
    <dgm:cxn modelId="{BC41489E-B64B-BC40-ACB9-497E9BB78D60}" type="presParOf" srcId="{30B162B6-F3C3-1A44-8ACE-6FE6E9094936}" destId="{E2496964-AE3A-E248-803D-4CF7DEE57B65}" srcOrd="7" destOrd="0" presId="urn:microsoft.com/office/officeart/2005/8/layout/default"/>
    <dgm:cxn modelId="{9EEB3919-B1B0-294D-8AC7-90439D17955E}" type="presParOf" srcId="{30B162B6-F3C3-1A44-8ACE-6FE6E9094936}" destId="{0F746AB6-E18A-FC41-A054-D7EF673F019B}" srcOrd="8" destOrd="0" presId="urn:microsoft.com/office/officeart/2005/8/layout/default"/>
    <dgm:cxn modelId="{DD23FE50-7079-DB44-A32D-BBA94D23E767}" type="presParOf" srcId="{30B162B6-F3C3-1A44-8ACE-6FE6E9094936}" destId="{628BE34D-17D0-4D4E-B3FE-C9F5AA376440}" srcOrd="9" destOrd="0" presId="urn:microsoft.com/office/officeart/2005/8/layout/default"/>
    <dgm:cxn modelId="{4D0A1D6F-06C8-6A4D-AFFE-F5F79F88438C}" type="presParOf" srcId="{30B162B6-F3C3-1A44-8ACE-6FE6E9094936}" destId="{366E1173-66D7-2C48-B2A7-08734C2821A6}" srcOrd="10" destOrd="0" presId="urn:microsoft.com/office/officeart/2005/8/layout/default"/>
    <dgm:cxn modelId="{202FE6EE-A49F-8449-A9D6-015F1F334FAF}" type="presParOf" srcId="{30B162B6-F3C3-1A44-8ACE-6FE6E9094936}" destId="{70251AF4-56B3-9D49-8B31-34B952EC30FD}" srcOrd="11" destOrd="0" presId="urn:microsoft.com/office/officeart/2005/8/layout/default"/>
    <dgm:cxn modelId="{28B6B443-DCEF-A14B-91E5-41E158B0FB9A}" type="presParOf" srcId="{30B162B6-F3C3-1A44-8ACE-6FE6E9094936}" destId="{07EB61EC-9D1C-0244-AC38-F0B2C0106E3C}" srcOrd="12" destOrd="0" presId="urn:microsoft.com/office/officeart/2005/8/layout/default"/>
    <dgm:cxn modelId="{82B95A4D-5FCE-FD4B-8711-477BA5C9B64E}" type="presParOf" srcId="{30B162B6-F3C3-1A44-8ACE-6FE6E9094936}" destId="{DFF9F470-5B1F-1540-8DDB-804383B8BF59}" srcOrd="13" destOrd="0" presId="urn:microsoft.com/office/officeart/2005/8/layout/default"/>
    <dgm:cxn modelId="{022D9A5E-2775-A04A-A6E6-17D54CAAB7C6}" type="presParOf" srcId="{30B162B6-F3C3-1A44-8ACE-6FE6E9094936}" destId="{48ED60F8-C26D-234B-98C5-BB9BA75D110B}" srcOrd="14" destOrd="0" presId="urn:microsoft.com/office/officeart/2005/8/layout/default"/>
    <dgm:cxn modelId="{E09AD4CE-30C2-FA43-9686-23720398C004}" type="presParOf" srcId="{30B162B6-F3C3-1A44-8ACE-6FE6E9094936}" destId="{BC29582F-1C9D-844D-A6F7-62E7200EF403}" srcOrd="15" destOrd="0" presId="urn:microsoft.com/office/officeart/2005/8/layout/default"/>
    <dgm:cxn modelId="{48590865-9543-E844-9B76-3E3FDC7CD847}" type="presParOf" srcId="{30B162B6-F3C3-1A44-8ACE-6FE6E9094936}" destId="{54B1A98F-5B3C-3245-AA1B-D173390686E8}" srcOrd="16" destOrd="0" presId="urn:microsoft.com/office/officeart/2005/8/layout/default"/>
    <dgm:cxn modelId="{6321967B-84BE-6147-AA70-D44A6747AFFA}" type="presParOf" srcId="{30B162B6-F3C3-1A44-8ACE-6FE6E9094936}" destId="{034B0F8B-FE2E-A246-B1FE-9BC070E6180F}" srcOrd="17" destOrd="0" presId="urn:microsoft.com/office/officeart/2005/8/layout/default"/>
    <dgm:cxn modelId="{57D6EDBC-3C10-7742-B4BE-882A95166960}" type="presParOf" srcId="{30B162B6-F3C3-1A44-8ACE-6FE6E9094936}" destId="{5F34D229-C5A6-FB49-813B-4EA26442D3D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555EDC-B8EA-449F-B2C4-9FFD80005B73}" type="doc">
      <dgm:prSet loTypeId="urn:microsoft.com/office/officeart/2005/8/layout/matrix2" loCatId="matrix" qsTypeId="urn:microsoft.com/office/officeart/2005/8/quickstyle/simple1" qsCatId="simple" csTypeId="urn:microsoft.com/office/officeart/2005/8/colors/colorful5" csCatId="colorful" phldr="1"/>
      <dgm:spPr/>
      <dgm:t>
        <a:bodyPr/>
        <a:lstStyle/>
        <a:p>
          <a:endParaRPr lang="en-US"/>
        </a:p>
      </dgm:t>
    </dgm:pt>
    <dgm:pt modelId="{8A7B7B3D-4FDB-41BD-A6F9-26C886781AB0}">
      <dgm:prSet/>
      <dgm:spPr/>
      <dgm:t>
        <a:bodyPr/>
        <a:lstStyle/>
        <a:p>
          <a:r>
            <a:rPr lang="en-US" dirty="0"/>
            <a:t>Reordering of paragraphs/ and updating of  formatting throughout</a:t>
          </a:r>
        </a:p>
      </dgm:t>
    </dgm:pt>
    <dgm:pt modelId="{C9367111-25AC-4D25-A4DD-7FB0FBD68332}" type="parTrans" cxnId="{62971D33-8562-4017-BB32-75398220D3EB}">
      <dgm:prSet/>
      <dgm:spPr/>
      <dgm:t>
        <a:bodyPr/>
        <a:lstStyle/>
        <a:p>
          <a:endParaRPr lang="en-US"/>
        </a:p>
      </dgm:t>
    </dgm:pt>
    <dgm:pt modelId="{D8608E38-6739-4200-8578-C24A48B64B68}" type="sibTrans" cxnId="{62971D33-8562-4017-BB32-75398220D3EB}">
      <dgm:prSet/>
      <dgm:spPr/>
      <dgm:t>
        <a:bodyPr/>
        <a:lstStyle/>
        <a:p>
          <a:endParaRPr lang="en-US"/>
        </a:p>
      </dgm:t>
    </dgm:pt>
    <dgm:pt modelId="{D4F8A1A9-D626-43F2-8979-D9ED375DA786}">
      <dgm:prSet/>
      <dgm:spPr/>
      <dgm:t>
        <a:bodyPr/>
        <a:lstStyle/>
        <a:p>
          <a:r>
            <a:rPr lang="en-US" dirty="0"/>
            <a:t>Moved “exclusions” from under ‘fixtures’ to under ‘personal property’</a:t>
          </a:r>
        </a:p>
      </dgm:t>
    </dgm:pt>
    <dgm:pt modelId="{C33C3318-82C6-4D26-A68B-3F680C3BD126}" type="parTrans" cxnId="{2C2E6502-2C9F-4B05-9BBA-1F3D923414BA}">
      <dgm:prSet/>
      <dgm:spPr/>
      <dgm:t>
        <a:bodyPr/>
        <a:lstStyle/>
        <a:p>
          <a:endParaRPr lang="en-US"/>
        </a:p>
      </dgm:t>
    </dgm:pt>
    <dgm:pt modelId="{30DC44B9-1F4E-4691-A857-7DDE37ADC872}" type="sibTrans" cxnId="{2C2E6502-2C9F-4B05-9BBA-1F3D923414BA}">
      <dgm:prSet/>
      <dgm:spPr/>
      <dgm:t>
        <a:bodyPr/>
        <a:lstStyle/>
        <a:p>
          <a:endParaRPr lang="en-US"/>
        </a:p>
      </dgm:t>
    </dgm:pt>
    <dgm:pt modelId="{5BE6087A-2DAC-48B1-971E-C6BA0EA88203}">
      <dgm:prSet/>
      <dgm:spPr/>
      <dgm:t>
        <a:bodyPr/>
        <a:lstStyle/>
        <a:p>
          <a:r>
            <a:rPr lang="en-US" dirty="0"/>
            <a:t>Removed paragraph relating to automatic extension of time for title company to issue commitment</a:t>
          </a:r>
        </a:p>
      </dgm:t>
    </dgm:pt>
    <dgm:pt modelId="{04C10A4A-3CD2-4A09-9915-3550C5DA10D8}" type="parTrans" cxnId="{DF3846FC-82C3-4AE0-831D-76FD8EBB11FF}">
      <dgm:prSet/>
      <dgm:spPr/>
      <dgm:t>
        <a:bodyPr/>
        <a:lstStyle/>
        <a:p>
          <a:endParaRPr lang="en-US"/>
        </a:p>
      </dgm:t>
    </dgm:pt>
    <dgm:pt modelId="{93354B51-D6D0-40A7-B6F3-A0A1C5646364}" type="sibTrans" cxnId="{DF3846FC-82C3-4AE0-831D-76FD8EBB11FF}">
      <dgm:prSet/>
      <dgm:spPr/>
      <dgm:t>
        <a:bodyPr/>
        <a:lstStyle/>
        <a:p>
          <a:endParaRPr lang="en-US"/>
        </a:p>
      </dgm:t>
    </dgm:pt>
    <dgm:pt modelId="{301A6D6B-1FFA-401A-B6F1-87C2ABDA2A78}">
      <dgm:prSet/>
      <dgm:spPr/>
      <dgm:t>
        <a:bodyPr/>
        <a:lstStyle/>
        <a:p>
          <a:r>
            <a:rPr lang="en-US" dirty="0"/>
            <a:t>Added more options for addendums  under Para. 49 </a:t>
          </a:r>
        </a:p>
      </dgm:t>
    </dgm:pt>
    <dgm:pt modelId="{F1041F0C-9593-4DA8-ABA4-C2CAA0E972EF}" type="parTrans" cxnId="{DC2A7B61-2ECD-427D-A873-7D06C8C69895}">
      <dgm:prSet/>
      <dgm:spPr/>
      <dgm:t>
        <a:bodyPr/>
        <a:lstStyle/>
        <a:p>
          <a:endParaRPr lang="en-US"/>
        </a:p>
      </dgm:t>
    </dgm:pt>
    <dgm:pt modelId="{C70C22BF-5348-40E0-9332-2899A0ED81A2}" type="sibTrans" cxnId="{DC2A7B61-2ECD-427D-A873-7D06C8C69895}">
      <dgm:prSet/>
      <dgm:spPr/>
      <dgm:t>
        <a:bodyPr/>
        <a:lstStyle/>
        <a:p>
          <a:endParaRPr lang="en-US"/>
        </a:p>
      </dgm:t>
    </dgm:pt>
    <dgm:pt modelId="{E8F930E6-DC36-DA47-862B-30843659C20C}" type="pres">
      <dgm:prSet presAssocID="{00555EDC-B8EA-449F-B2C4-9FFD80005B73}" presName="matrix" presStyleCnt="0">
        <dgm:presLayoutVars>
          <dgm:chMax val="1"/>
          <dgm:dir/>
          <dgm:resizeHandles val="exact"/>
        </dgm:presLayoutVars>
      </dgm:prSet>
      <dgm:spPr/>
    </dgm:pt>
    <dgm:pt modelId="{0BB53664-CEBD-A34D-B5AA-BDC0F1585964}" type="pres">
      <dgm:prSet presAssocID="{00555EDC-B8EA-449F-B2C4-9FFD80005B73}" presName="axisShape" presStyleLbl="bgShp" presStyleIdx="0" presStyleCnt="1"/>
      <dgm:spPr/>
    </dgm:pt>
    <dgm:pt modelId="{E4224666-5B87-A946-A84D-158FD06FFA02}" type="pres">
      <dgm:prSet presAssocID="{00555EDC-B8EA-449F-B2C4-9FFD80005B73}" presName="rect1" presStyleLbl="node1" presStyleIdx="0" presStyleCnt="4">
        <dgm:presLayoutVars>
          <dgm:chMax val="0"/>
          <dgm:chPref val="0"/>
          <dgm:bulletEnabled val="1"/>
        </dgm:presLayoutVars>
      </dgm:prSet>
      <dgm:spPr/>
    </dgm:pt>
    <dgm:pt modelId="{31992FFF-A79E-D144-B17B-474A8F3F8B9C}" type="pres">
      <dgm:prSet presAssocID="{00555EDC-B8EA-449F-B2C4-9FFD80005B73}" presName="rect2" presStyleLbl="node1" presStyleIdx="1" presStyleCnt="4">
        <dgm:presLayoutVars>
          <dgm:chMax val="0"/>
          <dgm:chPref val="0"/>
          <dgm:bulletEnabled val="1"/>
        </dgm:presLayoutVars>
      </dgm:prSet>
      <dgm:spPr/>
    </dgm:pt>
    <dgm:pt modelId="{42169A41-03F3-4A41-9C7B-F7F6D099FB4D}" type="pres">
      <dgm:prSet presAssocID="{00555EDC-B8EA-449F-B2C4-9FFD80005B73}" presName="rect3" presStyleLbl="node1" presStyleIdx="2" presStyleCnt="4">
        <dgm:presLayoutVars>
          <dgm:chMax val="0"/>
          <dgm:chPref val="0"/>
          <dgm:bulletEnabled val="1"/>
        </dgm:presLayoutVars>
      </dgm:prSet>
      <dgm:spPr/>
    </dgm:pt>
    <dgm:pt modelId="{23F25A71-BC9C-C548-939C-BFA78B585A70}" type="pres">
      <dgm:prSet presAssocID="{00555EDC-B8EA-449F-B2C4-9FFD80005B73}" presName="rect4" presStyleLbl="node1" presStyleIdx="3" presStyleCnt="4">
        <dgm:presLayoutVars>
          <dgm:chMax val="0"/>
          <dgm:chPref val="0"/>
          <dgm:bulletEnabled val="1"/>
        </dgm:presLayoutVars>
      </dgm:prSet>
      <dgm:spPr/>
    </dgm:pt>
  </dgm:ptLst>
  <dgm:cxnLst>
    <dgm:cxn modelId="{2C2E6502-2C9F-4B05-9BBA-1F3D923414BA}" srcId="{00555EDC-B8EA-449F-B2C4-9FFD80005B73}" destId="{D4F8A1A9-D626-43F2-8979-D9ED375DA786}" srcOrd="1" destOrd="0" parTransId="{C33C3318-82C6-4D26-A68B-3F680C3BD126}" sibTransId="{30DC44B9-1F4E-4691-A857-7DDE37ADC872}"/>
    <dgm:cxn modelId="{9CB19526-FB08-DB48-AB5B-2E194E422679}" type="presOf" srcId="{301A6D6B-1FFA-401A-B6F1-87C2ABDA2A78}" destId="{23F25A71-BC9C-C548-939C-BFA78B585A70}" srcOrd="0" destOrd="0" presId="urn:microsoft.com/office/officeart/2005/8/layout/matrix2"/>
    <dgm:cxn modelId="{62971D33-8562-4017-BB32-75398220D3EB}" srcId="{00555EDC-B8EA-449F-B2C4-9FFD80005B73}" destId="{8A7B7B3D-4FDB-41BD-A6F9-26C886781AB0}" srcOrd="0" destOrd="0" parTransId="{C9367111-25AC-4D25-A4DD-7FB0FBD68332}" sibTransId="{D8608E38-6739-4200-8578-C24A48B64B68}"/>
    <dgm:cxn modelId="{DC2A7B61-2ECD-427D-A873-7D06C8C69895}" srcId="{00555EDC-B8EA-449F-B2C4-9FFD80005B73}" destId="{301A6D6B-1FFA-401A-B6F1-87C2ABDA2A78}" srcOrd="3" destOrd="0" parTransId="{F1041F0C-9593-4DA8-ABA4-C2CAA0E972EF}" sibTransId="{C70C22BF-5348-40E0-9332-2899A0ED81A2}"/>
    <dgm:cxn modelId="{3C0542A2-53B0-EC49-96BF-8DA503E5493C}" type="presOf" srcId="{00555EDC-B8EA-449F-B2C4-9FFD80005B73}" destId="{E8F930E6-DC36-DA47-862B-30843659C20C}" srcOrd="0" destOrd="0" presId="urn:microsoft.com/office/officeart/2005/8/layout/matrix2"/>
    <dgm:cxn modelId="{ECFBF9A2-42D3-CC4B-B566-3C29E06580C0}" type="presOf" srcId="{8A7B7B3D-4FDB-41BD-A6F9-26C886781AB0}" destId="{E4224666-5B87-A946-A84D-158FD06FFA02}" srcOrd="0" destOrd="0" presId="urn:microsoft.com/office/officeart/2005/8/layout/matrix2"/>
    <dgm:cxn modelId="{49AF25B6-CEF8-D242-B4DC-786D23DDB29B}" type="presOf" srcId="{5BE6087A-2DAC-48B1-971E-C6BA0EA88203}" destId="{42169A41-03F3-4A41-9C7B-F7F6D099FB4D}" srcOrd="0" destOrd="0" presId="urn:microsoft.com/office/officeart/2005/8/layout/matrix2"/>
    <dgm:cxn modelId="{93B6F5DC-4A14-014C-A1A2-D73CE78C811E}" type="presOf" srcId="{D4F8A1A9-D626-43F2-8979-D9ED375DA786}" destId="{31992FFF-A79E-D144-B17B-474A8F3F8B9C}" srcOrd="0" destOrd="0" presId="urn:microsoft.com/office/officeart/2005/8/layout/matrix2"/>
    <dgm:cxn modelId="{DF3846FC-82C3-4AE0-831D-76FD8EBB11FF}" srcId="{00555EDC-B8EA-449F-B2C4-9FFD80005B73}" destId="{5BE6087A-2DAC-48B1-971E-C6BA0EA88203}" srcOrd="2" destOrd="0" parTransId="{04C10A4A-3CD2-4A09-9915-3550C5DA10D8}" sibTransId="{93354B51-D6D0-40A7-B6F3-A0A1C5646364}"/>
    <dgm:cxn modelId="{088022A2-54AF-5A4F-8747-4778E2E01379}" type="presParOf" srcId="{E8F930E6-DC36-DA47-862B-30843659C20C}" destId="{0BB53664-CEBD-A34D-B5AA-BDC0F1585964}" srcOrd="0" destOrd="0" presId="urn:microsoft.com/office/officeart/2005/8/layout/matrix2"/>
    <dgm:cxn modelId="{7F1A9D10-15A1-D145-B0A0-1D162ED85704}" type="presParOf" srcId="{E8F930E6-DC36-DA47-862B-30843659C20C}" destId="{E4224666-5B87-A946-A84D-158FD06FFA02}" srcOrd="1" destOrd="0" presId="urn:microsoft.com/office/officeart/2005/8/layout/matrix2"/>
    <dgm:cxn modelId="{A2D47EA5-9222-934E-8CCA-66D081C59E56}" type="presParOf" srcId="{E8F930E6-DC36-DA47-862B-30843659C20C}" destId="{31992FFF-A79E-D144-B17B-474A8F3F8B9C}" srcOrd="2" destOrd="0" presId="urn:microsoft.com/office/officeart/2005/8/layout/matrix2"/>
    <dgm:cxn modelId="{9806C97C-F814-7748-A4AF-BD1079302159}" type="presParOf" srcId="{E8F930E6-DC36-DA47-862B-30843659C20C}" destId="{42169A41-03F3-4A41-9C7B-F7F6D099FB4D}" srcOrd="3" destOrd="0" presId="urn:microsoft.com/office/officeart/2005/8/layout/matrix2"/>
    <dgm:cxn modelId="{543254D2-ACF9-3843-9896-3EB10D9F9645}" type="presParOf" srcId="{E8F930E6-DC36-DA47-862B-30843659C20C}" destId="{23F25A71-BC9C-C548-939C-BFA78B585A70}"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7E988-C4ED-7849-8704-A1DAFC5C2D38}">
      <dsp:nvSpPr>
        <dsp:cNvPr id="0" name=""/>
        <dsp:cNvSpPr/>
      </dsp:nvSpPr>
      <dsp:spPr>
        <a:xfrm>
          <a:off x="486363" y="1164"/>
          <a:ext cx="1843537" cy="11061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2104</a:t>
          </a:r>
        </a:p>
      </dsp:txBody>
      <dsp:txXfrm>
        <a:off x="486363" y="1164"/>
        <a:ext cx="1843537" cy="1106122"/>
      </dsp:txXfrm>
    </dsp:sp>
    <dsp:sp modelId="{20CCAF3B-63DA-D949-BC4B-6F74B51256C3}">
      <dsp:nvSpPr>
        <dsp:cNvPr id="0" name=""/>
        <dsp:cNvSpPr/>
      </dsp:nvSpPr>
      <dsp:spPr>
        <a:xfrm>
          <a:off x="2514254" y="1164"/>
          <a:ext cx="1843537" cy="11061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1106</a:t>
          </a:r>
        </a:p>
      </dsp:txBody>
      <dsp:txXfrm>
        <a:off x="2514254" y="1164"/>
        <a:ext cx="1843537" cy="1106122"/>
      </dsp:txXfrm>
    </dsp:sp>
    <dsp:sp modelId="{5FA08370-FE51-6440-95D3-24CF9DF6A79F}">
      <dsp:nvSpPr>
        <dsp:cNvPr id="0" name=""/>
        <dsp:cNvSpPr/>
      </dsp:nvSpPr>
      <dsp:spPr>
        <a:xfrm>
          <a:off x="4542145" y="1164"/>
          <a:ext cx="1843537" cy="110612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1108</a:t>
          </a:r>
        </a:p>
      </dsp:txBody>
      <dsp:txXfrm>
        <a:off x="4542145" y="1164"/>
        <a:ext cx="1843537" cy="1106122"/>
      </dsp:txXfrm>
    </dsp:sp>
    <dsp:sp modelId="{F6C715DE-7A44-4644-AE80-81FA19170072}">
      <dsp:nvSpPr>
        <dsp:cNvPr id="0" name=""/>
        <dsp:cNvSpPr/>
      </dsp:nvSpPr>
      <dsp:spPr>
        <a:xfrm>
          <a:off x="6570037" y="1164"/>
          <a:ext cx="1843537" cy="11061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1206</a:t>
          </a:r>
        </a:p>
      </dsp:txBody>
      <dsp:txXfrm>
        <a:off x="6570037" y="1164"/>
        <a:ext cx="1843537" cy="1106122"/>
      </dsp:txXfrm>
    </dsp:sp>
    <dsp:sp modelId="{0F746AB6-E18A-FC41-A054-D7EF673F019B}">
      <dsp:nvSpPr>
        <dsp:cNvPr id="0" name=""/>
        <dsp:cNvSpPr/>
      </dsp:nvSpPr>
      <dsp:spPr>
        <a:xfrm>
          <a:off x="8597928" y="1164"/>
          <a:ext cx="1843537" cy="110612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1206A</a:t>
          </a:r>
        </a:p>
      </dsp:txBody>
      <dsp:txXfrm>
        <a:off x="8597928" y="1164"/>
        <a:ext cx="1843537" cy="1106122"/>
      </dsp:txXfrm>
    </dsp:sp>
    <dsp:sp modelId="{366E1173-66D7-2C48-B2A7-08734C2821A6}">
      <dsp:nvSpPr>
        <dsp:cNvPr id="0" name=""/>
        <dsp:cNvSpPr/>
      </dsp:nvSpPr>
      <dsp:spPr>
        <a:xfrm>
          <a:off x="1500308" y="1291641"/>
          <a:ext cx="1843537" cy="11061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2001</a:t>
          </a:r>
        </a:p>
      </dsp:txBody>
      <dsp:txXfrm>
        <a:off x="1500308" y="1291641"/>
        <a:ext cx="1843537" cy="1106122"/>
      </dsp:txXfrm>
    </dsp:sp>
    <dsp:sp modelId="{07EB61EC-9D1C-0244-AC38-F0B2C0106E3C}">
      <dsp:nvSpPr>
        <dsp:cNvPr id="0" name=""/>
        <dsp:cNvSpPr/>
      </dsp:nvSpPr>
      <dsp:spPr>
        <a:xfrm>
          <a:off x="3528200" y="1291641"/>
          <a:ext cx="1843537" cy="11061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4660</a:t>
          </a:r>
        </a:p>
      </dsp:txBody>
      <dsp:txXfrm>
        <a:off x="3528200" y="1291641"/>
        <a:ext cx="1843537" cy="1106122"/>
      </dsp:txXfrm>
    </dsp:sp>
    <dsp:sp modelId="{48ED60F8-C26D-234B-98C5-BB9BA75D110B}">
      <dsp:nvSpPr>
        <dsp:cNvPr id="0" name=""/>
        <dsp:cNvSpPr/>
      </dsp:nvSpPr>
      <dsp:spPr>
        <a:xfrm>
          <a:off x="5556091" y="1291641"/>
          <a:ext cx="1843537" cy="110612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5116</a:t>
          </a:r>
        </a:p>
      </dsp:txBody>
      <dsp:txXfrm>
        <a:off x="5556091" y="1291641"/>
        <a:ext cx="1843537" cy="1106122"/>
      </dsp:txXfrm>
    </dsp:sp>
    <dsp:sp modelId="{54B1A98F-5B3C-3245-AA1B-D173390686E8}">
      <dsp:nvSpPr>
        <dsp:cNvPr id="0" name=""/>
        <dsp:cNvSpPr/>
      </dsp:nvSpPr>
      <dsp:spPr>
        <a:xfrm>
          <a:off x="7583982" y="1291641"/>
          <a:ext cx="1843537" cy="11061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5102</a:t>
          </a:r>
        </a:p>
      </dsp:txBody>
      <dsp:txXfrm>
        <a:off x="7583982" y="1291641"/>
        <a:ext cx="1843537" cy="1106122"/>
      </dsp:txXfrm>
    </dsp:sp>
    <dsp:sp modelId="{5F34D229-C5A6-FB49-813B-4EA26442D3D9}">
      <dsp:nvSpPr>
        <dsp:cNvPr id="0" name=""/>
        <dsp:cNvSpPr/>
      </dsp:nvSpPr>
      <dsp:spPr>
        <a:xfrm>
          <a:off x="3820778" y="2457048"/>
          <a:ext cx="3041781" cy="110612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5121 *New Form – Information Sheet - Arbitration</a:t>
          </a:r>
        </a:p>
      </dsp:txBody>
      <dsp:txXfrm>
        <a:off x="3820778" y="2457048"/>
        <a:ext cx="3041781" cy="1106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53664-CEBD-A34D-B5AA-BDC0F1585964}">
      <dsp:nvSpPr>
        <dsp:cNvPr id="0" name=""/>
        <dsp:cNvSpPr/>
      </dsp:nvSpPr>
      <dsp:spPr>
        <a:xfrm>
          <a:off x="0" y="336338"/>
          <a:ext cx="5211260" cy="5211260"/>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224666-5B87-A946-A84D-158FD06FFA02}">
      <dsp:nvSpPr>
        <dsp:cNvPr id="0" name=""/>
        <dsp:cNvSpPr/>
      </dsp:nvSpPr>
      <dsp:spPr>
        <a:xfrm>
          <a:off x="338731" y="675070"/>
          <a:ext cx="2084504" cy="208450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Reordering of paragraphs/ and updating of  formatting throughout</a:t>
          </a:r>
        </a:p>
      </dsp:txBody>
      <dsp:txXfrm>
        <a:off x="440488" y="776827"/>
        <a:ext cx="1880990" cy="1880990"/>
      </dsp:txXfrm>
    </dsp:sp>
    <dsp:sp modelId="{31992FFF-A79E-D144-B17B-474A8F3F8B9C}">
      <dsp:nvSpPr>
        <dsp:cNvPr id="0" name=""/>
        <dsp:cNvSpPr/>
      </dsp:nvSpPr>
      <dsp:spPr>
        <a:xfrm>
          <a:off x="2788024" y="675070"/>
          <a:ext cx="2084504" cy="2084504"/>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Moved “exclusions” from under ‘fixtures’ to under ‘personal property’</a:t>
          </a:r>
        </a:p>
      </dsp:txBody>
      <dsp:txXfrm>
        <a:off x="2889781" y="776827"/>
        <a:ext cx="1880990" cy="1880990"/>
      </dsp:txXfrm>
    </dsp:sp>
    <dsp:sp modelId="{42169A41-03F3-4A41-9C7B-F7F6D099FB4D}">
      <dsp:nvSpPr>
        <dsp:cNvPr id="0" name=""/>
        <dsp:cNvSpPr/>
      </dsp:nvSpPr>
      <dsp:spPr>
        <a:xfrm>
          <a:off x="338731" y="3124363"/>
          <a:ext cx="2084504" cy="2084504"/>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Removed paragraph relating to automatic extension of time for title company to issue commitment</a:t>
          </a:r>
        </a:p>
      </dsp:txBody>
      <dsp:txXfrm>
        <a:off x="440488" y="3226120"/>
        <a:ext cx="1880990" cy="1880990"/>
      </dsp:txXfrm>
    </dsp:sp>
    <dsp:sp modelId="{23F25A71-BC9C-C548-939C-BFA78B585A70}">
      <dsp:nvSpPr>
        <dsp:cNvPr id="0" name=""/>
        <dsp:cNvSpPr/>
      </dsp:nvSpPr>
      <dsp:spPr>
        <a:xfrm>
          <a:off x="2788024" y="3124363"/>
          <a:ext cx="2084504" cy="2084504"/>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Added more options for addendums  under Para. 49 </a:t>
          </a:r>
        </a:p>
      </dsp:txBody>
      <dsp:txXfrm>
        <a:off x="2889781" y="3226120"/>
        <a:ext cx="1880990" cy="18809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0511E8-A0ED-374C-8664-36B7ED0890FB}" type="datetimeFigureOut">
              <a:rPr lang="en-US" smtClean="0"/>
              <a:t>12/26/2024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9B496-66F3-3B4A-A401-9537465B55E2}" type="slidenum">
              <a:rPr lang="en-US" smtClean="0"/>
              <a:t>‹#›</a:t>
            </a:fld>
            <a:endParaRPr lang="en-US" dirty="0"/>
          </a:p>
        </p:txBody>
      </p:sp>
    </p:spTree>
    <p:extLst>
      <p:ext uri="{BB962C8B-B14F-4D97-AF65-F5344CB8AC3E}">
        <p14:creationId xmlns:p14="http://schemas.microsoft.com/office/powerpoint/2010/main" val="3232974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9B496-66F3-3B4A-A401-9537465B55E2}" type="slidenum">
              <a:rPr lang="en-US" smtClean="0"/>
              <a:t>4</a:t>
            </a:fld>
            <a:endParaRPr lang="en-US" dirty="0"/>
          </a:p>
        </p:txBody>
      </p:sp>
    </p:spTree>
    <p:extLst>
      <p:ext uri="{BB962C8B-B14F-4D97-AF65-F5344CB8AC3E}">
        <p14:creationId xmlns:p14="http://schemas.microsoft.com/office/powerpoint/2010/main" val="3893776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9B496-66F3-3B4A-A401-9537465B55E2}" type="slidenum">
              <a:rPr lang="en-US" smtClean="0"/>
              <a:t>5</a:t>
            </a:fld>
            <a:endParaRPr lang="en-US" dirty="0"/>
          </a:p>
        </p:txBody>
      </p:sp>
    </p:spTree>
    <p:extLst>
      <p:ext uri="{BB962C8B-B14F-4D97-AF65-F5344CB8AC3E}">
        <p14:creationId xmlns:p14="http://schemas.microsoft.com/office/powerpoint/2010/main" val="234435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same change has been made to 1106, 1206, 1206A, and 4660</a:t>
            </a:r>
          </a:p>
        </p:txBody>
      </p:sp>
      <p:sp>
        <p:nvSpPr>
          <p:cNvPr id="4" name="Slide Number Placeholder 3"/>
          <p:cNvSpPr>
            <a:spLocks noGrp="1"/>
          </p:cNvSpPr>
          <p:nvPr>
            <p:ph type="sldNum" sz="quarter" idx="5"/>
          </p:nvPr>
        </p:nvSpPr>
        <p:spPr/>
        <p:txBody>
          <a:bodyPr/>
          <a:lstStyle/>
          <a:p>
            <a:fld id="{0859B496-66F3-3B4A-A401-9537465B55E2}" type="slidenum">
              <a:rPr lang="en-US" smtClean="0"/>
              <a:t>19</a:t>
            </a:fld>
            <a:endParaRPr lang="en-US" dirty="0"/>
          </a:p>
        </p:txBody>
      </p:sp>
    </p:spTree>
    <p:extLst>
      <p:ext uri="{BB962C8B-B14F-4D97-AF65-F5344CB8AC3E}">
        <p14:creationId xmlns:p14="http://schemas.microsoft.com/office/powerpoint/2010/main" val="35189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Changes:</a:t>
            </a:r>
          </a:p>
          <a:p>
            <a:r>
              <a:rPr lang="en-US" dirty="0"/>
              <a:t>General formatting throughout</a:t>
            </a:r>
          </a:p>
          <a:p>
            <a:r>
              <a:rPr lang="en-US" dirty="0"/>
              <a:t>New arbitration language, as shown in 1106.</a:t>
            </a:r>
          </a:p>
          <a:p>
            <a:endParaRPr lang="en-US" dirty="0"/>
          </a:p>
        </p:txBody>
      </p:sp>
      <p:sp>
        <p:nvSpPr>
          <p:cNvPr id="4" name="Slide Number Placeholder 3"/>
          <p:cNvSpPr>
            <a:spLocks noGrp="1"/>
          </p:cNvSpPr>
          <p:nvPr>
            <p:ph type="sldNum" sz="quarter" idx="5"/>
          </p:nvPr>
        </p:nvSpPr>
        <p:spPr/>
        <p:txBody>
          <a:bodyPr/>
          <a:lstStyle/>
          <a:p>
            <a:fld id="{0859B496-66F3-3B4A-A401-9537465B55E2}" type="slidenum">
              <a:rPr lang="en-US" smtClean="0"/>
              <a:t>23</a:t>
            </a:fld>
            <a:endParaRPr lang="en-US" dirty="0"/>
          </a:p>
        </p:txBody>
      </p:sp>
    </p:spTree>
    <p:extLst>
      <p:ext uri="{BB962C8B-B14F-4D97-AF65-F5344CB8AC3E}">
        <p14:creationId xmlns:p14="http://schemas.microsoft.com/office/powerpoint/2010/main" val="63840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FF1AE-8789-5697-86ED-6447D1062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F3185-2575-8AAF-2469-23131AB0E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9941A-4503-FCD1-922D-99E9BDD3E9DB}"/>
              </a:ext>
            </a:extLst>
          </p:cNvPr>
          <p:cNvSpPr>
            <a:spLocks noGrp="1"/>
          </p:cNvSpPr>
          <p:nvPr>
            <p:ph type="body" idx="1"/>
          </p:nvPr>
        </p:nvSpPr>
        <p:spPr/>
        <p:txBody>
          <a:bodyPr/>
          <a:lstStyle/>
          <a:p>
            <a:r>
              <a:rPr lang="en-US" dirty="0"/>
              <a:t>Other changes:</a:t>
            </a:r>
          </a:p>
          <a:p>
            <a:r>
              <a:rPr lang="en-US" dirty="0"/>
              <a:t>General formatting throughout</a:t>
            </a:r>
          </a:p>
          <a:p>
            <a:r>
              <a:rPr lang="en-US" dirty="0"/>
              <a:t>New arbitration language as shown in 1106</a:t>
            </a:r>
          </a:p>
          <a:p>
            <a:endParaRPr lang="en-US" dirty="0"/>
          </a:p>
        </p:txBody>
      </p:sp>
      <p:sp>
        <p:nvSpPr>
          <p:cNvPr id="4" name="Slide Number Placeholder 3">
            <a:extLst>
              <a:ext uri="{FF2B5EF4-FFF2-40B4-BE49-F238E27FC236}">
                <a16:creationId xmlns:a16="http://schemas.microsoft.com/office/drawing/2014/main" id="{B7DE6F6A-32E6-BA6B-E0FF-B881AE1FD6DD}"/>
              </a:ext>
            </a:extLst>
          </p:cNvPr>
          <p:cNvSpPr>
            <a:spLocks noGrp="1"/>
          </p:cNvSpPr>
          <p:nvPr>
            <p:ph type="sldNum" sz="quarter" idx="5"/>
          </p:nvPr>
        </p:nvSpPr>
        <p:spPr/>
        <p:txBody>
          <a:bodyPr/>
          <a:lstStyle/>
          <a:p>
            <a:fld id="{0859B496-66F3-3B4A-A401-9537465B55E2}" type="slidenum">
              <a:rPr lang="en-US" smtClean="0"/>
              <a:t>24</a:t>
            </a:fld>
            <a:endParaRPr lang="en-US" dirty="0"/>
          </a:p>
        </p:txBody>
      </p:sp>
    </p:spTree>
    <p:extLst>
      <p:ext uri="{BB962C8B-B14F-4D97-AF65-F5344CB8AC3E}">
        <p14:creationId xmlns:p14="http://schemas.microsoft.com/office/powerpoint/2010/main" val="715483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changes:</a:t>
            </a:r>
          </a:p>
          <a:p>
            <a:r>
              <a:rPr lang="en-US" dirty="0"/>
              <a:t>General formatting throughout</a:t>
            </a:r>
          </a:p>
          <a:p>
            <a:r>
              <a:rPr lang="en-US" dirty="0"/>
              <a:t>New arbitration language as shown in 1106</a:t>
            </a:r>
          </a:p>
          <a:p>
            <a:endParaRPr lang="en-US" dirty="0"/>
          </a:p>
        </p:txBody>
      </p:sp>
      <p:sp>
        <p:nvSpPr>
          <p:cNvPr id="4" name="Slide Number Placeholder 3"/>
          <p:cNvSpPr>
            <a:spLocks noGrp="1"/>
          </p:cNvSpPr>
          <p:nvPr>
            <p:ph type="sldNum" sz="quarter" idx="5"/>
          </p:nvPr>
        </p:nvSpPr>
        <p:spPr/>
        <p:txBody>
          <a:bodyPr/>
          <a:lstStyle/>
          <a:p>
            <a:fld id="{0859B496-66F3-3B4A-A401-9537465B55E2}" type="slidenum">
              <a:rPr lang="en-US" smtClean="0"/>
              <a:t>26</a:t>
            </a:fld>
            <a:endParaRPr lang="en-US" dirty="0"/>
          </a:p>
        </p:txBody>
      </p:sp>
    </p:spTree>
    <p:extLst>
      <p:ext uri="{BB962C8B-B14F-4D97-AF65-F5344CB8AC3E}">
        <p14:creationId xmlns:p14="http://schemas.microsoft.com/office/powerpoint/2010/main" val="2982276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3B60-543F-2AC0-B739-D1832DA4DE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C16F6-250C-6FA9-E0FB-3C204C685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7E6CA2-DC87-2756-7429-AF97EC847CD6}"/>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5" name="Footer Placeholder 4">
            <a:extLst>
              <a:ext uri="{FF2B5EF4-FFF2-40B4-BE49-F238E27FC236}">
                <a16:creationId xmlns:a16="http://schemas.microsoft.com/office/drawing/2014/main" id="{72DBBDBD-C2F5-61F3-F52A-BE49C0F57F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B72CC7-B79E-18BC-B367-085D2DEBD2FE}"/>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3058839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FF75-00DA-2A46-8B8B-48E09E1488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C4A221-371F-4101-58E4-F6861F8A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1E5D1-3385-D924-5475-C40D80F10C30}"/>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5" name="Footer Placeholder 4">
            <a:extLst>
              <a:ext uri="{FF2B5EF4-FFF2-40B4-BE49-F238E27FC236}">
                <a16:creationId xmlns:a16="http://schemas.microsoft.com/office/drawing/2014/main" id="{8CA7D34B-1550-5D7C-7430-EBD1F7E291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DFD90B-5F91-6832-6E8C-DA02A33AFDF0}"/>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42677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2E4F3-E85D-56C2-6AAD-EC3F08ED6F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F737D6-39CA-9E27-2966-8FFA11EECC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19CA7-3444-8710-0EA3-F49812CF522D}"/>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5" name="Footer Placeholder 4">
            <a:extLst>
              <a:ext uri="{FF2B5EF4-FFF2-40B4-BE49-F238E27FC236}">
                <a16:creationId xmlns:a16="http://schemas.microsoft.com/office/drawing/2014/main" id="{4C7C142F-8706-0C54-814C-C121E3B998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B5448B-2FFA-8F3C-B476-D35157E171DF}"/>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539243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60DB-C6E9-9B07-BBEF-2E86D6D873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81E06A-0492-A18C-9B78-FE7FC851C8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E6F1A-BBBD-2AA5-9DD1-EBE8242E1D03}"/>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5" name="Footer Placeholder 4">
            <a:extLst>
              <a:ext uri="{FF2B5EF4-FFF2-40B4-BE49-F238E27FC236}">
                <a16:creationId xmlns:a16="http://schemas.microsoft.com/office/drawing/2014/main" id="{94E0D61F-3B9E-E4E9-C943-FA06302659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23796D-AFFE-E4E2-B413-D073C258043F}"/>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333286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C3F1-BAD3-DD0E-0958-80C4252AD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DB5BC-84E2-4A68-86EE-47E4EDAA6E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B0836D-2663-045B-BEE9-B19E6848DFDA}"/>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5" name="Footer Placeholder 4">
            <a:extLst>
              <a:ext uri="{FF2B5EF4-FFF2-40B4-BE49-F238E27FC236}">
                <a16:creationId xmlns:a16="http://schemas.microsoft.com/office/drawing/2014/main" id="{032801F3-787D-73DD-0406-DD721CA80A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185F78-E6C9-C0A8-7319-97DAF1400BB6}"/>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399533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F398-9A88-2288-2B32-BDA82763F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AB2E8-E0BE-2ABF-28CC-5B877DCB51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11946E-0634-BE1E-3D5E-59BEAB7A35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ABA54D-2C61-3CDB-9494-A33E8E8D8E4A}"/>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6" name="Footer Placeholder 5">
            <a:extLst>
              <a:ext uri="{FF2B5EF4-FFF2-40B4-BE49-F238E27FC236}">
                <a16:creationId xmlns:a16="http://schemas.microsoft.com/office/drawing/2014/main" id="{1DDA3677-FA5E-1E6F-C7B4-E05EBE72CC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CCFB8D-BE73-EA39-3133-4249BB729377}"/>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180372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0DAF-EA8C-A43C-6931-87285F98CC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5704D1-A198-E51F-0F70-893D13F96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9F401B-A8DF-4CB7-2639-331DC6879C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959867-1C06-5840-F239-39C81F7DCE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50DBF-ADD4-5442-3341-55F13E5D6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A8B070-6969-4929-F15C-BC07145CB3F5}"/>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8" name="Footer Placeholder 7">
            <a:extLst>
              <a:ext uri="{FF2B5EF4-FFF2-40B4-BE49-F238E27FC236}">
                <a16:creationId xmlns:a16="http://schemas.microsoft.com/office/drawing/2014/main" id="{C85A76AF-B930-9E3A-2DB1-39427674999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57526A9-46A7-339E-A6A4-C337BDD74D53}"/>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24466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571EA-4552-18C0-2F84-C3F842EBCF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974993-F1F2-5CBF-40D4-22D64D17DC27}"/>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4" name="Footer Placeholder 3">
            <a:extLst>
              <a:ext uri="{FF2B5EF4-FFF2-40B4-BE49-F238E27FC236}">
                <a16:creationId xmlns:a16="http://schemas.microsoft.com/office/drawing/2014/main" id="{83A277C2-0E84-C3A6-F0ED-AEF3DBE735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6E60AD-CC4D-78B8-8AA9-F4E6AC7D8F7F}"/>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1651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36085-44ED-61CF-019D-744BC957A88F}"/>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3" name="Footer Placeholder 2">
            <a:extLst>
              <a:ext uri="{FF2B5EF4-FFF2-40B4-BE49-F238E27FC236}">
                <a16:creationId xmlns:a16="http://schemas.microsoft.com/office/drawing/2014/main" id="{8C15D073-1BA7-1DD0-6496-2FDF07C9D5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CA4D87-3085-1721-152F-6ED353A95BDB}"/>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388543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F055-4F7F-7FCC-D59A-2BC2A401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7FB9A3-DCF7-97CF-1E1D-0D2B1EB064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7589E-7150-DEC5-E548-448E4DC35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46B3E8-3223-81F1-A96D-2505E1000C8D}"/>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6" name="Footer Placeholder 5">
            <a:extLst>
              <a:ext uri="{FF2B5EF4-FFF2-40B4-BE49-F238E27FC236}">
                <a16:creationId xmlns:a16="http://schemas.microsoft.com/office/drawing/2014/main" id="{C479AC0D-0654-426F-519F-1FE4C97373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77239C-CC9C-6E43-0D71-1748E07549EC}"/>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1255270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597C-6E0B-F938-F4AB-42C88CF2FA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46B99D-73F7-CAE1-E4A9-667EE4F5AD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071AFE4-2682-AAD6-C35B-72E60D5B3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2097A-F62E-A1B8-8D85-98B48EE1E626}"/>
              </a:ext>
            </a:extLst>
          </p:cNvPr>
          <p:cNvSpPr>
            <a:spLocks noGrp="1"/>
          </p:cNvSpPr>
          <p:nvPr>
            <p:ph type="dt" sz="half" idx="10"/>
          </p:nvPr>
        </p:nvSpPr>
        <p:spPr/>
        <p:txBody>
          <a:bodyPr/>
          <a:lstStyle/>
          <a:p>
            <a:fld id="{E7736193-EDE3-4BB5-AE5F-E6E5472AB8BE}" type="datetimeFigureOut">
              <a:rPr lang="en-US" smtClean="0"/>
              <a:t>12/26/2024</a:t>
            </a:fld>
            <a:endParaRPr lang="en-US" dirty="0"/>
          </a:p>
        </p:txBody>
      </p:sp>
      <p:sp>
        <p:nvSpPr>
          <p:cNvPr id="6" name="Footer Placeholder 5">
            <a:extLst>
              <a:ext uri="{FF2B5EF4-FFF2-40B4-BE49-F238E27FC236}">
                <a16:creationId xmlns:a16="http://schemas.microsoft.com/office/drawing/2014/main" id="{6A6EFAB9-076C-6909-2E9B-EC9EE39731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C286A5-DD57-2C2C-900A-ABEBE2B0A240}"/>
              </a:ext>
            </a:extLst>
          </p:cNvPr>
          <p:cNvSpPr>
            <a:spLocks noGrp="1"/>
          </p:cNvSpPr>
          <p:nvPr>
            <p:ph type="sldNum" sz="quarter" idx="12"/>
          </p:nvPr>
        </p:nvSpPr>
        <p:spPr/>
        <p:txBody>
          <a:bodyPr/>
          <a:lstStyle/>
          <a:p>
            <a:fld id="{1CC2C9B9-B4B7-45CC-A7EB-16F8BADE9045}" type="slidenum">
              <a:rPr lang="en-US" smtClean="0"/>
              <a:t>‹#›</a:t>
            </a:fld>
            <a:endParaRPr lang="en-US" dirty="0"/>
          </a:p>
        </p:txBody>
      </p:sp>
    </p:spTree>
    <p:extLst>
      <p:ext uri="{BB962C8B-B14F-4D97-AF65-F5344CB8AC3E}">
        <p14:creationId xmlns:p14="http://schemas.microsoft.com/office/powerpoint/2010/main" val="4062616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56A86-65F0-7E34-D25A-06E5E5C84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4BFF0-F5DF-FCC7-C2B3-63E436D32F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4737F-09C7-B098-C71C-28FCF56B7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736193-EDE3-4BB5-AE5F-E6E5472AB8BE}" type="datetimeFigureOut">
              <a:rPr lang="en-US" smtClean="0"/>
              <a:t>12/26/2024</a:t>
            </a:fld>
            <a:endParaRPr lang="en-US" dirty="0"/>
          </a:p>
        </p:txBody>
      </p:sp>
      <p:sp>
        <p:nvSpPr>
          <p:cNvPr id="5" name="Footer Placeholder 4">
            <a:extLst>
              <a:ext uri="{FF2B5EF4-FFF2-40B4-BE49-F238E27FC236}">
                <a16:creationId xmlns:a16="http://schemas.microsoft.com/office/drawing/2014/main" id="{6C6DE7ED-27F0-3E6E-709A-B613EA041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C59E3FF6-1F4F-A5C7-8E15-1462F98B6E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C2C9B9-B4B7-45CC-A7EB-16F8BADE9045}" type="slidenum">
              <a:rPr lang="en-US" smtClean="0"/>
              <a:t>‹#›</a:t>
            </a:fld>
            <a:endParaRPr lang="en-US" dirty="0"/>
          </a:p>
        </p:txBody>
      </p:sp>
    </p:spTree>
    <p:extLst>
      <p:ext uri="{BB962C8B-B14F-4D97-AF65-F5344CB8AC3E}">
        <p14:creationId xmlns:p14="http://schemas.microsoft.com/office/powerpoint/2010/main" val="3374745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 person reaching for a paper on a table full of paper and sticky notes">
            <a:extLst>
              <a:ext uri="{FF2B5EF4-FFF2-40B4-BE49-F238E27FC236}">
                <a16:creationId xmlns:a16="http://schemas.microsoft.com/office/drawing/2014/main" id="{E4C7A291-7975-3E89-D117-28F41394BC2B}"/>
              </a:ext>
            </a:extLst>
          </p:cNvPr>
          <p:cNvPicPr>
            <a:picLocks noChangeAspect="1"/>
          </p:cNvPicPr>
          <p:nvPr/>
        </p:nvPicPr>
        <p:blipFill>
          <a:blip r:embed="rId2">
            <a:alphaModFix amt="50000"/>
          </a:blip>
          <a:srcRect t="8913" b="6817"/>
          <a:stretch/>
        </p:blipFill>
        <p:spPr>
          <a:xfrm>
            <a:off x="20" y="52019"/>
            <a:ext cx="12191980" cy="6857990"/>
          </a:xfrm>
          <a:prstGeom prst="rect">
            <a:avLst/>
          </a:prstGeom>
        </p:spPr>
      </p:pic>
      <p:sp>
        <p:nvSpPr>
          <p:cNvPr id="2" name="Title 1">
            <a:extLst>
              <a:ext uri="{FF2B5EF4-FFF2-40B4-BE49-F238E27FC236}">
                <a16:creationId xmlns:a16="http://schemas.microsoft.com/office/drawing/2014/main" id="{D6CE19FB-733F-A8A1-EB2C-E1E435ADF935}"/>
              </a:ext>
            </a:extLst>
          </p:cNvPr>
          <p:cNvSpPr>
            <a:spLocks noGrp="1"/>
          </p:cNvSpPr>
          <p:nvPr>
            <p:ph type="ctrTitle"/>
          </p:nvPr>
        </p:nvSpPr>
        <p:spPr>
          <a:xfrm>
            <a:off x="591721" y="695670"/>
            <a:ext cx="4606580" cy="2642992"/>
          </a:xfrm>
          <a:solidFill>
            <a:schemeClr val="accent1"/>
          </a:solidFill>
        </p:spPr>
        <p:txBody>
          <a:bodyPr anchor="ctr">
            <a:normAutofit/>
          </a:bodyPr>
          <a:lstStyle/>
          <a:p>
            <a:r>
              <a:rPr lang="en-US" dirty="0">
                <a:solidFill>
                  <a:schemeClr val="bg1"/>
                </a:solidFill>
              </a:rPr>
              <a:t>Recent Form Revisions</a:t>
            </a:r>
          </a:p>
        </p:txBody>
      </p:sp>
      <p:sp>
        <p:nvSpPr>
          <p:cNvPr id="3" name="Subtitle 2">
            <a:extLst>
              <a:ext uri="{FF2B5EF4-FFF2-40B4-BE49-F238E27FC236}">
                <a16:creationId xmlns:a16="http://schemas.microsoft.com/office/drawing/2014/main" id="{42D70A97-9DA5-7894-9FA4-A182EA6AF692}"/>
              </a:ext>
            </a:extLst>
          </p:cNvPr>
          <p:cNvSpPr>
            <a:spLocks noGrp="1"/>
          </p:cNvSpPr>
          <p:nvPr>
            <p:ph type="subTitle" idx="1"/>
          </p:nvPr>
        </p:nvSpPr>
        <p:spPr>
          <a:xfrm>
            <a:off x="845469" y="3519338"/>
            <a:ext cx="3939362" cy="2804393"/>
          </a:xfrm>
          <a:solidFill>
            <a:schemeClr val="bg2"/>
          </a:solidFill>
        </p:spPr>
        <p:txBody>
          <a:bodyPr anchor="b">
            <a:normAutofit/>
          </a:bodyPr>
          <a:lstStyle/>
          <a:p>
            <a:r>
              <a:rPr lang="en-US" dirty="0"/>
              <a:t>Click though the slides.</a:t>
            </a:r>
          </a:p>
          <a:p>
            <a:r>
              <a:rPr lang="en-US" dirty="0"/>
              <a:t>Most slides are “Read Only,” but three slides (8, 18 and 35) have audio. </a:t>
            </a:r>
          </a:p>
          <a:p>
            <a:r>
              <a:rPr lang="en-US" dirty="0"/>
              <a:t>If you wish to listen (recommended), “click” on the microphone icon.</a:t>
            </a:r>
          </a:p>
        </p:txBody>
      </p:sp>
      <p:pic>
        <p:nvPicPr>
          <p:cNvPr id="1026" name="Picture 2" descr="signature_1569739538">
            <a:extLst>
              <a:ext uri="{FF2B5EF4-FFF2-40B4-BE49-F238E27FC236}">
                <a16:creationId xmlns:a16="http://schemas.microsoft.com/office/drawing/2014/main" id="{5DC0089F-8105-C6D6-EBF1-C7026AC90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449" y="156576"/>
            <a:ext cx="4064581" cy="1241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9F5A92-0C6D-1E71-3DCB-EB3466EDD91C}"/>
              </a:ext>
            </a:extLst>
          </p:cNvPr>
          <p:cNvSpPr txBox="1"/>
          <p:nvPr/>
        </p:nvSpPr>
        <p:spPr>
          <a:xfrm>
            <a:off x="8229579" y="1502293"/>
            <a:ext cx="3617144" cy="830997"/>
          </a:xfrm>
          <a:prstGeom prst="rect">
            <a:avLst/>
          </a:prstGeom>
          <a:solidFill>
            <a:schemeClr val="accent4">
              <a:lumMod val="50000"/>
            </a:schemeClr>
          </a:solidFill>
        </p:spPr>
        <p:txBody>
          <a:bodyPr wrap="none" rtlCol="0">
            <a:spAutoFit/>
          </a:bodyPr>
          <a:lstStyle/>
          <a:p>
            <a:r>
              <a:rPr lang="en-US" sz="2400" dirty="0">
                <a:solidFill>
                  <a:schemeClr val="bg1"/>
                </a:solidFill>
              </a:rPr>
              <a:t>By: Ashley Strauss-Martin</a:t>
            </a:r>
          </a:p>
          <a:p>
            <a:r>
              <a:rPr lang="en-US" sz="2400" dirty="0">
                <a:solidFill>
                  <a:schemeClr val="bg1"/>
                </a:solidFill>
              </a:rPr>
              <a:t>NMAR, General Counsel</a:t>
            </a:r>
          </a:p>
        </p:txBody>
      </p:sp>
    </p:spTree>
    <p:extLst>
      <p:ext uri="{BB962C8B-B14F-4D97-AF65-F5344CB8AC3E}">
        <p14:creationId xmlns:p14="http://schemas.microsoft.com/office/powerpoint/2010/main" val="131122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A85700-19FC-149D-F1D7-C373CD13BF5F}"/>
              </a:ext>
            </a:extLst>
          </p:cNvPr>
          <p:cNvSpPr>
            <a:spLocks noGrp="1"/>
          </p:cNvSpPr>
          <p:nvPr>
            <p:ph type="title"/>
          </p:nvPr>
        </p:nvSpPr>
        <p:spPr>
          <a:xfrm>
            <a:off x="198672" y="207554"/>
            <a:ext cx="7642621" cy="1159200"/>
          </a:xfrm>
        </p:spPr>
        <p:txBody>
          <a:bodyPr vert="horz" lIns="91440" tIns="45720" rIns="91440" bIns="45720" rtlCol="0" anchor="ctr">
            <a:noAutofit/>
          </a:bodyPr>
          <a:lstStyle/>
          <a:p>
            <a:r>
              <a:rPr lang="en-US" sz="3200" kern="1200" dirty="0">
                <a:solidFill>
                  <a:srgbClr val="FFFFFF"/>
                </a:solidFill>
                <a:latin typeface="+mj-lt"/>
                <a:ea typeface="+mj-ea"/>
                <a:cs typeface="+mj-cs"/>
              </a:rPr>
              <a:t>Para. 22 </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No Right to Inspect or to Enter Property  </a:t>
            </a:r>
            <a:r>
              <a:rPr lang="en-US" sz="3200" u="sng" kern="1200" dirty="0">
                <a:solidFill>
                  <a:srgbClr val="FFFFFF"/>
                </a:solidFill>
                <a:latin typeface="+mj-lt"/>
                <a:ea typeface="+mj-ea"/>
                <a:cs typeface="+mj-cs"/>
              </a:rPr>
              <a:t>IF</a:t>
            </a:r>
            <a:r>
              <a:rPr lang="en-US" sz="3200" kern="1200" dirty="0">
                <a:solidFill>
                  <a:srgbClr val="FFFFFF"/>
                </a:solidFill>
                <a:latin typeface="+mj-lt"/>
                <a:ea typeface="+mj-ea"/>
                <a:cs typeface="+mj-cs"/>
              </a:rPr>
              <a:t> Buyer Waives Inspections</a:t>
            </a:r>
          </a:p>
        </p:txBody>
      </p:sp>
      <p:pic>
        <p:nvPicPr>
          <p:cNvPr id="5" name="Content Placeholder 4" descr="A yellow strip of paper with text&#10;&#10;Description automatically generated">
            <a:extLst>
              <a:ext uri="{FF2B5EF4-FFF2-40B4-BE49-F238E27FC236}">
                <a16:creationId xmlns:a16="http://schemas.microsoft.com/office/drawing/2014/main" id="{E3C221F9-B49B-2171-FBC3-A4D73DEB5AA4}"/>
              </a:ext>
            </a:extLst>
          </p:cNvPr>
          <p:cNvPicPr>
            <a:picLocks noGrp="1" noChangeAspect="1"/>
          </p:cNvPicPr>
          <p:nvPr>
            <p:ph idx="1"/>
          </p:nvPr>
        </p:nvPicPr>
        <p:blipFill>
          <a:blip r:embed="rId2"/>
          <a:stretch>
            <a:fillRect/>
          </a:stretch>
        </p:blipFill>
        <p:spPr>
          <a:xfrm>
            <a:off x="432225" y="2040138"/>
            <a:ext cx="11327549" cy="4304469"/>
          </a:xfrm>
          <a:prstGeom prst="rect">
            <a:avLst/>
          </a:prstGeom>
        </p:spPr>
      </p:pic>
    </p:spTree>
    <p:extLst>
      <p:ext uri="{BB962C8B-B14F-4D97-AF65-F5344CB8AC3E}">
        <p14:creationId xmlns:p14="http://schemas.microsoft.com/office/powerpoint/2010/main" val="2771619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4242FD-04F5-008B-E020-C27BC84824F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E37657-118A-94A7-AEC6-B4E10A0A4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11886D-7145-67F3-BDE9-2FE6F164F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19E5858-40AF-9973-B585-19E5DCC59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7BFBA53-A5FE-65B3-8946-4C2A35D94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4738FA-7C89-5F87-FC9D-5B596B566F65}"/>
              </a:ext>
            </a:extLst>
          </p:cNvPr>
          <p:cNvSpPr>
            <a:spLocks noGrp="1"/>
          </p:cNvSpPr>
          <p:nvPr>
            <p:ph type="title"/>
          </p:nvPr>
        </p:nvSpPr>
        <p:spPr>
          <a:xfrm>
            <a:off x="198672" y="207554"/>
            <a:ext cx="7642621" cy="1159200"/>
          </a:xfrm>
        </p:spPr>
        <p:txBody>
          <a:bodyPr vert="horz" lIns="91440" tIns="45720" rIns="91440" bIns="45720" rtlCol="0" anchor="ctr">
            <a:noAutofit/>
          </a:bodyPr>
          <a:lstStyle/>
          <a:p>
            <a:r>
              <a:rPr lang="en-US" sz="3200" kern="1200" dirty="0">
                <a:solidFill>
                  <a:srgbClr val="FFFFFF"/>
                </a:solidFill>
                <a:latin typeface="+mj-lt"/>
                <a:ea typeface="+mj-ea"/>
                <a:cs typeface="+mj-cs"/>
              </a:rPr>
              <a:t>Para. 22 </a:t>
            </a:r>
            <a:r>
              <a:rPr lang="en-US" sz="3200" dirty="0">
                <a:solidFill>
                  <a:srgbClr val="FFFFFF"/>
                </a:solidFill>
              </a:rPr>
              <a:t>(C)</a:t>
            </a:r>
            <a:br>
              <a:rPr lang="en-US" sz="3200" kern="1200" dirty="0">
                <a:solidFill>
                  <a:srgbClr val="FFFFFF"/>
                </a:solidFill>
                <a:latin typeface="+mj-lt"/>
                <a:ea typeface="+mj-ea"/>
                <a:cs typeface="+mj-cs"/>
              </a:rPr>
            </a:br>
            <a:r>
              <a:rPr lang="en-US" sz="3200" dirty="0">
                <a:solidFill>
                  <a:srgbClr val="FFFFFF"/>
                </a:solidFill>
              </a:rPr>
              <a:t>Buyer’s Right to Entry Through Objection Deadline</a:t>
            </a:r>
            <a:endParaRPr lang="en-US" sz="32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DDCAFA2B-C9F6-17EA-F70B-811A9BBC1E76}"/>
              </a:ext>
            </a:extLst>
          </p:cNvPr>
          <p:cNvSpPr>
            <a:spLocks noGrp="1"/>
          </p:cNvSpPr>
          <p:nvPr>
            <p:ph idx="1"/>
          </p:nvPr>
        </p:nvSpPr>
        <p:spPr>
          <a:xfrm>
            <a:off x="108034" y="2170171"/>
            <a:ext cx="11779165" cy="4351338"/>
          </a:xfrm>
        </p:spPr>
        <p:txBody>
          <a:bodyPr>
            <a:noAutofit/>
          </a:bodyPr>
          <a:lstStyle/>
          <a:p>
            <a:pPr marL="0" indent="0" fontAlgn="base">
              <a:buNone/>
            </a:pPr>
            <a:r>
              <a:rPr lang="en-US" sz="2400" b="1" i="0" u="none" strike="noStrike" dirty="0">
                <a:solidFill>
                  <a:srgbClr val="000000"/>
                </a:solidFill>
                <a:effectLst/>
                <a:latin typeface="Times New Roman" panose="02020603050405020304" pitchFamily="18" charset="0"/>
                <a:cs typeface="Times New Roman" panose="02020603050405020304" pitchFamily="18" charset="0"/>
              </a:rPr>
              <a:t>BUYER’S ENTRY. </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Seller shall provide reasonable access to Buyer and Buyer’s inspectors </a:t>
            </a:r>
            <a:r>
              <a:rPr lang="en-US" sz="24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rPr>
              <a:t>through the Objection Deadline</a:t>
            </a:r>
            <a:r>
              <a:rPr lang="en-US" sz="2400" b="0" i="0" u="none" strike="noStrike" dirty="0">
                <a:solidFill>
                  <a:srgbClr val="000000"/>
                </a:solidFill>
                <a:effectLst/>
                <a:latin typeface="Times New Roman" panose="02020603050405020304" pitchFamily="18" charset="0"/>
                <a:cs typeface="Times New Roman" panose="02020603050405020304" pitchFamily="18" charset="0"/>
              </a:rPr>
              <a:t>. Buyer shall return the Property to the condition it was in prior to any entry, test and/or inspection by Buyer. Buyer shall be liable to Seller for any damages that occur to the Property as a result of any inspection conducted by Buyer, their agents, inspectors, contractors and/or employees (collectively “Buyer’s Agents”) and Buyer agrees to hold Seller harmless, indemnify and defend Seller from any and all claims, liabilities, liens, losses, expenses (including reasonable attorneys’ fees and costs), and/or damages arising out of or related to any entry, inspections and/or tests conducted by Buyer or Buyer’s Agents. BUYER AND BUYER’S AGENTS ARE NOT PERMITTED ON THE PROPERTY WITHOUT PRIOR NOTIFICATION TO AND APPROVAL BY SELLER OR SELLER’S BROKER.</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211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F0EE0F7-5C92-7A5B-6CDB-FC26FE9D5FE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dirty="0">
                <a:solidFill>
                  <a:srgbClr val="FFFFFF"/>
                </a:solidFill>
                <a:latin typeface="+mj-lt"/>
                <a:ea typeface="+mj-ea"/>
                <a:cs typeface="+mj-cs"/>
              </a:rPr>
              <a:t>PARA. 22 – DON’T </a:t>
            </a:r>
            <a:r>
              <a:rPr lang="en-US" sz="3100" u="sng" kern="1200" dirty="0">
                <a:solidFill>
                  <a:srgbClr val="FFFFFF"/>
                </a:solidFill>
                <a:latin typeface="+mj-lt"/>
                <a:ea typeface="+mj-ea"/>
                <a:cs typeface="+mj-cs"/>
              </a:rPr>
              <a:t>LIST</a:t>
            </a:r>
            <a:r>
              <a:rPr lang="en-US" sz="3100" kern="1200" dirty="0">
                <a:solidFill>
                  <a:srgbClr val="FFFFFF"/>
                </a:solidFill>
                <a:latin typeface="+mj-lt"/>
                <a:ea typeface="+mj-ea"/>
                <a:cs typeface="+mj-cs"/>
              </a:rPr>
              <a:t> Repairs In Objection Form If Just Asking For Money</a:t>
            </a:r>
          </a:p>
        </p:txBody>
      </p:sp>
      <p:pic>
        <p:nvPicPr>
          <p:cNvPr id="5" name="Content Placeholder 4" descr="A close-up of a document&#10;&#10;Description automatically generated">
            <a:extLst>
              <a:ext uri="{FF2B5EF4-FFF2-40B4-BE49-F238E27FC236}">
                <a16:creationId xmlns:a16="http://schemas.microsoft.com/office/drawing/2014/main" id="{9FAE66E3-C222-D309-EE57-A95BF824977C}"/>
              </a:ext>
            </a:extLst>
          </p:cNvPr>
          <p:cNvPicPr>
            <a:picLocks noGrp="1" noChangeAspect="1"/>
          </p:cNvPicPr>
          <p:nvPr>
            <p:ph idx="1"/>
          </p:nvPr>
        </p:nvPicPr>
        <p:blipFill>
          <a:blip r:embed="rId2"/>
          <a:stretch>
            <a:fillRect/>
          </a:stretch>
        </p:blipFill>
        <p:spPr>
          <a:xfrm>
            <a:off x="4281000" y="959103"/>
            <a:ext cx="7653698" cy="4573083"/>
          </a:xfrm>
          <a:prstGeom prst="rect">
            <a:avLst/>
          </a:prstGeom>
        </p:spPr>
      </p:pic>
    </p:spTree>
    <p:extLst>
      <p:ext uri="{BB962C8B-B14F-4D97-AF65-F5344CB8AC3E}">
        <p14:creationId xmlns:p14="http://schemas.microsoft.com/office/powerpoint/2010/main" val="1668842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068AAA0-1650-5077-0A4F-928BA8879C35}"/>
              </a:ext>
            </a:extLst>
          </p:cNvPr>
          <p:cNvSpPr>
            <a:spLocks noGrp="1"/>
          </p:cNvSpPr>
          <p:nvPr>
            <p:ph type="title"/>
          </p:nvPr>
        </p:nvSpPr>
        <p:spPr>
          <a:xfrm>
            <a:off x="98615" y="2598746"/>
            <a:ext cx="3822032" cy="3592651"/>
          </a:xfrm>
        </p:spPr>
        <p:txBody>
          <a:bodyPr vert="horz" lIns="91440" tIns="45720" rIns="91440" bIns="45720" rtlCol="0" anchor="t">
            <a:normAutofit/>
          </a:bodyPr>
          <a:lstStyle/>
          <a:p>
            <a:r>
              <a:rPr lang="en-US" sz="4000" spc="530" dirty="0">
                <a:solidFill>
                  <a:srgbClr val="FFFFFF"/>
                </a:solidFill>
              </a:rPr>
              <a:t>PARA. 22</a:t>
            </a:r>
            <a:br>
              <a:rPr lang="en-US" sz="4000" spc="530" dirty="0">
                <a:solidFill>
                  <a:srgbClr val="FFFFFF"/>
                </a:solidFill>
              </a:rPr>
            </a:br>
            <a:r>
              <a:rPr lang="en-US" sz="2800" spc="530" dirty="0">
                <a:solidFill>
                  <a:srgbClr val="FFFFFF"/>
                </a:solidFill>
              </a:rPr>
              <a:t>Buyer ONLY Has To Provide Report </a:t>
            </a:r>
            <a:r>
              <a:rPr lang="en-US" sz="2800" u="sng" spc="530" dirty="0">
                <a:solidFill>
                  <a:schemeClr val="bg1"/>
                </a:solidFill>
              </a:rPr>
              <a:t>IF</a:t>
            </a:r>
            <a:r>
              <a:rPr lang="en-US" sz="2800" b="1" spc="530" dirty="0">
                <a:solidFill>
                  <a:srgbClr val="FFFFFF"/>
                </a:solidFill>
              </a:rPr>
              <a:t> </a:t>
            </a:r>
            <a:r>
              <a:rPr lang="en-US" sz="2800" spc="530" dirty="0">
                <a:solidFill>
                  <a:srgbClr val="FFFFFF"/>
                </a:solidFill>
              </a:rPr>
              <a:t>Termination</a:t>
            </a:r>
            <a:br>
              <a:rPr lang="en-US" sz="2800" spc="530" dirty="0">
                <a:solidFill>
                  <a:srgbClr val="FFFFFF"/>
                </a:solidFill>
              </a:rPr>
            </a:br>
            <a:r>
              <a:rPr lang="en-US" sz="2800" spc="530" dirty="0">
                <a:solidFill>
                  <a:srgbClr val="FFFFFF"/>
                </a:solidFill>
              </a:rPr>
              <a:t>Is Based On Inspections (not if termination is based on other contingencies) </a:t>
            </a:r>
            <a:endParaRPr lang="en-US" sz="2800" kern="1200" spc="53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839F61F8-2D1E-F694-AE1C-EE529D2E8786}"/>
              </a:ext>
            </a:extLst>
          </p:cNvPr>
          <p:cNvPicPr>
            <a:picLocks noGrp="1" noChangeAspect="1"/>
          </p:cNvPicPr>
          <p:nvPr>
            <p:ph idx="1"/>
          </p:nvPr>
        </p:nvPicPr>
        <p:blipFill>
          <a:blip r:embed="rId2"/>
          <a:stretch>
            <a:fillRect/>
          </a:stretch>
        </p:blipFill>
        <p:spPr>
          <a:xfrm>
            <a:off x="4502428" y="999457"/>
            <a:ext cx="7225748" cy="4859086"/>
          </a:xfrm>
          <a:prstGeom prst="rect">
            <a:avLst/>
          </a:prstGeom>
        </p:spPr>
      </p:pic>
    </p:spTree>
    <p:extLst>
      <p:ext uri="{BB962C8B-B14F-4D97-AF65-F5344CB8AC3E}">
        <p14:creationId xmlns:p14="http://schemas.microsoft.com/office/powerpoint/2010/main" val="158215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2" name="Title 1">
            <a:extLst>
              <a:ext uri="{FF2B5EF4-FFF2-40B4-BE49-F238E27FC236}">
                <a16:creationId xmlns:a16="http://schemas.microsoft.com/office/drawing/2014/main" id="{E8C6A6DC-73D5-9729-09D2-BF128AFE96BA}"/>
              </a:ext>
            </a:extLst>
          </p:cNvPr>
          <p:cNvSpPr>
            <a:spLocks noGrp="1"/>
          </p:cNvSpPr>
          <p:nvPr>
            <p:ph type="title"/>
          </p:nvPr>
        </p:nvSpPr>
        <p:spPr>
          <a:xfrm>
            <a:off x="786385" y="841248"/>
            <a:ext cx="5129600" cy="5340097"/>
          </a:xfrm>
        </p:spPr>
        <p:txBody>
          <a:bodyPr anchor="ctr">
            <a:normAutofit/>
          </a:bodyPr>
          <a:lstStyle/>
          <a:p>
            <a:r>
              <a:rPr lang="en-US" sz="4800" dirty="0">
                <a:solidFill>
                  <a:schemeClr val="bg1"/>
                </a:solidFill>
              </a:rPr>
              <a:t>2104 </a:t>
            </a:r>
            <a:br>
              <a:rPr lang="en-US" sz="4800" dirty="0">
                <a:solidFill>
                  <a:schemeClr val="bg1"/>
                </a:solidFill>
              </a:rPr>
            </a:br>
            <a:r>
              <a:rPr lang="en-US" sz="4800" dirty="0">
                <a:solidFill>
                  <a:schemeClr val="bg1"/>
                </a:solidFill>
              </a:rPr>
              <a:t>Other Changes</a:t>
            </a:r>
          </a:p>
        </p:txBody>
      </p:sp>
      <p:graphicFrame>
        <p:nvGraphicFramePr>
          <p:cNvPr id="5" name="Content Placeholder 2">
            <a:extLst>
              <a:ext uri="{FF2B5EF4-FFF2-40B4-BE49-F238E27FC236}">
                <a16:creationId xmlns:a16="http://schemas.microsoft.com/office/drawing/2014/main" id="{0AC08393-491B-44AB-6491-FFA4A333764D}"/>
              </a:ext>
            </a:extLst>
          </p:cNvPr>
          <p:cNvGraphicFramePr>
            <a:graphicFrameLocks noGrp="1"/>
          </p:cNvGraphicFramePr>
          <p:nvPr>
            <p:ph idx="1"/>
            <p:extLst>
              <p:ext uri="{D42A27DB-BD31-4B8C-83A1-F6EECF244321}">
                <p14:modId xmlns:p14="http://schemas.microsoft.com/office/powerpoint/2010/main" val="3486414467"/>
              </p:ext>
            </p:extLst>
          </p:nvPr>
        </p:nvGraphicFramePr>
        <p:xfrm>
          <a:off x="6525628" y="529388"/>
          <a:ext cx="5211260" cy="5883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0482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BF06A1-0363-046B-1BB3-6D2968C32E58}"/>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dirty="0"/>
              <a:t>Form 1106 LISTING AGREEMENT</a:t>
            </a:r>
          </a:p>
        </p:txBody>
      </p:sp>
      <p:pic>
        <p:nvPicPr>
          <p:cNvPr id="4" name="Picture 3" descr="Pen placed on top of a signature line">
            <a:extLst>
              <a:ext uri="{FF2B5EF4-FFF2-40B4-BE49-F238E27FC236}">
                <a16:creationId xmlns:a16="http://schemas.microsoft.com/office/drawing/2014/main" id="{6A4BF7CE-5105-9025-FEB2-7D93ECD81255}"/>
              </a:ext>
            </a:extLst>
          </p:cNvPr>
          <p:cNvPicPr>
            <a:picLocks noChangeAspect="1"/>
          </p:cNvPicPr>
          <p:nvPr/>
        </p:nvPicPr>
        <p:blipFill>
          <a:blip r:embed="rId2"/>
          <a:srcRect l="52282" r="238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90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CE8C58-6D55-1980-CAAD-F854BA7FE2AB}"/>
              </a:ext>
            </a:extLst>
          </p:cNvPr>
          <p:cNvSpPr>
            <a:spLocks noGrp="1"/>
          </p:cNvSpPr>
          <p:nvPr>
            <p:ph type="title"/>
          </p:nvPr>
        </p:nvSpPr>
        <p:spPr>
          <a:xfrm>
            <a:off x="630936" y="639520"/>
            <a:ext cx="3429000" cy="1719072"/>
          </a:xfrm>
        </p:spPr>
        <p:txBody>
          <a:bodyPr anchor="b">
            <a:normAutofit/>
          </a:bodyPr>
          <a:lstStyle/>
          <a:p>
            <a:r>
              <a:rPr lang="en-US" sz="5400" dirty="0"/>
              <a:t>1106</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58642D99-2BE7-94A9-2960-DE12ED012E84}"/>
              </a:ext>
            </a:extLst>
          </p:cNvPr>
          <p:cNvGraphicFramePr>
            <a:graphicFrameLocks noGrp="1"/>
          </p:cNvGraphicFramePr>
          <p:nvPr>
            <p:extLst>
              <p:ext uri="{D42A27DB-BD31-4B8C-83A1-F6EECF244321}">
                <p14:modId xmlns:p14="http://schemas.microsoft.com/office/powerpoint/2010/main" val="274861848"/>
              </p:ext>
            </p:extLst>
          </p:nvPr>
        </p:nvGraphicFramePr>
        <p:xfrm>
          <a:off x="4654296" y="1080457"/>
          <a:ext cx="6903720" cy="4697087"/>
        </p:xfrm>
        <a:graphic>
          <a:graphicData uri="http://schemas.openxmlformats.org/drawingml/2006/table">
            <a:tbl>
              <a:tblPr firstRow="1" bandRow="1">
                <a:tableStyleId>{5C22544A-7EE6-4342-B048-85BDC9FD1C3A}</a:tableStyleId>
              </a:tblPr>
              <a:tblGrid>
                <a:gridCol w="3451860">
                  <a:extLst>
                    <a:ext uri="{9D8B030D-6E8A-4147-A177-3AD203B41FA5}">
                      <a16:colId xmlns:a16="http://schemas.microsoft.com/office/drawing/2014/main" val="3204664631"/>
                    </a:ext>
                  </a:extLst>
                </a:gridCol>
                <a:gridCol w="3451860">
                  <a:extLst>
                    <a:ext uri="{9D8B030D-6E8A-4147-A177-3AD203B41FA5}">
                      <a16:colId xmlns:a16="http://schemas.microsoft.com/office/drawing/2014/main" val="722254575"/>
                    </a:ext>
                  </a:extLst>
                </a:gridCol>
              </a:tblGrid>
              <a:tr h="532660">
                <a:tc>
                  <a:txBody>
                    <a:bodyPr/>
                    <a:lstStyle/>
                    <a:p>
                      <a:r>
                        <a:rPr lang="en-US" sz="2400" dirty="0"/>
                        <a:t>Formerly:</a:t>
                      </a:r>
                    </a:p>
                  </a:txBody>
                  <a:tcPr marL="121059" marR="121059" marT="60529" marB="60529"/>
                </a:tc>
                <a:tc>
                  <a:txBody>
                    <a:bodyPr/>
                    <a:lstStyle/>
                    <a:p>
                      <a:r>
                        <a:rPr lang="en-US" sz="2400" dirty="0"/>
                        <a:t>New:</a:t>
                      </a:r>
                    </a:p>
                  </a:txBody>
                  <a:tcPr marL="121059" marR="121059" marT="60529" marB="60529"/>
                </a:tc>
                <a:extLst>
                  <a:ext uri="{0D108BD9-81ED-4DB2-BD59-A6C34878D82A}">
                    <a16:rowId xmlns:a16="http://schemas.microsoft.com/office/drawing/2014/main" val="1404444524"/>
                  </a:ext>
                </a:extLst>
              </a:tr>
              <a:tr h="4164427">
                <a:tc>
                  <a:txBody>
                    <a:bodyPr/>
                    <a:lstStyle/>
                    <a:p>
                      <a:pPr marL="742950" marR="0" lvl="1" indent="-285750" algn="just">
                        <a:buFont typeface="+mj-lt"/>
                        <a:buAutoNum type="arabicPeriod"/>
                      </a:pPr>
                      <a:r>
                        <a:rPr lang="en-US" sz="2400" dirty="0"/>
                        <a:t>Exclusive Services</a:t>
                      </a:r>
                    </a:p>
                    <a:p>
                      <a:pPr marL="742950" marR="0" lvl="1" indent="-285750" algn="just">
                        <a:buFont typeface="+mj-lt"/>
                        <a:buAutoNum type="arabicPeriod"/>
                      </a:pPr>
                      <a:r>
                        <a:rPr lang="en-US" sz="2400" dirty="0"/>
                        <a:t>Dual Representation</a:t>
                      </a:r>
                    </a:p>
                    <a:p>
                      <a:pPr marL="742950" marR="0" lvl="1" indent="-285750" algn="just">
                        <a:buFont typeface="+mj-lt"/>
                        <a:buAutoNum type="arabicPeriod"/>
                      </a:pPr>
                      <a:r>
                        <a:rPr lang="en-US" sz="2400" dirty="0"/>
                        <a:t>Term</a:t>
                      </a:r>
                    </a:p>
                    <a:p>
                      <a:pPr marL="742950" marR="0" lvl="1" indent="-285750" algn="just">
                        <a:buFont typeface="+mj-lt"/>
                        <a:buAutoNum type="arabicPeriod"/>
                      </a:pPr>
                      <a:r>
                        <a:rPr lang="en-US" sz="2400" dirty="0"/>
                        <a:t>Property</a:t>
                      </a:r>
                    </a:p>
                    <a:p>
                      <a:pPr marL="742950" marR="0" lvl="1" indent="-285750" algn="just">
                        <a:buFont typeface="+mj-lt"/>
                        <a:buAutoNum type="arabicPeriod"/>
                      </a:pPr>
                      <a:r>
                        <a:rPr lang="en-US" sz="2400" dirty="0"/>
                        <a:t>Listing Price</a:t>
                      </a:r>
                    </a:p>
                    <a:p>
                      <a:pPr marL="1031875" marR="0" lvl="1" indent="-571500" algn="just">
                        <a:buFontTx/>
                        <a:buNone/>
                        <a:tabLst>
                          <a:tab pos="795338" algn="l"/>
                          <a:tab pos="1082675" algn="l"/>
                        </a:tabLst>
                      </a:pPr>
                      <a:r>
                        <a:rPr lang="en-US" sz="2400" dirty="0"/>
                        <a:t>10.  Unrepresented</a:t>
                      </a:r>
                    </a:p>
                    <a:p>
                      <a:pPr marL="982663" marR="0" lvl="1" indent="0" algn="just">
                        <a:buFontTx/>
                        <a:buNone/>
                        <a:tabLst>
                          <a:tab pos="795338" algn="l"/>
                          <a:tab pos="1082675" algn="l"/>
                        </a:tabLst>
                      </a:pPr>
                      <a:r>
                        <a:rPr lang="en-US" sz="2400" dirty="0"/>
                        <a:t>Buyers</a:t>
                      </a:r>
                    </a:p>
                    <a:p>
                      <a:pPr marL="1031875" marR="0" lvl="1" indent="-746125" algn="just">
                        <a:buFontTx/>
                        <a:buNone/>
                        <a:tabLst>
                          <a:tab pos="795338" algn="l"/>
                          <a:tab pos="1082675" algn="l"/>
                        </a:tabLst>
                      </a:pPr>
                      <a:endParaRPr lang="en-US" sz="2400" dirty="0"/>
                    </a:p>
                    <a:p>
                      <a:endParaRPr lang="en-US" sz="2400" dirty="0"/>
                    </a:p>
                  </a:txBody>
                  <a:tcPr marL="121059" marR="121059" marT="60529" marB="60529"/>
                </a:tc>
                <a:tc>
                  <a:txBody>
                    <a:bodyPr/>
                    <a:lstStyle/>
                    <a:p>
                      <a:pPr marL="742950" lvl="1" indent="-285750" algn="just">
                        <a:buFont typeface="+mj-lt"/>
                        <a:buAutoNum type="arabicPeriod"/>
                      </a:pPr>
                      <a:r>
                        <a:rPr lang="en-US" sz="2400" dirty="0"/>
                        <a:t>Exclusive Services</a:t>
                      </a:r>
                    </a:p>
                    <a:p>
                      <a:pPr marL="742950" lvl="1" indent="-285750" algn="just">
                        <a:buFont typeface="+mj-lt"/>
                        <a:buAutoNum type="arabicPeriod"/>
                      </a:pPr>
                      <a:r>
                        <a:rPr lang="en-US" sz="2400" dirty="0"/>
                        <a:t>Property</a:t>
                      </a:r>
                    </a:p>
                    <a:p>
                      <a:pPr marL="742950" lvl="1" indent="-285750" algn="just">
                        <a:buFont typeface="+mj-lt"/>
                        <a:buAutoNum type="arabicPeriod"/>
                      </a:pPr>
                      <a:r>
                        <a:rPr lang="en-US" sz="2400" dirty="0"/>
                        <a:t>Term</a:t>
                      </a:r>
                    </a:p>
                    <a:p>
                      <a:pPr marL="742950" lvl="1" indent="-285750" algn="just">
                        <a:buFont typeface="+mj-lt"/>
                        <a:buAutoNum type="arabicPeriod"/>
                      </a:pPr>
                      <a:r>
                        <a:rPr lang="en-US" sz="2400" dirty="0"/>
                        <a:t>Listing Price</a:t>
                      </a:r>
                    </a:p>
                    <a:p>
                      <a:pPr marL="742950" lvl="1" indent="-285750">
                        <a:buFont typeface="+mj-lt"/>
                        <a:buAutoNum type="arabicPeriod"/>
                      </a:pPr>
                      <a:r>
                        <a:rPr lang="en-US" sz="2400" dirty="0"/>
                        <a:t>Dual Representation and Unrepresented Buyers</a:t>
                      </a:r>
                    </a:p>
                    <a:p>
                      <a:endParaRPr lang="en-US" sz="2400" dirty="0"/>
                    </a:p>
                  </a:txBody>
                  <a:tcPr marL="121059" marR="121059" marT="60529" marB="60529"/>
                </a:tc>
                <a:extLst>
                  <a:ext uri="{0D108BD9-81ED-4DB2-BD59-A6C34878D82A}">
                    <a16:rowId xmlns:a16="http://schemas.microsoft.com/office/drawing/2014/main" val="3471311031"/>
                  </a:ext>
                </a:extLst>
              </a:tr>
            </a:tbl>
          </a:graphicData>
        </a:graphic>
      </p:graphicFrame>
      <p:sp>
        <p:nvSpPr>
          <p:cNvPr id="4" name="TextBox 3">
            <a:extLst>
              <a:ext uri="{FF2B5EF4-FFF2-40B4-BE49-F238E27FC236}">
                <a16:creationId xmlns:a16="http://schemas.microsoft.com/office/drawing/2014/main" id="{A5759472-60FE-E8F3-6D0B-8126C8DE0833}"/>
              </a:ext>
            </a:extLst>
          </p:cNvPr>
          <p:cNvSpPr txBox="1"/>
          <p:nvPr/>
        </p:nvSpPr>
        <p:spPr>
          <a:xfrm>
            <a:off x="643278" y="2933813"/>
            <a:ext cx="3139582"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t>General re-formatting throughout</a:t>
            </a:r>
          </a:p>
          <a:p>
            <a:pPr marL="285750" indent="-285750">
              <a:buFont typeface="Arial" panose="020B0604020202020204" pitchFamily="34" charset="0"/>
              <a:buChar char="•"/>
            </a:pPr>
            <a:r>
              <a:rPr lang="en-US" sz="2800" dirty="0"/>
              <a:t>Reordered Paragraphs 1-5</a:t>
            </a:r>
          </a:p>
          <a:p>
            <a:pPr marL="285750" indent="-285750">
              <a:buFont typeface="Arial" panose="020B0604020202020204" pitchFamily="34" charset="0"/>
              <a:buChar char="•"/>
            </a:pPr>
            <a:r>
              <a:rPr lang="en-US" sz="2800" dirty="0"/>
              <a:t>And….</a:t>
            </a:r>
          </a:p>
          <a:p>
            <a:pPr marL="0" marR="0" lvl="0" indent="0">
              <a:buNone/>
            </a:pPr>
            <a:endParaRPr lang="en-US" sz="1800" kern="100" dirty="0">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7229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CB6E30-04D5-EEA3-82A0-59F7F68ABFA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spc="530" dirty="0">
                <a:solidFill>
                  <a:schemeClr val="tx1"/>
                </a:solidFill>
                <a:latin typeface="+mj-lt"/>
                <a:ea typeface="+mj-ea"/>
                <a:cs typeface="+mj-cs"/>
              </a:rPr>
              <a:t>1106</a:t>
            </a:r>
          </a:p>
        </p:txBody>
      </p:sp>
      <p:sp>
        <p:nvSpPr>
          <p:cNvPr id="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31601C61-E444-9BD9-9A64-2FEEA21C2136}"/>
              </a:ext>
            </a:extLst>
          </p:cNvPr>
          <p:cNvPicPr>
            <a:picLocks noGrp="1" noChangeAspect="1"/>
          </p:cNvPicPr>
          <p:nvPr>
            <p:ph idx="1"/>
          </p:nvPr>
        </p:nvPicPr>
        <p:blipFill>
          <a:blip r:embed="rId2"/>
          <a:stretch>
            <a:fillRect/>
          </a:stretch>
        </p:blipFill>
        <p:spPr>
          <a:xfrm>
            <a:off x="5620096" y="640080"/>
            <a:ext cx="5283016" cy="5550408"/>
          </a:xfrm>
          <a:prstGeom prst="rect">
            <a:avLst/>
          </a:prstGeom>
        </p:spPr>
      </p:pic>
      <p:pic>
        <p:nvPicPr>
          <p:cNvPr id="4" name="Graphic 3" descr="Arrow: Slight curve with solid fill">
            <a:extLst>
              <a:ext uri="{FF2B5EF4-FFF2-40B4-BE49-F238E27FC236}">
                <a16:creationId xmlns:a16="http://schemas.microsoft.com/office/drawing/2014/main" id="{FA0FBFC1-68C6-E51C-537E-68848AE851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33362">
            <a:off x="4650148" y="3491618"/>
            <a:ext cx="1332687" cy="914400"/>
          </a:xfrm>
          <a:prstGeom prst="rect">
            <a:avLst/>
          </a:prstGeom>
        </p:spPr>
      </p:pic>
      <p:sp>
        <p:nvSpPr>
          <p:cNvPr id="6" name="TextBox 5">
            <a:extLst>
              <a:ext uri="{FF2B5EF4-FFF2-40B4-BE49-F238E27FC236}">
                <a16:creationId xmlns:a16="http://schemas.microsoft.com/office/drawing/2014/main" id="{A4F4AFDD-A19D-C349-E9F5-7222D5204D49}"/>
              </a:ext>
            </a:extLst>
          </p:cNvPr>
          <p:cNvSpPr txBox="1"/>
          <p:nvPr/>
        </p:nvSpPr>
        <p:spPr>
          <a:xfrm rot="20193126">
            <a:off x="3110769" y="2069392"/>
            <a:ext cx="2643672" cy="1569660"/>
          </a:xfrm>
          <a:prstGeom prst="rect">
            <a:avLst/>
          </a:prstGeom>
          <a:noFill/>
        </p:spPr>
        <p:txBody>
          <a:bodyPr wrap="none" rtlCol="0">
            <a:spAutoFit/>
          </a:bodyPr>
          <a:lstStyle/>
          <a:p>
            <a:pPr algn="ctr"/>
            <a:r>
              <a:rPr lang="en-US" sz="2400" dirty="0">
                <a:solidFill>
                  <a:srgbClr val="FF0000"/>
                </a:solidFill>
                <a:latin typeface="Segoe Script" panose="020B0804020000000003" pitchFamily="34" charset="0"/>
              </a:rPr>
              <a:t>Moved </a:t>
            </a:r>
          </a:p>
          <a:p>
            <a:pPr algn="ctr"/>
            <a:r>
              <a:rPr lang="en-US" sz="2400" dirty="0">
                <a:solidFill>
                  <a:srgbClr val="FF0000"/>
                </a:solidFill>
                <a:latin typeface="Segoe Script" panose="020B0804020000000003" pitchFamily="34" charset="0"/>
              </a:rPr>
              <a:t>Unrepresented </a:t>
            </a:r>
          </a:p>
          <a:p>
            <a:pPr algn="ctr"/>
            <a:r>
              <a:rPr lang="en-US" sz="2400" dirty="0">
                <a:solidFill>
                  <a:srgbClr val="FF0000"/>
                </a:solidFill>
                <a:latin typeface="Segoe Script" panose="020B0804020000000003" pitchFamily="34" charset="0"/>
              </a:rPr>
              <a:t>Buyer Under </a:t>
            </a:r>
          </a:p>
          <a:p>
            <a:pPr algn="ctr"/>
            <a:r>
              <a:rPr lang="en-US" sz="2400" dirty="0">
                <a:solidFill>
                  <a:srgbClr val="FF0000"/>
                </a:solidFill>
                <a:latin typeface="Segoe Script" panose="020B0804020000000003" pitchFamily="34" charset="0"/>
              </a:rPr>
              <a:t>Para. 5.</a:t>
            </a:r>
          </a:p>
        </p:txBody>
      </p:sp>
    </p:spTree>
    <p:extLst>
      <p:ext uri="{BB962C8B-B14F-4D97-AF65-F5344CB8AC3E}">
        <p14:creationId xmlns:p14="http://schemas.microsoft.com/office/powerpoint/2010/main" val="2623324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1BB0E2-4E49-8E3C-8A7C-FBB8504596D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spc="530" dirty="0">
                <a:solidFill>
                  <a:schemeClr val="tx1"/>
                </a:solidFill>
                <a:latin typeface="+mj-lt"/>
                <a:ea typeface="+mj-ea"/>
                <a:cs typeface="+mj-cs"/>
              </a:rPr>
              <a:t>1106 – Para. 6</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DA6F823-4152-8C0D-AC6C-43091E5F5204}"/>
              </a:ext>
            </a:extLst>
          </p:cNvPr>
          <p:cNvSpPr txBox="1"/>
          <p:nvPr/>
        </p:nvSpPr>
        <p:spPr>
          <a:xfrm rot="20563212">
            <a:off x="4720581" y="432303"/>
            <a:ext cx="3429000" cy="3410712"/>
          </a:xfrm>
          <a:prstGeom prst="rect">
            <a:avLst/>
          </a:prstGeom>
        </p:spPr>
        <p:txBody>
          <a:bodyPr vert="horz" lIns="91440" tIns="45720" rIns="91440" bIns="45720" rtlCol="0" anchor="t">
            <a:normAutofit/>
          </a:bodyPr>
          <a:lstStyle/>
          <a:p>
            <a:pPr algn="ctr">
              <a:lnSpc>
                <a:spcPct val="90000"/>
              </a:lnSpc>
              <a:spcAft>
                <a:spcPts val="600"/>
              </a:spcAft>
            </a:pPr>
            <a:r>
              <a:rPr lang="en-US" sz="2800" dirty="0">
                <a:solidFill>
                  <a:srgbClr val="FF0000"/>
                </a:solidFill>
                <a:latin typeface="Segoe Script" panose="020B0804020000000003" pitchFamily="34" charset="0"/>
              </a:rPr>
              <a:t>This is BIG!</a:t>
            </a:r>
          </a:p>
          <a:p>
            <a:pPr algn="ctr">
              <a:lnSpc>
                <a:spcPct val="90000"/>
              </a:lnSpc>
              <a:spcAft>
                <a:spcPts val="600"/>
              </a:spcAft>
            </a:pPr>
            <a:r>
              <a:rPr lang="en-US" sz="2800" dirty="0">
                <a:solidFill>
                  <a:srgbClr val="FF0000"/>
                </a:solidFill>
                <a:latin typeface="Segoe Script" panose="020B0804020000000003" pitchFamily="34" charset="0"/>
              </a:rPr>
              <a:t>CLICK </a:t>
            </a:r>
          </a:p>
          <a:p>
            <a:pPr algn="ctr">
              <a:lnSpc>
                <a:spcPct val="90000"/>
              </a:lnSpc>
              <a:spcAft>
                <a:spcPts val="600"/>
              </a:spcAft>
            </a:pPr>
            <a:r>
              <a:rPr lang="en-US" sz="2800" dirty="0">
                <a:solidFill>
                  <a:srgbClr val="FF0000"/>
                </a:solidFill>
                <a:latin typeface="Segoe Script" panose="020B0804020000000003" pitchFamily="34" charset="0"/>
              </a:rPr>
              <a:t>HERE </a:t>
            </a:r>
          </a:p>
          <a:p>
            <a:pPr algn="ctr">
              <a:lnSpc>
                <a:spcPct val="90000"/>
              </a:lnSpc>
              <a:spcAft>
                <a:spcPts val="600"/>
              </a:spcAft>
            </a:pPr>
            <a:r>
              <a:rPr lang="en-US" sz="2800" dirty="0">
                <a:solidFill>
                  <a:srgbClr val="FF0000"/>
                </a:solidFill>
                <a:latin typeface="Segoe Script" panose="020B0804020000000003" pitchFamily="34" charset="0"/>
              </a:rPr>
              <a:t>for AUDIO</a:t>
            </a:r>
          </a:p>
        </p:txBody>
      </p:sp>
      <p:pic>
        <p:nvPicPr>
          <p:cNvPr id="21" name="Graphic 20" descr="Arrow: Clockwise curve with solid fill">
            <a:extLst>
              <a:ext uri="{FF2B5EF4-FFF2-40B4-BE49-F238E27FC236}">
                <a16:creationId xmlns:a16="http://schemas.microsoft.com/office/drawing/2014/main" id="{B080862A-7B5E-769A-A5A8-BF5745DC2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019711">
            <a:off x="7060111" y="464859"/>
            <a:ext cx="914400" cy="1394657"/>
          </a:xfrm>
          <a:prstGeom prst="rect">
            <a:avLst/>
          </a:prstGeom>
        </p:spPr>
      </p:pic>
      <p:pic>
        <p:nvPicPr>
          <p:cNvPr id="43" name="Content Placeholder 42" descr="A close-up of a newspaper&#10;&#10;Description automatically generated">
            <a:extLst>
              <a:ext uri="{FF2B5EF4-FFF2-40B4-BE49-F238E27FC236}">
                <a16:creationId xmlns:a16="http://schemas.microsoft.com/office/drawing/2014/main" id="{DB88731A-0F58-0E60-4926-54D08293235D}"/>
              </a:ext>
            </a:extLst>
          </p:cNvPr>
          <p:cNvPicPr>
            <a:picLocks noGrp="1" noChangeAspect="1"/>
          </p:cNvPicPr>
          <p:nvPr>
            <p:ph idx="1"/>
          </p:nvPr>
        </p:nvPicPr>
        <p:blipFill>
          <a:blip r:embed="rId6"/>
          <a:stretch>
            <a:fillRect/>
          </a:stretch>
        </p:blipFill>
        <p:spPr>
          <a:xfrm>
            <a:off x="91585" y="2745553"/>
            <a:ext cx="12008830" cy="4050792"/>
          </a:xfrm>
        </p:spPr>
      </p:pic>
      <p:pic>
        <p:nvPicPr>
          <p:cNvPr id="44" name="Audio Recording Dec 22, 2024 at 12:06:51 PM">
            <a:hlinkClick r:id="" action="ppaction://media"/>
            <a:extLst>
              <a:ext uri="{FF2B5EF4-FFF2-40B4-BE49-F238E27FC236}">
                <a16:creationId xmlns:a16="http://schemas.microsoft.com/office/drawing/2014/main" id="{0723A997-FD3B-9D3F-0249-40B4E757E5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2856" y="1661319"/>
            <a:ext cx="812800" cy="812800"/>
          </a:xfrm>
          <a:prstGeom prst="rect">
            <a:avLst/>
          </a:prstGeom>
          <a:solidFill>
            <a:srgbClr val="FF0000"/>
          </a:solidFill>
        </p:spPr>
      </p:pic>
    </p:spTree>
    <p:extLst>
      <p:ext uri="{BB962C8B-B14F-4D97-AF65-F5344CB8AC3E}">
        <p14:creationId xmlns:p14="http://schemas.microsoft.com/office/powerpoint/2010/main" val="155045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18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E6922D-6293-C474-D180-F7BF8896BC6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spc="530" dirty="0">
                <a:solidFill>
                  <a:schemeClr val="tx1"/>
                </a:solidFill>
                <a:latin typeface="+mj-lt"/>
                <a:ea typeface="+mj-ea"/>
                <a:cs typeface="+mj-cs"/>
              </a:rPr>
              <a:t>1106</a:t>
            </a:r>
          </a:p>
        </p:txBody>
      </p:sp>
      <p:sp>
        <p:nvSpPr>
          <p:cNvPr id="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2CAB8E0F-8ED5-BF08-C909-194C9714183F}"/>
              </a:ext>
            </a:extLst>
          </p:cNvPr>
          <p:cNvPicPr>
            <a:picLocks noGrp="1" noChangeAspect="1"/>
          </p:cNvPicPr>
          <p:nvPr>
            <p:ph idx="1"/>
          </p:nvPr>
        </p:nvPicPr>
        <p:blipFill>
          <a:blip r:embed="rId3"/>
          <a:stretch>
            <a:fillRect/>
          </a:stretch>
        </p:blipFill>
        <p:spPr>
          <a:xfrm>
            <a:off x="4686321" y="1281542"/>
            <a:ext cx="7214616" cy="4971321"/>
          </a:xfrm>
          <a:prstGeom prst="rect">
            <a:avLst/>
          </a:prstGeom>
        </p:spPr>
      </p:pic>
      <p:sp>
        <p:nvSpPr>
          <p:cNvPr id="3" name="TextBox 2">
            <a:extLst>
              <a:ext uri="{FF2B5EF4-FFF2-40B4-BE49-F238E27FC236}">
                <a16:creationId xmlns:a16="http://schemas.microsoft.com/office/drawing/2014/main" id="{B7430FFD-1A7C-EA80-C234-0D4EF751D9EE}"/>
              </a:ext>
            </a:extLst>
          </p:cNvPr>
          <p:cNvSpPr txBox="1"/>
          <p:nvPr/>
        </p:nvSpPr>
        <p:spPr>
          <a:xfrm>
            <a:off x="509089" y="4528456"/>
            <a:ext cx="4275854" cy="2308324"/>
          </a:xfrm>
          <a:prstGeom prst="rect">
            <a:avLst/>
          </a:prstGeom>
          <a:noFill/>
        </p:spPr>
        <p:txBody>
          <a:bodyPr wrap="square" rtlCol="0">
            <a:spAutoFit/>
          </a:bodyPr>
          <a:lstStyle/>
          <a:p>
            <a:r>
              <a:rPr lang="en-US" sz="2400" dirty="0"/>
              <a:t>Added requirement for brokerage and seller to arbitrate (instead of litigate) </a:t>
            </a:r>
          </a:p>
          <a:p>
            <a:r>
              <a:rPr lang="en-US" sz="2400" dirty="0"/>
              <a:t>disputes. </a:t>
            </a:r>
          </a:p>
          <a:p>
            <a:r>
              <a:rPr lang="en-US" sz="2400" dirty="0">
                <a:solidFill>
                  <a:srgbClr val="FF0000"/>
                </a:solidFill>
              </a:rPr>
              <a:t>See NEW Arbitration Information Sheet  </a:t>
            </a:r>
          </a:p>
        </p:txBody>
      </p:sp>
      <p:sp>
        <p:nvSpPr>
          <p:cNvPr id="4" name="TextBox 3">
            <a:extLst>
              <a:ext uri="{FF2B5EF4-FFF2-40B4-BE49-F238E27FC236}">
                <a16:creationId xmlns:a16="http://schemas.microsoft.com/office/drawing/2014/main" id="{151856DA-09A4-6DA1-162E-4AB36F698DAA}"/>
              </a:ext>
            </a:extLst>
          </p:cNvPr>
          <p:cNvSpPr txBox="1"/>
          <p:nvPr/>
        </p:nvSpPr>
        <p:spPr>
          <a:xfrm rot="19706556">
            <a:off x="833533" y="762369"/>
            <a:ext cx="3640740" cy="2215991"/>
          </a:xfrm>
          <a:prstGeom prst="rect">
            <a:avLst/>
          </a:prstGeom>
          <a:noFill/>
        </p:spPr>
        <p:txBody>
          <a:bodyPr wrap="none" rtlCol="0">
            <a:spAutoFit/>
          </a:bodyPr>
          <a:lstStyle/>
          <a:p>
            <a:pPr algn="ctr"/>
            <a:r>
              <a:rPr lang="en-US" sz="2000" dirty="0">
                <a:solidFill>
                  <a:srgbClr val="FF0000"/>
                </a:solidFill>
                <a:latin typeface="Segoe Script" panose="020B0804020000000003" pitchFamily="34" charset="0"/>
              </a:rPr>
              <a:t>ARBITRATION </a:t>
            </a:r>
          </a:p>
          <a:p>
            <a:pPr algn="ctr"/>
            <a:r>
              <a:rPr lang="en-US" sz="2000" dirty="0">
                <a:solidFill>
                  <a:srgbClr val="FF0000"/>
                </a:solidFill>
                <a:latin typeface="Segoe Script" panose="020B0804020000000003" pitchFamily="34" charset="0"/>
              </a:rPr>
              <a:t>REQUIREMENT </a:t>
            </a:r>
          </a:p>
          <a:p>
            <a:pPr algn="ctr"/>
            <a:r>
              <a:rPr lang="en-US" sz="2000" dirty="0">
                <a:solidFill>
                  <a:srgbClr val="FF0000"/>
                </a:solidFill>
                <a:latin typeface="Segoe Script" panose="020B0804020000000003" pitchFamily="34" charset="0"/>
              </a:rPr>
              <a:t>added to all broker/</a:t>
            </a:r>
          </a:p>
          <a:p>
            <a:pPr algn="ctr"/>
            <a:r>
              <a:rPr lang="en-US" sz="2000" dirty="0">
                <a:solidFill>
                  <a:srgbClr val="FF0000"/>
                </a:solidFill>
                <a:latin typeface="Segoe Script" panose="020B0804020000000003" pitchFamily="34" charset="0"/>
              </a:rPr>
              <a:t>consumer contracts.</a:t>
            </a:r>
          </a:p>
          <a:p>
            <a:pPr algn="ctr"/>
            <a:r>
              <a:rPr lang="en-US" sz="2000" dirty="0">
                <a:solidFill>
                  <a:srgbClr val="FF0000"/>
                </a:solidFill>
                <a:latin typeface="Segoe Script" panose="020B0804020000000003" pitchFamily="34" charset="0"/>
              </a:rPr>
              <a:t>NOT to Purchase </a:t>
            </a:r>
          </a:p>
          <a:p>
            <a:pPr algn="ctr"/>
            <a:r>
              <a:rPr lang="en-US" sz="2000" dirty="0">
                <a:solidFill>
                  <a:srgbClr val="FF0000"/>
                </a:solidFill>
                <a:latin typeface="Segoe Script" panose="020B0804020000000003" pitchFamily="34" charset="0"/>
              </a:rPr>
              <a:t>Agreements.</a:t>
            </a:r>
          </a:p>
          <a:p>
            <a:endParaRPr lang="en-US" dirty="0"/>
          </a:p>
        </p:txBody>
      </p:sp>
      <p:pic>
        <p:nvPicPr>
          <p:cNvPr id="16" name="Graphic 15" descr="Warning with solid fill">
            <a:extLst>
              <a:ext uri="{FF2B5EF4-FFF2-40B4-BE49-F238E27FC236}">
                <a16:creationId xmlns:a16="http://schemas.microsoft.com/office/drawing/2014/main" id="{A34BECC0-A566-CBF9-A305-E3574A1143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659440">
            <a:off x="1389414" y="301263"/>
            <a:ext cx="775377" cy="775377"/>
          </a:xfrm>
          <a:prstGeom prst="rect">
            <a:avLst/>
          </a:prstGeom>
        </p:spPr>
      </p:pic>
    </p:spTree>
    <p:extLst>
      <p:ext uri="{BB962C8B-B14F-4D97-AF65-F5344CB8AC3E}">
        <p14:creationId xmlns:p14="http://schemas.microsoft.com/office/powerpoint/2010/main" val="316534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B84035-7AA7-94EA-E6D3-F7BA847589DD}"/>
              </a:ext>
            </a:extLst>
          </p:cNvPr>
          <p:cNvSpPr>
            <a:spLocks noGrp="1"/>
          </p:cNvSpPr>
          <p:nvPr>
            <p:ph type="title"/>
          </p:nvPr>
        </p:nvSpPr>
        <p:spPr>
          <a:xfrm>
            <a:off x="1383564" y="348865"/>
            <a:ext cx="9718111" cy="1576446"/>
          </a:xfrm>
        </p:spPr>
        <p:txBody>
          <a:bodyPr anchor="ctr">
            <a:normAutofit/>
          </a:bodyPr>
          <a:lstStyle/>
          <a:p>
            <a:r>
              <a:rPr lang="en-US" sz="4800" dirty="0">
                <a:solidFill>
                  <a:srgbClr val="FFFFFF"/>
                </a:solidFill>
              </a:rPr>
              <a:t>List of Revised Forms</a:t>
            </a:r>
          </a:p>
        </p:txBody>
      </p:sp>
      <p:graphicFrame>
        <p:nvGraphicFramePr>
          <p:cNvPr id="5" name="Content Placeholder 2">
            <a:extLst>
              <a:ext uri="{FF2B5EF4-FFF2-40B4-BE49-F238E27FC236}">
                <a16:creationId xmlns:a16="http://schemas.microsoft.com/office/drawing/2014/main" id="{10BB68DA-5C74-36D9-5442-94F011345117}"/>
              </a:ext>
            </a:extLst>
          </p:cNvPr>
          <p:cNvGraphicFramePr>
            <a:graphicFrameLocks noGrp="1"/>
          </p:cNvGraphicFramePr>
          <p:nvPr>
            <p:ph idx="1"/>
            <p:extLst>
              <p:ext uri="{D42A27DB-BD31-4B8C-83A1-F6EECF244321}">
                <p14:modId xmlns:p14="http://schemas.microsoft.com/office/powerpoint/2010/main" val="171658038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3894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04325F-AD26-AA98-3372-70C6C13184CE}"/>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100" kern="1200" dirty="0">
                <a:solidFill>
                  <a:srgbClr val="FFFFFF"/>
                </a:solidFill>
                <a:latin typeface="+mj-lt"/>
                <a:ea typeface="+mj-ea"/>
                <a:cs typeface="+mj-cs"/>
              </a:rPr>
              <a:t>Form 1108</a:t>
            </a:r>
            <a:br>
              <a:rPr lang="en-US" sz="4100" kern="1200" dirty="0">
                <a:solidFill>
                  <a:srgbClr val="FFFFFF"/>
                </a:solidFill>
                <a:latin typeface="+mj-lt"/>
                <a:ea typeface="+mj-ea"/>
                <a:cs typeface="+mj-cs"/>
              </a:rPr>
            </a:br>
            <a:r>
              <a:rPr lang="en-US" sz="4100" kern="1200" dirty="0">
                <a:solidFill>
                  <a:srgbClr val="FFFFFF"/>
                </a:solidFill>
                <a:latin typeface="+mj-lt"/>
                <a:ea typeface="+mj-ea"/>
                <a:cs typeface="+mj-cs"/>
              </a:rPr>
              <a:t>BROKERAGE TO BROKERAGE COMPENSATION AGREEMENT </a:t>
            </a:r>
            <a:br>
              <a:rPr lang="en-US" sz="4100" kern="1200" dirty="0">
                <a:solidFill>
                  <a:srgbClr val="FFFFFF"/>
                </a:solidFill>
                <a:latin typeface="+mj-lt"/>
                <a:ea typeface="+mj-ea"/>
                <a:cs typeface="+mj-cs"/>
              </a:rPr>
            </a:br>
            <a:endParaRPr lang="en-US" sz="4100" kern="1200" dirty="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7829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FB49CB-F209-AD72-036B-47405B9D82A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spc="530" dirty="0"/>
              <a:t>1108</a:t>
            </a:r>
          </a:p>
        </p:txBody>
      </p:sp>
      <p:sp>
        <p:nvSpPr>
          <p:cNvPr id="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9ABBB890-122C-7D26-7529-843D481C0208}"/>
              </a:ext>
            </a:extLst>
          </p:cNvPr>
          <p:cNvSpPr>
            <a:spLocks noGrp="1"/>
          </p:cNvSpPr>
          <p:nvPr>
            <p:ph idx="1"/>
          </p:nvPr>
        </p:nvSpPr>
        <p:spPr>
          <a:xfrm>
            <a:off x="630936" y="2807208"/>
            <a:ext cx="3429000" cy="3410712"/>
          </a:xfrm>
        </p:spPr>
        <p:txBody>
          <a:bodyPr anchor="t">
            <a:normAutofit/>
          </a:bodyPr>
          <a:lstStyle/>
          <a:p>
            <a:r>
              <a:rPr lang="en-US" dirty="0"/>
              <a:t>Brokerage to Brokerage Compensation Agreement </a:t>
            </a:r>
          </a:p>
          <a:p>
            <a:pPr marL="0" indent="0">
              <a:buNone/>
            </a:pPr>
            <a:endParaRPr lang="en-US" sz="2200" dirty="0"/>
          </a:p>
        </p:txBody>
      </p:sp>
      <p:pic>
        <p:nvPicPr>
          <p:cNvPr id="5" name="Content Placeholder 4">
            <a:extLst>
              <a:ext uri="{FF2B5EF4-FFF2-40B4-BE49-F238E27FC236}">
                <a16:creationId xmlns:a16="http://schemas.microsoft.com/office/drawing/2014/main" id="{6ADF437B-96DD-A517-1AA6-6C2E68E6CD74}"/>
              </a:ext>
            </a:extLst>
          </p:cNvPr>
          <p:cNvPicPr>
            <a:picLocks noChangeAspect="1"/>
          </p:cNvPicPr>
          <p:nvPr/>
        </p:nvPicPr>
        <p:blipFill>
          <a:blip r:embed="rId2"/>
          <a:stretch>
            <a:fillRect/>
          </a:stretch>
        </p:blipFill>
        <p:spPr>
          <a:xfrm>
            <a:off x="4728174" y="640080"/>
            <a:ext cx="6755963" cy="5577840"/>
          </a:xfrm>
          <a:prstGeom prst="rect">
            <a:avLst/>
          </a:prstGeom>
        </p:spPr>
      </p:pic>
      <p:pic>
        <p:nvPicPr>
          <p:cNvPr id="4" name="Graphic 3" descr="Arrow: Slight curve with solid fill">
            <a:extLst>
              <a:ext uri="{FF2B5EF4-FFF2-40B4-BE49-F238E27FC236}">
                <a16:creationId xmlns:a16="http://schemas.microsoft.com/office/drawing/2014/main" id="{AB60733F-1563-00F5-CC73-2784AEB5A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87586">
            <a:off x="3437920" y="4953137"/>
            <a:ext cx="1749584" cy="914400"/>
          </a:xfrm>
          <a:prstGeom prst="rect">
            <a:avLst/>
          </a:prstGeom>
        </p:spPr>
      </p:pic>
      <p:sp>
        <p:nvSpPr>
          <p:cNvPr id="6" name="TextBox 5">
            <a:extLst>
              <a:ext uri="{FF2B5EF4-FFF2-40B4-BE49-F238E27FC236}">
                <a16:creationId xmlns:a16="http://schemas.microsoft.com/office/drawing/2014/main" id="{ED84ADF4-9C6A-CF99-5EF8-880A836936DF}"/>
              </a:ext>
            </a:extLst>
          </p:cNvPr>
          <p:cNvSpPr txBox="1"/>
          <p:nvPr/>
        </p:nvSpPr>
        <p:spPr>
          <a:xfrm rot="18988057">
            <a:off x="1967136" y="4311539"/>
            <a:ext cx="2828018" cy="830997"/>
          </a:xfrm>
          <a:prstGeom prst="rect">
            <a:avLst/>
          </a:prstGeom>
          <a:noFill/>
        </p:spPr>
        <p:txBody>
          <a:bodyPr wrap="none" rtlCol="0">
            <a:spAutoFit/>
          </a:bodyPr>
          <a:lstStyle/>
          <a:p>
            <a:pPr algn="ctr"/>
            <a:r>
              <a:rPr lang="en-US" sz="2400" dirty="0">
                <a:solidFill>
                  <a:srgbClr val="FF0000"/>
                </a:solidFill>
                <a:latin typeface="Segoe Script" panose="020B0804020000000003" pitchFamily="34" charset="0"/>
              </a:rPr>
              <a:t>Read Language </a:t>
            </a:r>
          </a:p>
          <a:p>
            <a:pPr algn="ctr"/>
            <a:r>
              <a:rPr lang="en-US" sz="2400" dirty="0">
                <a:solidFill>
                  <a:srgbClr val="FF0000"/>
                </a:solidFill>
                <a:latin typeface="Segoe Script" panose="020B0804020000000003" pitchFamily="34" charset="0"/>
              </a:rPr>
              <a:t>Removed!</a:t>
            </a:r>
          </a:p>
        </p:txBody>
      </p:sp>
    </p:spTree>
    <p:extLst>
      <p:ext uri="{BB962C8B-B14F-4D97-AF65-F5344CB8AC3E}">
        <p14:creationId xmlns:p14="http://schemas.microsoft.com/office/powerpoint/2010/main" val="2412629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descr="People Discussing">
            <a:extLst>
              <a:ext uri="{FF2B5EF4-FFF2-40B4-BE49-F238E27FC236}">
                <a16:creationId xmlns:a16="http://schemas.microsoft.com/office/drawing/2014/main" id="{798DCC88-A613-993C-46A9-D5DD63C180C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C1A3C3-B626-8E1A-FC9B-0877627DAF00}"/>
              </a:ext>
            </a:extLst>
          </p:cNvPr>
          <p:cNvSpPr>
            <a:spLocks noGrp="1"/>
          </p:cNvSpPr>
          <p:nvPr>
            <p:ph type="title"/>
          </p:nvPr>
        </p:nvSpPr>
        <p:spPr>
          <a:xfrm>
            <a:off x="321733" y="554845"/>
            <a:ext cx="10656891" cy="3902673"/>
          </a:xfrm>
        </p:spPr>
        <p:txBody>
          <a:bodyPr vert="horz" lIns="91440" tIns="45720" rIns="91440" bIns="45720" rtlCol="0" anchor="t">
            <a:normAutofit/>
          </a:bodyPr>
          <a:lstStyle/>
          <a:p>
            <a:r>
              <a:rPr lang="en-US" sz="5200" dirty="0">
                <a:solidFill>
                  <a:srgbClr val="FFFFFF"/>
                </a:solidFill>
              </a:rPr>
              <a:t>Form 1206 AND 1206A</a:t>
            </a:r>
            <a:br>
              <a:rPr lang="en-US" sz="5200" dirty="0">
                <a:solidFill>
                  <a:srgbClr val="FFFFFF"/>
                </a:solidFill>
              </a:rPr>
            </a:br>
            <a:r>
              <a:rPr lang="en-US" sz="5200" dirty="0">
                <a:solidFill>
                  <a:srgbClr val="FFFFFF"/>
                </a:solidFill>
              </a:rPr>
              <a:t>BUYER BROKER AGREEMENTS</a:t>
            </a:r>
          </a:p>
        </p:txBody>
      </p:sp>
      <p:sp>
        <p:nvSpPr>
          <p:cNvPr id="12" name="Rectangle 11">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76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A27A76-4849-EA86-9220-7D6C97A8D1E2}"/>
              </a:ext>
            </a:extLst>
          </p:cNvPr>
          <p:cNvSpPr>
            <a:spLocks noGrp="1"/>
          </p:cNvSpPr>
          <p:nvPr>
            <p:ph type="title"/>
          </p:nvPr>
        </p:nvSpPr>
        <p:spPr>
          <a:xfrm>
            <a:off x="1371599" y="5510253"/>
            <a:ext cx="9895951" cy="1033669"/>
          </a:xfrm>
        </p:spPr>
        <p:txBody>
          <a:bodyPr vert="horz" lIns="91440" tIns="45720" rIns="91440" bIns="45720" rtlCol="0">
            <a:normAutofit/>
          </a:bodyPr>
          <a:lstStyle/>
          <a:p>
            <a:r>
              <a:rPr lang="en-US" sz="4000" kern="1200" spc="530" dirty="0">
                <a:solidFill>
                  <a:srgbClr val="FFFFFF"/>
                </a:solidFill>
                <a:latin typeface="+mj-lt"/>
                <a:ea typeface="+mj-ea"/>
                <a:cs typeface="+mj-cs"/>
              </a:rPr>
              <a:t>1206 – PARA. 10</a:t>
            </a:r>
          </a:p>
        </p:txBody>
      </p:sp>
      <p:sp>
        <p:nvSpPr>
          <p:cNvPr id="19" name="Content Placeholder 18">
            <a:extLst>
              <a:ext uri="{FF2B5EF4-FFF2-40B4-BE49-F238E27FC236}">
                <a16:creationId xmlns:a16="http://schemas.microsoft.com/office/drawing/2014/main" id="{A78356F4-49A2-8A11-5F00-AF72AAFB317D}"/>
              </a:ext>
            </a:extLst>
          </p:cNvPr>
          <p:cNvSpPr>
            <a:spLocks noGrp="1"/>
          </p:cNvSpPr>
          <p:nvPr>
            <p:ph idx="1"/>
          </p:nvPr>
        </p:nvSpPr>
        <p:spPr>
          <a:xfrm>
            <a:off x="1916250" y="4347451"/>
            <a:ext cx="8332826" cy="1119982"/>
          </a:xfrm>
        </p:spPr>
        <p:txBody>
          <a:bodyPr anchor="ctr">
            <a:normAutofit/>
          </a:bodyPr>
          <a:lstStyle/>
          <a:p>
            <a:pPr marL="0" indent="0" algn="ctr">
              <a:buNone/>
            </a:pPr>
            <a:r>
              <a:rPr lang="en-US" sz="4800" dirty="0">
                <a:solidFill>
                  <a:srgbClr val="FF0000"/>
                </a:solidFill>
                <a:latin typeface="Segoe Script" panose="020B0804020000000003" pitchFamily="34" charset="0"/>
              </a:rPr>
              <a:t>ADDED</a:t>
            </a:r>
          </a:p>
        </p:txBody>
      </p:sp>
      <p:pic>
        <p:nvPicPr>
          <p:cNvPr id="18" name="Graphic 17" descr="Cursor with solid fill">
            <a:extLst>
              <a:ext uri="{FF2B5EF4-FFF2-40B4-BE49-F238E27FC236}">
                <a16:creationId xmlns:a16="http://schemas.microsoft.com/office/drawing/2014/main" id="{1B9E78CB-9E61-F6B7-8D9F-7005F15FD4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2529">
            <a:off x="5571531" y="3433382"/>
            <a:ext cx="1022264" cy="1022264"/>
          </a:xfrm>
          <a:prstGeom prst="rect">
            <a:avLst/>
          </a:prstGeom>
        </p:spPr>
      </p:pic>
      <p:sp>
        <p:nvSpPr>
          <p:cNvPr id="20" name="TextBox 19">
            <a:extLst>
              <a:ext uri="{FF2B5EF4-FFF2-40B4-BE49-F238E27FC236}">
                <a16:creationId xmlns:a16="http://schemas.microsoft.com/office/drawing/2014/main" id="{8CBCD64A-897F-189E-1F52-7F03A4253E66}"/>
              </a:ext>
            </a:extLst>
          </p:cNvPr>
          <p:cNvSpPr txBox="1"/>
          <p:nvPr/>
        </p:nvSpPr>
        <p:spPr>
          <a:xfrm>
            <a:off x="690209" y="322886"/>
            <a:ext cx="10784910" cy="3108543"/>
          </a:xfrm>
          <a:prstGeom prst="rect">
            <a:avLst/>
          </a:prstGeom>
          <a:noFill/>
        </p:spPr>
        <p:txBody>
          <a:bodyPr wrap="square" rtlCol="0">
            <a:spAutoFit/>
          </a:bodyPr>
          <a:lstStyle/>
          <a:p>
            <a:pPr algn="just"/>
            <a:r>
              <a:rPr lang="en-US" sz="2800" b="1" i="0" u="none" strike="noStrike" dirty="0">
                <a:solidFill>
                  <a:srgbClr val="000000"/>
                </a:solidFill>
                <a:effectLst/>
                <a:latin typeface="Times New Roman" panose="02020603050405020304" pitchFamily="18" charset="0"/>
                <a:cs typeface="Times New Roman" panose="02020603050405020304" pitchFamily="18" charset="0"/>
              </a:rPr>
              <a:t>OTHER POTENTIAL BUYERS. </a:t>
            </a:r>
            <a:r>
              <a:rPr lang="en-US" sz="2800" b="0" i="0" u="none" strike="noStrike" dirty="0">
                <a:solidFill>
                  <a:srgbClr val="000000"/>
                </a:solidFill>
                <a:effectLst/>
                <a:latin typeface="Times New Roman" panose="02020603050405020304" pitchFamily="18" charset="0"/>
                <a:cs typeface="Times New Roman" panose="02020603050405020304" pitchFamily="18" charset="0"/>
              </a:rPr>
              <a:t>Buyer acknowledges that Broker may make known to other buyer clients or customers the same or similar properties as Buyer is seeking to acquire.  Further, another buyer that Broker represents may wish to make an offer on the same property that Buyer intends to make an offer. Buyer consents to this activity and understands that Broker will not share details of Buyer's offer with the other buyer or the details of the other buyer's offer with Buyer.</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897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39E8E3-A1E0-6E37-454F-5EFC7781B6A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15D457-FE5C-E2EE-B5C3-4755070CE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FE76DF6-57E8-6ACA-209B-4F892A943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C13D5F4-B5FE-4FD1-3DDB-6F7325234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8B8C7E8-EED8-71E7-959D-8938C3423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96AEB8-67FA-29B6-7170-888B4B5CE20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spc="530" dirty="0">
                <a:solidFill>
                  <a:srgbClr val="FFFFFF"/>
                </a:solidFill>
                <a:latin typeface="+mj-lt"/>
                <a:ea typeface="+mj-ea"/>
                <a:cs typeface="+mj-cs"/>
              </a:rPr>
              <a:t>1206</a:t>
            </a:r>
            <a:br>
              <a:rPr lang="en-US" sz="4000" kern="1200" spc="530" dirty="0">
                <a:solidFill>
                  <a:srgbClr val="FFFFFF"/>
                </a:solidFill>
                <a:latin typeface="+mj-lt"/>
                <a:ea typeface="+mj-ea"/>
                <a:cs typeface="+mj-cs"/>
              </a:rPr>
            </a:br>
            <a:r>
              <a:rPr lang="en-US" sz="4000" kern="1200" spc="530" dirty="0">
                <a:solidFill>
                  <a:srgbClr val="FFFFFF"/>
                </a:solidFill>
                <a:latin typeface="+mj-lt"/>
                <a:ea typeface="+mj-ea"/>
                <a:cs typeface="+mj-cs"/>
              </a:rPr>
              <a:t> Arbitration Added</a:t>
            </a:r>
          </a:p>
        </p:txBody>
      </p:sp>
      <p:pic>
        <p:nvPicPr>
          <p:cNvPr id="6" name="Content Placeholder 5" descr="A yellow text on a piece of paper&#10;&#10;Description automatically generated">
            <a:extLst>
              <a:ext uri="{FF2B5EF4-FFF2-40B4-BE49-F238E27FC236}">
                <a16:creationId xmlns:a16="http://schemas.microsoft.com/office/drawing/2014/main" id="{7F4D816A-375C-9E04-42FC-7351675B11F6}"/>
              </a:ext>
            </a:extLst>
          </p:cNvPr>
          <p:cNvPicPr>
            <a:picLocks noGrp="1" noChangeAspect="1"/>
          </p:cNvPicPr>
          <p:nvPr>
            <p:ph idx="1"/>
          </p:nvPr>
        </p:nvPicPr>
        <p:blipFill>
          <a:blip r:embed="rId3"/>
          <a:stretch>
            <a:fillRect/>
          </a:stretch>
        </p:blipFill>
        <p:spPr>
          <a:xfrm>
            <a:off x="512523" y="2512239"/>
            <a:ext cx="10515600" cy="2952865"/>
          </a:xfrm>
        </p:spPr>
      </p:pic>
    </p:spTree>
    <p:extLst>
      <p:ext uri="{BB962C8B-B14F-4D97-AF65-F5344CB8AC3E}">
        <p14:creationId xmlns:p14="http://schemas.microsoft.com/office/powerpoint/2010/main" val="2863153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13A6D54-46D0-25DF-B0CF-88D57F38AC0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spc="530" dirty="0">
                <a:solidFill>
                  <a:srgbClr val="FFFFFF"/>
                </a:solidFill>
                <a:latin typeface="+mj-lt"/>
                <a:ea typeface="+mj-ea"/>
                <a:cs typeface="+mj-cs"/>
              </a:rPr>
              <a:t>1206A –</a:t>
            </a:r>
            <a:br>
              <a:rPr lang="en-US" sz="4000" kern="1200" spc="530" dirty="0">
                <a:solidFill>
                  <a:srgbClr val="FFFFFF"/>
                </a:solidFill>
                <a:latin typeface="+mj-lt"/>
                <a:ea typeface="+mj-ea"/>
                <a:cs typeface="+mj-cs"/>
              </a:rPr>
            </a:br>
            <a:r>
              <a:rPr lang="en-US" sz="4000" kern="1200" spc="530" dirty="0">
                <a:solidFill>
                  <a:srgbClr val="FFFFFF"/>
                </a:solidFill>
                <a:latin typeface="+mj-lt"/>
                <a:ea typeface="+mj-ea"/>
                <a:cs typeface="+mj-cs"/>
              </a:rPr>
              <a:t>Changes and Additions</a:t>
            </a:r>
          </a:p>
        </p:txBody>
      </p:sp>
      <p:pic>
        <p:nvPicPr>
          <p:cNvPr id="13" name="Content Placeholder 12">
            <a:extLst>
              <a:ext uri="{FF2B5EF4-FFF2-40B4-BE49-F238E27FC236}">
                <a16:creationId xmlns:a16="http://schemas.microsoft.com/office/drawing/2014/main" id="{30786C7D-3857-E3AC-FDDA-0B3E47A295ED}"/>
              </a:ext>
            </a:extLst>
          </p:cNvPr>
          <p:cNvPicPr>
            <a:picLocks noGrp="1" noChangeAspect="1"/>
          </p:cNvPicPr>
          <p:nvPr>
            <p:ph idx="1"/>
          </p:nvPr>
        </p:nvPicPr>
        <p:blipFill>
          <a:blip r:embed="rId2"/>
          <a:stretch>
            <a:fillRect/>
          </a:stretch>
        </p:blipFill>
        <p:spPr>
          <a:xfrm>
            <a:off x="4448115" y="1562829"/>
            <a:ext cx="7200093" cy="4545843"/>
          </a:xfrm>
        </p:spPr>
      </p:pic>
    </p:spTree>
    <p:extLst>
      <p:ext uri="{BB962C8B-B14F-4D97-AF65-F5344CB8AC3E}">
        <p14:creationId xmlns:p14="http://schemas.microsoft.com/office/powerpoint/2010/main" val="498466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9F47B9-A740-9F21-E679-411F369B544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spc="530" dirty="0">
                <a:solidFill>
                  <a:srgbClr val="FFFFFF"/>
                </a:solidFill>
                <a:latin typeface="+mj-lt"/>
                <a:ea typeface="+mj-ea"/>
                <a:cs typeface="+mj-cs"/>
              </a:rPr>
              <a:t>1206A:</a:t>
            </a:r>
            <a:br>
              <a:rPr lang="en-US" sz="4000" kern="1200" spc="530" dirty="0">
                <a:solidFill>
                  <a:srgbClr val="FFFFFF"/>
                </a:solidFill>
                <a:latin typeface="+mj-lt"/>
                <a:ea typeface="+mj-ea"/>
                <a:cs typeface="+mj-cs"/>
              </a:rPr>
            </a:br>
            <a:r>
              <a:rPr lang="en-US" sz="4000" kern="1200" spc="530" dirty="0">
                <a:solidFill>
                  <a:srgbClr val="FFFFFF"/>
                </a:solidFill>
                <a:latin typeface="+mj-lt"/>
                <a:ea typeface="+mj-ea"/>
                <a:cs typeface="+mj-cs"/>
              </a:rPr>
              <a:t> Changes and Additions</a:t>
            </a:r>
          </a:p>
        </p:txBody>
      </p:sp>
      <p:pic>
        <p:nvPicPr>
          <p:cNvPr id="7" name="Content Placeholder 6" descr="A text in a newspaper&#10;&#10;Description automatically generated with medium confidence">
            <a:extLst>
              <a:ext uri="{FF2B5EF4-FFF2-40B4-BE49-F238E27FC236}">
                <a16:creationId xmlns:a16="http://schemas.microsoft.com/office/drawing/2014/main" id="{FA3AD9E0-2388-82B3-BB19-D58648883486}"/>
              </a:ext>
            </a:extLst>
          </p:cNvPr>
          <p:cNvPicPr>
            <a:picLocks noGrp="1" noChangeAspect="1"/>
          </p:cNvPicPr>
          <p:nvPr>
            <p:ph idx="1"/>
          </p:nvPr>
        </p:nvPicPr>
        <p:blipFill>
          <a:blip r:embed="rId3"/>
          <a:stretch>
            <a:fillRect/>
          </a:stretch>
        </p:blipFill>
        <p:spPr>
          <a:xfrm>
            <a:off x="432225" y="2195893"/>
            <a:ext cx="11327549" cy="3992960"/>
          </a:xfrm>
          <a:prstGeom prst="rect">
            <a:avLst/>
          </a:prstGeom>
        </p:spPr>
      </p:pic>
    </p:spTree>
    <p:extLst>
      <p:ext uri="{BB962C8B-B14F-4D97-AF65-F5344CB8AC3E}">
        <p14:creationId xmlns:p14="http://schemas.microsoft.com/office/powerpoint/2010/main" val="1610421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FE7AA1-82E3-2F10-6DFC-01A60EA2030A}"/>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dirty="0">
                <a:solidFill>
                  <a:srgbClr val="FFFFFF"/>
                </a:solidFill>
                <a:latin typeface="+mj-lt"/>
                <a:ea typeface="+mj-ea"/>
                <a:cs typeface="+mj-cs"/>
              </a:rPr>
              <a:t>2001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BROKER COMPENSATION NOTIFICATION </a:t>
            </a: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114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E9CB170-8412-04AC-5113-0AE9E8BAB213}"/>
              </a:ext>
            </a:extLst>
          </p:cNvPr>
          <p:cNvSpPr>
            <a:spLocks noGrp="1"/>
          </p:cNvSpPr>
          <p:nvPr>
            <p:ph type="title"/>
          </p:nvPr>
        </p:nvSpPr>
        <p:spPr>
          <a:xfrm>
            <a:off x="354105" y="2699581"/>
            <a:ext cx="3341073" cy="3071906"/>
          </a:xfrm>
        </p:spPr>
        <p:txBody>
          <a:bodyPr vert="horz" lIns="91440" tIns="45720" rIns="91440" bIns="45720" rtlCol="0" anchor="t">
            <a:normAutofit/>
          </a:bodyPr>
          <a:lstStyle/>
          <a:p>
            <a:r>
              <a:rPr lang="en-US" sz="4000" kern="1200" spc="530" dirty="0">
                <a:solidFill>
                  <a:srgbClr val="FFFFFF"/>
                </a:solidFill>
                <a:latin typeface="+mj-lt"/>
                <a:ea typeface="+mj-ea"/>
                <a:cs typeface="+mj-cs"/>
              </a:rPr>
              <a:t>2001</a:t>
            </a:r>
            <a:br>
              <a:rPr lang="en-US" sz="4000" kern="1200" spc="530" dirty="0">
                <a:solidFill>
                  <a:srgbClr val="FFFFFF"/>
                </a:solidFill>
                <a:latin typeface="+mj-lt"/>
                <a:ea typeface="+mj-ea"/>
                <a:cs typeface="+mj-cs"/>
              </a:rPr>
            </a:br>
            <a:r>
              <a:rPr lang="en-US" sz="4000" kern="1200" spc="530" dirty="0">
                <a:solidFill>
                  <a:srgbClr val="FFFFFF"/>
                </a:solidFill>
                <a:latin typeface="+mj-lt"/>
                <a:ea typeface="+mj-ea"/>
                <a:cs typeface="+mj-cs"/>
              </a:rPr>
              <a:t>Rearranged and Seller Concession Language Added</a:t>
            </a:r>
          </a:p>
        </p:txBody>
      </p:sp>
      <p:pic>
        <p:nvPicPr>
          <p:cNvPr id="5" name="Content Placeholder 4">
            <a:extLst>
              <a:ext uri="{FF2B5EF4-FFF2-40B4-BE49-F238E27FC236}">
                <a16:creationId xmlns:a16="http://schemas.microsoft.com/office/drawing/2014/main" id="{1D0FAAAE-F4C7-9999-FFCD-204D46A35883}"/>
              </a:ext>
            </a:extLst>
          </p:cNvPr>
          <p:cNvPicPr>
            <a:picLocks noGrp="1" noChangeAspect="1"/>
          </p:cNvPicPr>
          <p:nvPr>
            <p:ph idx="1"/>
          </p:nvPr>
        </p:nvPicPr>
        <p:blipFill>
          <a:blip r:embed="rId2"/>
          <a:stretch>
            <a:fillRect/>
          </a:stretch>
        </p:blipFill>
        <p:spPr>
          <a:xfrm>
            <a:off x="4495807" y="747445"/>
            <a:ext cx="7455809" cy="5533866"/>
          </a:xfrm>
          <a:prstGeom prst="rect">
            <a:avLst/>
          </a:prstGeom>
        </p:spPr>
      </p:pic>
    </p:spTree>
    <p:extLst>
      <p:ext uri="{BB962C8B-B14F-4D97-AF65-F5344CB8AC3E}">
        <p14:creationId xmlns:p14="http://schemas.microsoft.com/office/powerpoint/2010/main" val="1829132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9907-2A10-AEC3-25F8-777596F2AC8B}"/>
              </a:ext>
            </a:extLst>
          </p:cNvPr>
          <p:cNvSpPr>
            <a:spLocks noGrp="1"/>
          </p:cNvSpPr>
          <p:nvPr>
            <p:ph type="title"/>
          </p:nvPr>
        </p:nvSpPr>
        <p:spPr>
          <a:xfrm>
            <a:off x="5868557" y="1138036"/>
            <a:ext cx="5444382" cy="1402470"/>
          </a:xfrm>
        </p:spPr>
        <p:txBody>
          <a:bodyPr anchor="t">
            <a:normAutofit/>
          </a:bodyPr>
          <a:lstStyle/>
          <a:p>
            <a:endParaRPr lang="en-US" sz="3200" dirty="0"/>
          </a:p>
        </p:txBody>
      </p:sp>
      <p:pic>
        <p:nvPicPr>
          <p:cNvPr id="5" name="Picture 4" descr="Pen placed on top of a signature line">
            <a:extLst>
              <a:ext uri="{FF2B5EF4-FFF2-40B4-BE49-F238E27FC236}">
                <a16:creationId xmlns:a16="http://schemas.microsoft.com/office/drawing/2014/main" id="{AC7D637E-BE1B-E9A6-E293-EF28F782556F}"/>
              </a:ext>
            </a:extLst>
          </p:cNvPr>
          <p:cNvPicPr>
            <a:picLocks noChangeAspect="1"/>
          </p:cNvPicPr>
          <p:nvPr/>
        </p:nvPicPr>
        <p:blipFill>
          <a:blip r:embed="rId2"/>
          <a:srcRect l="49863" r="-1"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13F4A5-9D86-84E2-151E-46885EC1369A}"/>
              </a:ext>
            </a:extLst>
          </p:cNvPr>
          <p:cNvSpPr>
            <a:spLocks noGrp="1"/>
          </p:cNvSpPr>
          <p:nvPr>
            <p:ph idx="1"/>
          </p:nvPr>
        </p:nvSpPr>
        <p:spPr>
          <a:xfrm>
            <a:off x="5868557" y="1839271"/>
            <a:ext cx="5444382" cy="3591207"/>
          </a:xfrm>
        </p:spPr>
        <p:txBody>
          <a:bodyPr>
            <a:normAutofit/>
          </a:bodyPr>
          <a:lstStyle/>
          <a:p>
            <a:pPr marL="0" indent="0" algn="ctr">
              <a:buNone/>
            </a:pPr>
            <a:r>
              <a:rPr lang="en-US" sz="4800" dirty="0">
                <a:solidFill>
                  <a:srgbClr val="FF0000"/>
                </a:solidFill>
              </a:rPr>
              <a:t>FORM 4660</a:t>
            </a:r>
          </a:p>
          <a:p>
            <a:pPr marL="0" indent="0" algn="ctr">
              <a:buNone/>
            </a:pPr>
            <a:r>
              <a:rPr lang="en-US" sz="4800" dirty="0">
                <a:solidFill>
                  <a:srgbClr val="FF0000"/>
                </a:solidFill>
              </a:rPr>
              <a:t>SELLER COMPENSATION TO BUYER’S BROKERAGE</a:t>
            </a:r>
          </a:p>
        </p:txBody>
      </p:sp>
    </p:spTree>
    <p:extLst>
      <p:ext uri="{BB962C8B-B14F-4D97-AF65-F5344CB8AC3E}">
        <p14:creationId xmlns:p14="http://schemas.microsoft.com/office/powerpoint/2010/main" val="137371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erson handing over keys">
            <a:extLst>
              <a:ext uri="{FF2B5EF4-FFF2-40B4-BE49-F238E27FC236}">
                <a16:creationId xmlns:a16="http://schemas.microsoft.com/office/drawing/2014/main" id="{61DBB811-F31E-F340-4DCE-0AC0C7EB451E}"/>
              </a:ext>
            </a:extLst>
          </p:cNvPr>
          <p:cNvPicPr>
            <a:picLocks noChangeAspect="1"/>
          </p:cNvPicPr>
          <p:nvPr/>
        </p:nvPicPr>
        <p:blipFill>
          <a:blip r:embed="rId2"/>
          <a:srcRect t="12960" r="1" b="2528"/>
          <a:stretch/>
        </p:blipFill>
        <p:spPr>
          <a:xfrm>
            <a:off x="-3447" y="-1"/>
            <a:ext cx="12195447" cy="6879745"/>
          </a:xfrm>
          <a:prstGeom prst="rect">
            <a:avLst/>
          </a:prstGeom>
        </p:spPr>
      </p:pic>
      <p:sp>
        <p:nvSpPr>
          <p:cNvPr id="8" name="Rectangle 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6" name="Rectangle 15">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6559E7-9E0A-DDFD-E75E-F7A6AE366A8B}"/>
              </a:ext>
            </a:extLst>
          </p:cNvPr>
          <p:cNvSpPr>
            <a:spLocks noGrp="1"/>
          </p:cNvSpPr>
          <p:nvPr>
            <p:ph type="title"/>
          </p:nvPr>
        </p:nvSpPr>
        <p:spPr>
          <a:xfrm>
            <a:off x="859028" y="4121944"/>
            <a:ext cx="7927785" cy="1620665"/>
          </a:xfrm>
        </p:spPr>
        <p:txBody>
          <a:bodyPr vert="horz" lIns="91440" tIns="45720" rIns="91440" bIns="45720" rtlCol="0" anchor="b">
            <a:normAutofit/>
          </a:bodyPr>
          <a:lstStyle/>
          <a:p>
            <a:pPr marL="0" indent="0">
              <a:buNone/>
            </a:pPr>
            <a:r>
              <a:rPr lang="en-US" sz="4000" dirty="0">
                <a:solidFill>
                  <a:schemeClr val="bg1"/>
                </a:solidFill>
              </a:rPr>
              <a:t>FORM 2104</a:t>
            </a:r>
            <a:br>
              <a:rPr lang="en-US" sz="4000" dirty="0">
                <a:solidFill>
                  <a:schemeClr val="bg1"/>
                </a:solidFill>
              </a:rPr>
            </a:br>
            <a:r>
              <a:rPr lang="en-US" sz="4000" dirty="0">
                <a:solidFill>
                  <a:schemeClr val="bg1"/>
                </a:solidFill>
              </a:rPr>
              <a:t>RESIDENTIAL PURCHASE AGREEMENT</a:t>
            </a:r>
          </a:p>
        </p:txBody>
      </p:sp>
    </p:spTree>
    <p:extLst>
      <p:ext uri="{BB962C8B-B14F-4D97-AF65-F5344CB8AC3E}">
        <p14:creationId xmlns:p14="http://schemas.microsoft.com/office/powerpoint/2010/main" val="1471216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A73E7F9-58D3-062B-DCCF-180F49AE1CA7}"/>
              </a:ext>
            </a:extLst>
          </p:cNvPr>
          <p:cNvSpPr>
            <a:spLocks noGrp="1"/>
          </p:cNvSpPr>
          <p:nvPr>
            <p:ph type="title"/>
          </p:nvPr>
        </p:nvSpPr>
        <p:spPr>
          <a:xfrm>
            <a:off x="285053" y="2989288"/>
            <a:ext cx="2880828" cy="3071906"/>
          </a:xfrm>
        </p:spPr>
        <p:txBody>
          <a:bodyPr vert="horz" lIns="91440" tIns="45720" rIns="91440" bIns="45720" rtlCol="0" anchor="t">
            <a:normAutofit/>
          </a:bodyPr>
          <a:lstStyle/>
          <a:p>
            <a:r>
              <a:rPr lang="en-US" sz="4000" kern="1200" spc="530" dirty="0">
                <a:solidFill>
                  <a:srgbClr val="FFFFFF"/>
                </a:solidFill>
                <a:latin typeface="+mj-lt"/>
                <a:ea typeface="+mj-ea"/>
                <a:cs typeface="+mj-cs"/>
              </a:rPr>
              <a:t>4660</a:t>
            </a:r>
            <a:br>
              <a:rPr lang="en-US" sz="4000" kern="1200" spc="530" dirty="0">
                <a:solidFill>
                  <a:srgbClr val="FFFFFF"/>
                </a:solidFill>
                <a:latin typeface="+mj-lt"/>
                <a:ea typeface="+mj-ea"/>
                <a:cs typeface="+mj-cs"/>
              </a:rPr>
            </a:br>
            <a:r>
              <a:rPr lang="en-US" sz="4000" kern="1200" spc="530" dirty="0">
                <a:solidFill>
                  <a:srgbClr val="FFFFFF"/>
                </a:solidFill>
                <a:latin typeface="+mj-lt"/>
                <a:ea typeface="+mj-ea"/>
                <a:cs typeface="+mj-cs"/>
              </a:rPr>
              <a:t>New</a:t>
            </a:r>
            <a:br>
              <a:rPr lang="en-US" sz="4000" kern="1200" spc="530" dirty="0">
                <a:solidFill>
                  <a:srgbClr val="FFFFFF"/>
                </a:solidFill>
                <a:latin typeface="+mj-lt"/>
                <a:ea typeface="+mj-ea"/>
                <a:cs typeface="+mj-cs"/>
              </a:rPr>
            </a:br>
            <a:r>
              <a:rPr lang="en-US" sz="4000" kern="1200" spc="530" dirty="0">
                <a:solidFill>
                  <a:srgbClr val="FFFFFF"/>
                </a:solidFill>
                <a:latin typeface="+mj-lt"/>
                <a:ea typeface="+mj-ea"/>
                <a:cs typeface="+mj-cs"/>
              </a:rPr>
              <a:t>Language</a:t>
            </a:r>
            <a:br>
              <a:rPr lang="en-US" sz="4000" kern="1200" spc="530" dirty="0">
                <a:solidFill>
                  <a:srgbClr val="FFFFFF"/>
                </a:solidFill>
                <a:latin typeface="+mj-lt"/>
                <a:ea typeface="+mj-ea"/>
                <a:cs typeface="+mj-cs"/>
              </a:rPr>
            </a:br>
            <a:br>
              <a:rPr lang="en-US" sz="2400" kern="1200" spc="530" dirty="0">
                <a:solidFill>
                  <a:srgbClr val="FFFFFF"/>
                </a:solidFill>
                <a:latin typeface="+mj-lt"/>
                <a:ea typeface="+mj-ea"/>
                <a:cs typeface="+mj-cs"/>
              </a:rPr>
            </a:br>
            <a:endParaRPr lang="en-US" sz="2400" kern="1200" spc="53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F954F095-BC82-8473-3987-DDEDBADC731C}"/>
              </a:ext>
            </a:extLst>
          </p:cNvPr>
          <p:cNvPicPr>
            <a:picLocks noGrp="1" noChangeAspect="1"/>
          </p:cNvPicPr>
          <p:nvPr>
            <p:ph idx="1"/>
          </p:nvPr>
        </p:nvPicPr>
        <p:blipFill>
          <a:blip r:embed="rId2"/>
          <a:stretch>
            <a:fillRect/>
          </a:stretch>
        </p:blipFill>
        <p:spPr>
          <a:xfrm>
            <a:off x="5198461" y="467208"/>
            <a:ext cx="5833681" cy="5923584"/>
          </a:xfrm>
          <a:prstGeom prst="rect">
            <a:avLst/>
          </a:prstGeom>
        </p:spPr>
      </p:pic>
      <p:sp>
        <p:nvSpPr>
          <p:cNvPr id="6" name="TextBox 5">
            <a:extLst>
              <a:ext uri="{FF2B5EF4-FFF2-40B4-BE49-F238E27FC236}">
                <a16:creationId xmlns:a16="http://schemas.microsoft.com/office/drawing/2014/main" id="{0B1709FF-E537-13D3-376E-9A1107D4D115}"/>
              </a:ext>
            </a:extLst>
          </p:cNvPr>
          <p:cNvSpPr txBox="1"/>
          <p:nvPr/>
        </p:nvSpPr>
        <p:spPr>
          <a:xfrm>
            <a:off x="1048691" y="1039154"/>
            <a:ext cx="3632726" cy="1384995"/>
          </a:xfrm>
          <a:prstGeom prst="rect">
            <a:avLst/>
          </a:prstGeom>
          <a:solidFill>
            <a:schemeClr val="bg1"/>
          </a:solidFill>
        </p:spPr>
        <p:txBody>
          <a:bodyPr wrap="none" rtlCol="0">
            <a:spAutoFit/>
          </a:bodyPr>
          <a:lstStyle/>
          <a:p>
            <a:pPr algn="ctr"/>
            <a:r>
              <a:rPr lang="en-US" sz="2400" dirty="0">
                <a:solidFill>
                  <a:srgbClr val="FF0000"/>
                </a:solidFill>
                <a:latin typeface="Segoe Script" panose="020B0804020000000003" pitchFamily="34" charset="0"/>
              </a:rPr>
              <a:t>Be Aware of This! </a:t>
            </a:r>
          </a:p>
          <a:p>
            <a:pPr algn="ctr"/>
            <a:r>
              <a:rPr lang="en-US" sz="2000" dirty="0">
                <a:solidFill>
                  <a:srgbClr val="FF0000"/>
                </a:solidFill>
                <a:latin typeface="Segoe Script" panose="020B0804020000000003" pitchFamily="34" charset="0"/>
              </a:rPr>
              <a:t>For more information </a:t>
            </a:r>
          </a:p>
          <a:p>
            <a:pPr algn="ctr"/>
            <a:r>
              <a:rPr lang="en-US" sz="2000" dirty="0">
                <a:solidFill>
                  <a:srgbClr val="FF0000"/>
                </a:solidFill>
                <a:latin typeface="Segoe Script" panose="020B0804020000000003" pitchFamily="34" charset="0"/>
              </a:rPr>
              <a:t>on this form, listen </a:t>
            </a:r>
          </a:p>
          <a:p>
            <a:pPr algn="ctr"/>
            <a:r>
              <a:rPr lang="en-US" sz="2000" dirty="0">
                <a:solidFill>
                  <a:srgbClr val="FF0000"/>
                </a:solidFill>
                <a:latin typeface="Segoe Script" panose="020B0804020000000003" pitchFamily="34" charset="0"/>
              </a:rPr>
              <a:t>to the audio on slide 18.</a:t>
            </a:r>
          </a:p>
        </p:txBody>
      </p:sp>
      <p:sp>
        <p:nvSpPr>
          <p:cNvPr id="9" name="TextBox 8">
            <a:extLst>
              <a:ext uri="{FF2B5EF4-FFF2-40B4-BE49-F238E27FC236}">
                <a16:creationId xmlns:a16="http://schemas.microsoft.com/office/drawing/2014/main" id="{6845C3E4-F42E-5C8C-D78F-06C921DFFEFA}"/>
              </a:ext>
            </a:extLst>
          </p:cNvPr>
          <p:cNvSpPr txBox="1"/>
          <p:nvPr/>
        </p:nvSpPr>
        <p:spPr>
          <a:xfrm rot="1738191">
            <a:off x="10256589" y="1621100"/>
            <a:ext cx="1757211" cy="1569660"/>
          </a:xfrm>
          <a:prstGeom prst="rect">
            <a:avLst/>
          </a:prstGeom>
          <a:noFill/>
        </p:spPr>
        <p:txBody>
          <a:bodyPr wrap="none" rtlCol="0">
            <a:spAutoFit/>
          </a:bodyPr>
          <a:lstStyle/>
          <a:p>
            <a:pPr algn="ctr"/>
            <a:r>
              <a:rPr lang="en-US" sz="2400" dirty="0">
                <a:solidFill>
                  <a:srgbClr val="FF0000"/>
                </a:solidFill>
                <a:latin typeface="Segoe Script" panose="020B0804020000000003" pitchFamily="34" charset="0"/>
              </a:rPr>
              <a:t>Only For </a:t>
            </a:r>
          </a:p>
          <a:p>
            <a:pPr algn="ctr"/>
            <a:r>
              <a:rPr lang="en-US" sz="2400" dirty="0">
                <a:solidFill>
                  <a:srgbClr val="FF0000"/>
                </a:solidFill>
                <a:latin typeface="Segoe Script" panose="020B0804020000000003" pitchFamily="34" charset="0"/>
              </a:rPr>
              <a:t>One </a:t>
            </a:r>
          </a:p>
          <a:p>
            <a:pPr algn="ctr"/>
            <a:r>
              <a:rPr lang="en-US" sz="2400" dirty="0">
                <a:solidFill>
                  <a:srgbClr val="FF0000"/>
                </a:solidFill>
                <a:latin typeface="Segoe Script" panose="020B0804020000000003" pitchFamily="34" charset="0"/>
              </a:rPr>
              <a:t>Property</a:t>
            </a:r>
          </a:p>
          <a:p>
            <a:pPr algn="ctr"/>
            <a:r>
              <a:rPr lang="en-US" sz="2400" dirty="0">
                <a:solidFill>
                  <a:srgbClr val="FF0000"/>
                </a:solidFill>
                <a:latin typeface="Segoe Script" panose="020B0804020000000003" pitchFamily="34" charset="0"/>
              </a:rPr>
              <a:t>Now!</a:t>
            </a:r>
          </a:p>
        </p:txBody>
      </p:sp>
      <p:pic>
        <p:nvPicPr>
          <p:cNvPr id="4" name="Graphic 3" descr="Arrow: Clockwise curve with solid fill">
            <a:extLst>
              <a:ext uri="{FF2B5EF4-FFF2-40B4-BE49-F238E27FC236}">
                <a16:creationId xmlns:a16="http://schemas.microsoft.com/office/drawing/2014/main" id="{27967994-DBE9-59F3-E7A5-9346CD63B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941971">
            <a:off x="4427124" y="905170"/>
            <a:ext cx="790020" cy="1165431"/>
          </a:xfrm>
          <a:prstGeom prst="rect">
            <a:avLst/>
          </a:prstGeom>
        </p:spPr>
      </p:pic>
      <p:pic>
        <p:nvPicPr>
          <p:cNvPr id="8" name="Graphic 7" descr="Arrow: Straight with solid fill">
            <a:extLst>
              <a:ext uri="{FF2B5EF4-FFF2-40B4-BE49-F238E27FC236}">
                <a16:creationId xmlns:a16="http://schemas.microsoft.com/office/drawing/2014/main" id="{4B991693-B4EB-0CA9-7B48-E769A6F53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0373" y="1731652"/>
            <a:ext cx="1113394" cy="770324"/>
          </a:xfrm>
          <a:prstGeom prst="rect">
            <a:avLst/>
          </a:prstGeom>
        </p:spPr>
      </p:pic>
    </p:spTree>
    <p:extLst>
      <p:ext uri="{BB962C8B-B14F-4D97-AF65-F5344CB8AC3E}">
        <p14:creationId xmlns:p14="http://schemas.microsoft.com/office/powerpoint/2010/main" val="56095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dirty="0"/>
            </a:p>
          </p:txBody>
        </p:sp>
        <p:sp>
          <p:nvSpPr>
            <p:cNvPr id="21" name="Oval 20">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dirty="0"/>
            </a:p>
          </p:txBody>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dirty="0"/>
            </a:p>
          </p:txBody>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7DBA61B-1BDA-18C7-D30D-57EAFF2D3654}"/>
              </a:ext>
            </a:extLst>
          </p:cNvPr>
          <p:cNvSpPr>
            <a:spLocks noGrp="1"/>
          </p:cNvSpPr>
          <p:nvPr>
            <p:ph type="title"/>
          </p:nvPr>
        </p:nvSpPr>
        <p:spPr>
          <a:xfrm>
            <a:off x="626301" y="2776538"/>
            <a:ext cx="10985325" cy="1381188"/>
          </a:xfrm>
        </p:spPr>
        <p:txBody>
          <a:bodyPr vert="horz" lIns="91440" tIns="45720" rIns="91440" bIns="45720" rtlCol="0" anchor="ctr">
            <a:noAutofit/>
          </a:bodyPr>
          <a:lstStyle/>
          <a:p>
            <a:pPr algn="ctr"/>
            <a:r>
              <a:rPr lang="en-US" sz="4000" kern="1200" dirty="0">
                <a:solidFill>
                  <a:schemeClr val="bg2"/>
                </a:solidFill>
                <a:latin typeface="+mj-lt"/>
                <a:ea typeface="+mj-ea"/>
                <a:cs typeface="+mj-cs"/>
              </a:rPr>
              <a:t>5116</a:t>
            </a:r>
            <a:br>
              <a:rPr lang="en-US" sz="4000" kern="1200" dirty="0">
                <a:solidFill>
                  <a:schemeClr val="bg2"/>
                </a:solidFill>
                <a:latin typeface="+mj-lt"/>
                <a:ea typeface="+mj-ea"/>
                <a:cs typeface="+mj-cs"/>
              </a:rPr>
            </a:br>
            <a:r>
              <a:rPr lang="en-US" sz="4000" kern="1200" dirty="0">
                <a:solidFill>
                  <a:schemeClr val="bg2"/>
                </a:solidFill>
                <a:latin typeface="+mj-lt"/>
                <a:ea typeface="+mj-ea"/>
                <a:cs typeface="+mj-cs"/>
              </a:rPr>
              <a:t>BUYER BROKERAGE AGREEMENT ADDENDUM </a:t>
            </a:r>
          </a:p>
        </p:txBody>
      </p:sp>
    </p:spTree>
    <p:extLst>
      <p:ext uri="{BB962C8B-B14F-4D97-AF65-F5344CB8AC3E}">
        <p14:creationId xmlns:p14="http://schemas.microsoft.com/office/powerpoint/2010/main" val="383596404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0EF8A6-EACC-589B-2924-5BEA9F2CF14F}"/>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spc="530" dirty="0"/>
              <a:t>5116 – Page 1</a:t>
            </a:r>
          </a:p>
        </p:txBody>
      </p:sp>
      <p:sp>
        <p:nvSpPr>
          <p:cNvPr id="2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F0D4C61-2D2A-4D58-07D1-56C0619860E1}"/>
              </a:ext>
            </a:extLst>
          </p:cNvPr>
          <p:cNvSpPr>
            <a:spLocks noGrp="1"/>
          </p:cNvSpPr>
          <p:nvPr>
            <p:ph idx="1"/>
          </p:nvPr>
        </p:nvSpPr>
        <p:spPr>
          <a:xfrm>
            <a:off x="630936" y="2807208"/>
            <a:ext cx="3429000" cy="3410712"/>
          </a:xfrm>
        </p:spPr>
        <p:txBody>
          <a:bodyPr anchor="t">
            <a:normAutofit/>
          </a:bodyPr>
          <a:lstStyle/>
          <a:p>
            <a:pPr marL="0" indent="0">
              <a:buNone/>
            </a:pPr>
            <a:r>
              <a:rPr lang="en-US" dirty="0"/>
              <a:t>All Potential Changes on One Addendum</a:t>
            </a:r>
          </a:p>
          <a:p>
            <a:r>
              <a:rPr lang="en-US" dirty="0"/>
              <a:t>Changing the level of Commitment</a:t>
            </a:r>
          </a:p>
          <a:p>
            <a:r>
              <a:rPr lang="en-US" dirty="0"/>
              <a:t>Extending the Term</a:t>
            </a:r>
          </a:p>
          <a:p>
            <a:r>
              <a:rPr lang="en-US" dirty="0"/>
              <a:t>Changing the Brokerage Compensation </a:t>
            </a:r>
          </a:p>
          <a:p>
            <a:pPr marL="0" indent="0">
              <a:buNone/>
            </a:pPr>
            <a:endParaRPr lang="en-US" dirty="0"/>
          </a:p>
          <a:p>
            <a:endParaRPr lang="en-US" sz="2200" dirty="0"/>
          </a:p>
        </p:txBody>
      </p:sp>
      <p:pic>
        <p:nvPicPr>
          <p:cNvPr id="4" name="Picture 3" descr="A document with a black background&#10;&#10;Description automatically generated with medium confidence">
            <a:extLst>
              <a:ext uri="{FF2B5EF4-FFF2-40B4-BE49-F238E27FC236}">
                <a16:creationId xmlns:a16="http://schemas.microsoft.com/office/drawing/2014/main" id="{FB21C46C-5865-4AF4-DE29-1D6A091CD395}"/>
              </a:ext>
            </a:extLst>
          </p:cNvPr>
          <p:cNvPicPr>
            <a:picLocks noChangeAspect="1"/>
          </p:cNvPicPr>
          <p:nvPr/>
        </p:nvPicPr>
        <p:blipFill>
          <a:blip r:embed="rId2"/>
          <a:stretch>
            <a:fillRect/>
          </a:stretch>
        </p:blipFill>
        <p:spPr>
          <a:xfrm>
            <a:off x="4955011" y="66263"/>
            <a:ext cx="6503476" cy="6858000"/>
          </a:xfrm>
          <a:prstGeom prst="rect">
            <a:avLst/>
          </a:prstGeom>
        </p:spPr>
      </p:pic>
    </p:spTree>
    <p:extLst>
      <p:ext uri="{BB962C8B-B14F-4D97-AF65-F5344CB8AC3E}">
        <p14:creationId xmlns:p14="http://schemas.microsoft.com/office/powerpoint/2010/main" val="641417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8DE447-3E5B-243A-5074-35F9FAA07E90}"/>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57CB95-3E1A-B911-B363-27E0B0799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B091CD-EA57-C936-5DE1-BB538BA4EE32}"/>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spc="530" dirty="0"/>
              <a:t>5116 – Page 2</a:t>
            </a:r>
          </a:p>
        </p:txBody>
      </p:sp>
      <p:sp>
        <p:nvSpPr>
          <p:cNvPr id="21" name="sketch line">
            <a:extLst>
              <a:ext uri="{FF2B5EF4-FFF2-40B4-BE49-F238E27FC236}">
                <a16:creationId xmlns:a16="http://schemas.microsoft.com/office/drawing/2014/main" id="{A371578C-7B51-3F63-0836-35269C469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A94F9BC7-2076-5970-166D-1D4EE44DDA98}"/>
              </a:ext>
            </a:extLst>
          </p:cNvPr>
          <p:cNvSpPr>
            <a:spLocks noGrp="1"/>
          </p:cNvSpPr>
          <p:nvPr>
            <p:ph idx="1"/>
          </p:nvPr>
        </p:nvSpPr>
        <p:spPr>
          <a:xfrm>
            <a:off x="630936" y="2807208"/>
            <a:ext cx="3429000" cy="3410712"/>
          </a:xfrm>
        </p:spPr>
        <p:txBody>
          <a:bodyPr anchor="t">
            <a:normAutofit/>
          </a:bodyPr>
          <a:lstStyle/>
          <a:p>
            <a:pPr marL="0" indent="0">
              <a:buNone/>
            </a:pPr>
            <a:r>
              <a:rPr lang="en-US" sz="2400" dirty="0"/>
              <a:t>All Potential Changes on One Addendum</a:t>
            </a:r>
            <a:endParaRPr lang="en-US" sz="2200" dirty="0"/>
          </a:p>
          <a:p>
            <a:endParaRPr lang="en-US" sz="2200" dirty="0"/>
          </a:p>
        </p:txBody>
      </p:sp>
      <p:pic>
        <p:nvPicPr>
          <p:cNvPr id="5" name="Picture 4">
            <a:extLst>
              <a:ext uri="{FF2B5EF4-FFF2-40B4-BE49-F238E27FC236}">
                <a16:creationId xmlns:a16="http://schemas.microsoft.com/office/drawing/2014/main" id="{09B3E0B3-E710-9079-39F3-672069C338C1}"/>
              </a:ext>
            </a:extLst>
          </p:cNvPr>
          <p:cNvPicPr>
            <a:picLocks noChangeAspect="1"/>
          </p:cNvPicPr>
          <p:nvPr/>
        </p:nvPicPr>
        <p:blipFill>
          <a:blip r:embed="rId2"/>
          <a:stretch>
            <a:fillRect/>
          </a:stretch>
        </p:blipFill>
        <p:spPr>
          <a:xfrm>
            <a:off x="4588319" y="41277"/>
            <a:ext cx="7236860" cy="6858000"/>
          </a:xfrm>
          <a:prstGeom prst="rect">
            <a:avLst/>
          </a:prstGeom>
        </p:spPr>
      </p:pic>
      <p:sp>
        <p:nvSpPr>
          <p:cNvPr id="6" name="TextBox 5">
            <a:extLst>
              <a:ext uri="{FF2B5EF4-FFF2-40B4-BE49-F238E27FC236}">
                <a16:creationId xmlns:a16="http://schemas.microsoft.com/office/drawing/2014/main" id="{CF68F2FA-2922-9DFA-320F-54443EAEE6C8}"/>
              </a:ext>
            </a:extLst>
          </p:cNvPr>
          <p:cNvSpPr txBox="1"/>
          <p:nvPr/>
        </p:nvSpPr>
        <p:spPr>
          <a:xfrm rot="20636504">
            <a:off x="412856" y="3730049"/>
            <a:ext cx="5284614" cy="2308324"/>
          </a:xfrm>
          <a:prstGeom prst="rect">
            <a:avLst/>
          </a:prstGeom>
          <a:noFill/>
        </p:spPr>
        <p:txBody>
          <a:bodyPr wrap="square" rtlCol="0">
            <a:spAutoFit/>
          </a:bodyPr>
          <a:lstStyle/>
          <a:p>
            <a:pPr algn="ctr"/>
            <a:r>
              <a:rPr lang="en-US" dirty="0">
                <a:solidFill>
                  <a:srgbClr val="FF0000"/>
                </a:solidFill>
                <a:latin typeface="Segoe Script" panose="020B0804020000000003" pitchFamily="34" charset="0"/>
              </a:rPr>
              <a:t>Compensation change </a:t>
            </a:r>
          </a:p>
          <a:p>
            <a:pPr algn="ctr"/>
            <a:r>
              <a:rPr lang="en-US" dirty="0">
                <a:solidFill>
                  <a:srgbClr val="FF0000"/>
                </a:solidFill>
                <a:latin typeface="Segoe Script" panose="020B0804020000000003" pitchFamily="34" charset="0"/>
              </a:rPr>
              <a:t>can apply to all properties </a:t>
            </a:r>
          </a:p>
          <a:p>
            <a:pPr algn="ctr"/>
            <a:r>
              <a:rPr lang="en-US" dirty="0">
                <a:solidFill>
                  <a:srgbClr val="FF0000"/>
                </a:solidFill>
                <a:latin typeface="Segoe Script" panose="020B0804020000000003" pitchFamily="34" charset="0"/>
              </a:rPr>
              <a:t>or to one specific </a:t>
            </a:r>
          </a:p>
          <a:p>
            <a:pPr algn="ctr"/>
            <a:r>
              <a:rPr lang="en-US" dirty="0">
                <a:solidFill>
                  <a:srgbClr val="FF0000"/>
                </a:solidFill>
                <a:latin typeface="Segoe Script" panose="020B0804020000000003" pitchFamily="34" charset="0"/>
              </a:rPr>
              <a:t>property. If one property, and </a:t>
            </a:r>
          </a:p>
          <a:p>
            <a:pPr algn="ctr"/>
            <a:r>
              <a:rPr lang="en-US" dirty="0">
                <a:solidFill>
                  <a:srgbClr val="FF0000"/>
                </a:solidFill>
                <a:latin typeface="Segoe Script" panose="020B0804020000000003" pitchFamily="34" charset="0"/>
              </a:rPr>
              <a:t>deal falls apart, </a:t>
            </a:r>
          </a:p>
          <a:p>
            <a:pPr algn="ctr"/>
            <a:r>
              <a:rPr lang="en-US" dirty="0">
                <a:solidFill>
                  <a:srgbClr val="FF0000"/>
                </a:solidFill>
                <a:latin typeface="Segoe Script" panose="020B0804020000000003" pitchFamily="34" charset="0"/>
              </a:rPr>
              <a:t>compensation would return </a:t>
            </a:r>
          </a:p>
          <a:p>
            <a:pPr algn="ctr"/>
            <a:r>
              <a:rPr lang="en-US" dirty="0">
                <a:solidFill>
                  <a:srgbClr val="FF0000"/>
                </a:solidFill>
                <a:latin typeface="Segoe Script" panose="020B0804020000000003" pitchFamily="34" charset="0"/>
              </a:rPr>
              <a:t>to amount in original agreement. </a:t>
            </a:r>
          </a:p>
          <a:p>
            <a:endParaRPr lang="en-US" dirty="0"/>
          </a:p>
        </p:txBody>
      </p:sp>
      <p:pic>
        <p:nvPicPr>
          <p:cNvPr id="8" name="Graphic 7" descr="Arrow: Counter-clockwise curve with solid fill">
            <a:extLst>
              <a:ext uri="{FF2B5EF4-FFF2-40B4-BE49-F238E27FC236}">
                <a16:creationId xmlns:a16="http://schemas.microsoft.com/office/drawing/2014/main" id="{5573F001-1402-BA35-F9E2-9DDD6E38EE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88591">
            <a:off x="3999918" y="3026536"/>
            <a:ext cx="1381905" cy="1381905"/>
          </a:xfrm>
          <a:prstGeom prst="rect">
            <a:avLst/>
          </a:prstGeom>
        </p:spPr>
      </p:pic>
    </p:spTree>
    <p:extLst>
      <p:ext uri="{BB962C8B-B14F-4D97-AF65-F5344CB8AC3E}">
        <p14:creationId xmlns:p14="http://schemas.microsoft.com/office/powerpoint/2010/main" val="1386824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D3707AD-8261-4357-9C64-EEC41E83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427"/>
            <a:ext cx="6086683" cy="6858428"/>
          </a:xfrm>
          <a:prstGeom prst="rect">
            <a:avLst/>
          </a:prstGeom>
          <a:gradFill>
            <a:gsLst>
              <a:gs pos="0">
                <a:srgbClr val="000000">
                  <a:alpha val="53000"/>
                </a:srgbClr>
              </a:gs>
              <a:gs pos="82000">
                <a:schemeClr val="accent1">
                  <a:lumMod val="75000"/>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98142"/>
            <a:ext cx="12191999" cy="6359430"/>
          </a:xfrm>
          <a:prstGeom prst="rect">
            <a:avLst/>
          </a:prstGeom>
          <a:gradFill>
            <a:gsLst>
              <a:gs pos="13000">
                <a:schemeClr val="accent1">
                  <a:lumMod val="75000"/>
                  <a:alpha val="39000"/>
                </a:schemeClr>
              </a:gs>
              <a:gs pos="100000">
                <a:srgbClr val="000000">
                  <a:alpha val="3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39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1B01BE8-EBAB-4286-84CC-EC07C7F95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400370"/>
          </a:xfrm>
          <a:prstGeom prst="rect">
            <a:avLst/>
          </a:prstGeom>
          <a:gradFill>
            <a:gsLst>
              <a:gs pos="0">
                <a:srgbClr val="000000">
                  <a:alpha val="70000"/>
                </a:srgbClr>
              </a:gs>
              <a:gs pos="99000">
                <a:schemeClr val="accent1">
                  <a:lumMod val="75000"/>
                  <a:alpha val="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13">
            <a:extLst>
              <a:ext uri="{FF2B5EF4-FFF2-40B4-BE49-F238E27FC236}">
                <a16:creationId xmlns:a16="http://schemas.microsoft.com/office/drawing/2014/main" id="{B810725C-984E-4EC2-A5FA-A193878CB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59729" y="-716753"/>
            <a:ext cx="4893880"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0">
                <a:schemeClr val="accent1">
                  <a:lumMod val="50000"/>
                  <a:alpha val="0"/>
                </a:schemeClr>
              </a:gs>
              <a:gs pos="100000">
                <a:schemeClr val="accent1">
                  <a:alpha val="23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97A5A6-2BB6-9B67-DC11-D7D3C29676B8}"/>
              </a:ext>
            </a:extLst>
          </p:cNvPr>
          <p:cNvSpPr>
            <a:spLocks noGrp="1"/>
          </p:cNvSpPr>
          <p:nvPr>
            <p:ph type="title"/>
          </p:nvPr>
        </p:nvSpPr>
        <p:spPr>
          <a:xfrm>
            <a:off x="2362199" y="3115264"/>
            <a:ext cx="7457441" cy="2863883"/>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5101</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COUNTEROFFER</a:t>
            </a:r>
          </a:p>
        </p:txBody>
      </p:sp>
    </p:spTree>
    <p:extLst>
      <p:ext uri="{BB962C8B-B14F-4D97-AF65-F5344CB8AC3E}">
        <p14:creationId xmlns:p14="http://schemas.microsoft.com/office/powerpoint/2010/main" val="1724913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091F870-7C7B-411D-A08F-81AE68E889B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FORM 5102  Counteroffer</a:t>
            </a:r>
          </a:p>
        </p:txBody>
      </p:sp>
      <p:sp>
        <p:nvSpPr>
          <p:cNvPr id="11" name="TextBox 10">
            <a:extLst>
              <a:ext uri="{FF2B5EF4-FFF2-40B4-BE49-F238E27FC236}">
                <a16:creationId xmlns:a16="http://schemas.microsoft.com/office/drawing/2014/main" id="{E1A5C65B-FA58-CC34-033A-35E4004C3000}"/>
              </a:ext>
            </a:extLst>
          </p:cNvPr>
          <p:cNvSpPr txBox="1"/>
          <p:nvPr/>
        </p:nvSpPr>
        <p:spPr>
          <a:xfrm>
            <a:off x="5176647" y="409023"/>
            <a:ext cx="3042821" cy="800219"/>
          </a:xfrm>
          <a:prstGeom prst="rect">
            <a:avLst/>
          </a:prstGeom>
          <a:noFill/>
        </p:spPr>
        <p:txBody>
          <a:bodyPr wrap="none" rtlCol="0">
            <a:spAutoFit/>
          </a:bodyPr>
          <a:lstStyle/>
          <a:p>
            <a:pPr algn="ctr"/>
            <a:r>
              <a:rPr lang="en-US" sz="2800" dirty="0">
                <a:latin typeface="Segoe Script" panose="020B0804020000000003" pitchFamily="34" charset="0"/>
              </a:rPr>
              <a:t>Worth a Listen</a:t>
            </a:r>
          </a:p>
          <a:p>
            <a:pPr algn="ctr"/>
            <a:r>
              <a:rPr lang="en-US" dirty="0">
                <a:latin typeface="Segoe Script" panose="020B0804020000000003" pitchFamily="34" charset="0"/>
              </a:rPr>
              <a:t>Click the microphone!</a:t>
            </a:r>
          </a:p>
        </p:txBody>
      </p:sp>
      <p:sp>
        <p:nvSpPr>
          <p:cNvPr id="12" name="Right Arrow 11">
            <a:extLst>
              <a:ext uri="{FF2B5EF4-FFF2-40B4-BE49-F238E27FC236}">
                <a16:creationId xmlns:a16="http://schemas.microsoft.com/office/drawing/2014/main" id="{2B7CDC04-94E8-2715-FD92-7E8A1DBD1BBC}"/>
              </a:ext>
            </a:extLst>
          </p:cNvPr>
          <p:cNvSpPr/>
          <p:nvPr/>
        </p:nvSpPr>
        <p:spPr>
          <a:xfrm>
            <a:off x="8450858" y="574933"/>
            <a:ext cx="739134" cy="3726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Content Placeholder 36" descr="A close up of a document&#10;&#10;Description automatically generated">
            <a:extLst>
              <a:ext uri="{FF2B5EF4-FFF2-40B4-BE49-F238E27FC236}">
                <a16:creationId xmlns:a16="http://schemas.microsoft.com/office/drawing/2014/main" id="{F0F03E9E-EB72-0587-7BDC-88433394D560}"/>
              </a:ext>
            </a:extLst>
          </p:cNvPr>
          <p:cNvPicPr>
            <a:picLocks noGrp="1" noChangeAspect="1"/>
          </p:cNvPicPr>
          <p:nvPr>
            <p:ph idx="1"/>
          </p:nvPr>
        </p:nvPicPr>
        <p:blipFill>
          <a:blip r:embed="rId4"/>
          <a:stretch>
            <a:fillRect/>
          </a:stretch>
        </p:blipFill>
        <p:spPr>
          <a:xfrm>
            <a:off x="4598906" y="1525589"/>
            <a:ext cx="6821256" cy="5326187"/>
          </a:xfrm>
        </p:spPr>
      </p:pic>
      <p:pic>
        <p:nvPicPr>
          <p:cNvPr id="41" name="Audio Recording Dec 22, 2024 at 1:00:11 PM">
            <a:hlinkClick r:id="" action="ppaction://media"/>
            <a:extLst>
              <a:ext uri="{FF2B5EF4-FFF2-40B4-BE49-F238E27FC236}">
                <a16:creationId xmlns:a16="http://schemas.microsoft.com/office/drawing/2014/main" id="{4B99E874-8FBB-8F19-E595-571E67FD3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95034" y="409023"/>
            <a:ext cx="812800" cy="812800"/>
          </a:xfrm>
          <a:prstGeom prst="rect">
            <a:avLst/>
          </a:prstGeom>
          <a:solidFill>
            <a:srgbClr val="FF0000"/>
          </a:solidFill>
        </p:spPr>
      </p:pic>
    </p:spTree>
    <p:extLst>
      <p:ext uri="{BB962C8B-B14F-4D97-AF65-F5344CB8AC3E}">
        <p14:creationId xmlns:p14="http://schemas.microsoft.com/office/powerpoint/2010/main" val="6325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72"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83ABBABA-3D29-66F1-2E90-378F27B7AD76}"/>
              </a:ext>
            </a:extLst>
          </p:cNvPr>
          <p:cNvSpPr>
            <a:spLocks noGrp="1"/>
          </p:cNvSpPr>
          <p:nvPr>
            <p:ph type="title"/>
          </p:nvPr>
        </p:nvSpPr>
        <p:spPr>
          <a:xfrm>
            <a:off x="2399234" y="2073715"/>
            <a:ext cx="6935759" cy="2993042"/>
          </a:xfrm>
        </p:spPr>
        <p:txBody>
          <a:bodyPr vert="horz" lIns="91440" tIns="45720" rIns="91440" bIns="45720" rtlCol="0" anchor="ctr">
            <a:normAutofit/>
          </a:bodyPr>
          <a:lstStyle/>
          <a:p>
            <a:pPr algn="ctr"/>
            <a:r>
              <a:rPr lang="en-US" sz="8800" kern="1200" dirty="0">
                <a:solidFill>
                  <a:schemeClr val="bg1"/>
                </a:solidFill>
                <a:latin typeface="+mj-lt"/>
                <a:ea typeface="+mj-ea"/>
                <a:cs typeface="+mj-cs"/>
              </a:rPr>
              <a:t>NEW FORM</a:t>
            </a:r>
          </a:p>
        </p:txBody>
      </p:sp>
      <p:sp>
        <p:nvSpPr>
          <p:cNvPr id="9" name="Rectangle 8">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66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E24360-71ED-5063-0A78-B9892E892E12}"/>
              </a:ext>
            </a:extLst>
          </p:cNvPr>
          <p:cNvSpPr>
            <a:spLocks noGrp="1"/>
          </p:cNvSpPr>
          <p:nvPr>
            <p:ph type="title"/>
          </p:nvPr>
        </p:nvSpPr>
        <p:spPr>
          <a:xfrm>
            <a:off x="838200" y="365125"/>
            <a:ext cx="10515600" cy="1325563"/>
          </a:xfrm>
        </p:spPr>
        <p:txBody>
          <a:bodyPr>
            <a:normAutofit/>
          </a:bodyPr>
          <a:lstStyle/>
          <a:p>
            <a:r>
              <a:rPr lang="en-US" sz="5400" dirty="0"/>
              <a:t>ARBITRATION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1541B6A-D230-FEE9-6DE3-CBC1525983CF}"/>
              </a:ext>
            </a:extLst>
          </p:cNvPr>
          <p:cNvSpPr>
            <a:spLocks noGrp="1"/>
          </p:cNvSpPr>
          <p:nvPr>
            <p:ph idx="1"/>
          </p:nvPr>
        </p:nvSpPr>
        <p:spPr>
          <a:xfrm>
            <a:off x="669036" y="1916858"/>
            <a:ext cx="11261942" cy="4251960"/>
          </a:xfrm>
        </p:spPr>
        <p:txBody>
          <a:bodyPr>
            <a:noAutofit/>
          </a:bodyPr>
          <a:lstStyle/>
          <a:p>
            <a:r>
              <a:rPr lang="en-US" sz="2400" dirty="0"/>
              <a:t>NEW ARBITRATION INFO SHEET – FORM 5121</a:t>
            </a:r>
          </a:p>
          <a:p>
            <a:r>
              <a:rPr lang="en-US" sz="2400" dirty="0"/>
              <a:t>ADDED ARBITRATION REQUIREMENT TO ALL BROKER/CONSUMER AGREEMENTS (</a:t>
            </a:r>
            <a:r>
              <a:rPr lang="en-US" sz="2400" u="sng" dirty="0"/>
              <a:t>NOT</a:t>
            </a:r>
            <a:r>
              <a:rPr lang="en-US" sz="2400" dirty="0"/>
              <a:t> TO PURCHASE AGREEMENT)</a:t>
            </a:r>
          </a:p>
          <a:p>
            <a:pPr marL="0" indent="0" algn="just">
              <a:buNone/>
            </a:pPr>
            <a:r>
              <a:rPr lang="en-US" sz="2400" b="1" dirty="0">
                <a:solidFill>
                  <a:srgbClr val="FF0000"/>
                </a:solidFill>
              </a:rPr>
              <a:t>MEDIATION AND ARBITRATION</a:t>
            </a:r>
            <a:r>
              <a:rPr lang="en-US" sz="2400" dirty="0">
                <a:solidFill>
                  <a:srgbClr val="FF0000"/>
                </a:solidFill>
              </a:rPr>
              <a:t>. If a dispute arises between the parties relating to this Agreement, the parties shall submit the dispute to mediation, jointly appoint a mediator and share equally in the costs of the mediation. NOMAR Form 5118 -Information Sheet - Mediation Information for Clients and Customers. </a:t>
            </a:r>
            <a:r>
              <a:rPr lang="en-US" sz="2400" dirty="0">
                <a:solidFill>
                  <a:srgbClr val="FF0000"/>
                </a:solidFill>
                <a:highlight>
                  <a:srgbClr val="FFFF00"/>
                </a:highlight>
              </a:rPr>
              <a:t>If any dispute arising between parties relating to this Agreement cannot be resolved by mediation, the dispute, controversy or claim arising out of or relating to this Agreement shall be settled by arbitration and shall be referred to the American Arbitration Association (“AAA”) for arbitration in accordance with AAA Rules of Arbitration. NMAR Form 5121 - Information Sheet – Arbitration. Judgment upon the award rendered may be entered and enforced in any court of competent jurisdiction. </a:t>
            </a:r>
            <a:endParaRPr lang="en-US" sz="2400" dirty="0">
              <a:solidFill>
                <a:srgbClr val="FF0000"/>
              </a:solidFill>
            </a:endParaRPr>
          </a:p>
        </p:txBody>
      </p:sp>
    </p:spTree>
    <p:extLst>
      <p:ext uri="{BB962C8B-B14F-4D97-AF65-F5344CB8AC3E}">
        <p14:creationId xmlns:p14="http://schemas.microsoft.com/office/powerpoint/2010/main" val="2862315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up of a telephone&#10;&#10;Description automatically generated">
            <a:extLst>
              <a:ext uri="{FF2B5EF4-FFF2-40B4-BE49-F238E27FC236}">
                <a16:creationId xmlns:a16="http://schemas.microsoft.com/office/drawing/2014/main" id="{7A62515B-7452-3D93-D97C-1DE1219E8C39}"/>
              </a:ext>
            </a:extLst>
          </p:cNvPr>
          <p:cNvPicPr>
            <a:picLocks noGrp="1" noChangeAspect="1"/>
          </p:cNvPicPr>
          <p:nvPr>
            <p:ph idx="1"/>
          </p:nvPr>
        </p:nvPicPr>
        <p:blipFill rotWithShape="1">
          <a:blip r:embed="rId2"/>
          <a:srcRect t="15730"/>
          <a:stretch/>
        </p:blipFill>
        <p:spPr>
          <a:xfrm>
            <a:off x="0" y="0"/>
            <a:ext cx="12191980" cy="6857987"/>
          </a:xfrm>
          <a:prstGeom prst="rect">
            <a:avLst/>
          </a:prstGeom>
        </p:spPr>
      </p:pic>
      <p:sp>
        <p:nvSpPr>
          <p:cNvPr id="9" name="TextBox 8">
            <a:extLst>
              <a:ext uri="{FF2B5EF4-FFF2-40B4-BE49-F238E27FC236}">
                <a16:creationId xmlns:a16="http://schemas.microsoft.com/office/drawing/2014/main" id="{E1C95818-EC1B-91B6-9758-E0FAC02F6F47}"/>
              </a:ext>
            </a:extLst>
          </p:cNvPr>
          <p:cNvSpPr txBox="1"/>
          <p:nvPr/>
        </p:nvSpPr>
        <p:spPr>
          <a:xfrm>
            <a:off x="6127042" y="4855035"/>
            <a:ext cx="5089727" cy="1477328"/>
          </a:xfrm>
          <a:prstGeom prst="rect">
            <a:avLst/>
          </a:prstGeom>
          <a:noFill/>
        </p:spPr>
        <p:txBody>
          <a:bodyPr wrap="none" rtlCol="0">
            <a:spAutoFit/>
          </a:bodyPr>
          <a:lstStyle/>
          <a:p>
            <a:pPr algn="ctr"/>
            <a:r>
              <a:rPr lang="en-US" sz="2400" dirty="0"/>
              <a:t>NMAR Legal Hotline</a:t>
            </a:r>
          </a:p>
          <a:p>
            <a:pPr algn="ctr"/>
            <a:r>
              <a:rPr lang="en-US" sz="2400" dirty="0"/>
              <a:t>505-821-1583</a:t>
            </a:r>
          </a:p>
          <a:p>
            <a:pPr algn="ctr"/>
            <a:r>
              <a:rPr lang="en-US" sz="2400" dirty="0"/>
              <a:t>LEGALHOTLINE@NMREALTOR.COM</a:t>
            </a:r>
          </a:p>
          <a:p>
            <a:endParaRPr lang="en-US" dirty="0"/>
          </a:p>
        </p:txBody>
      </p:sp>
      <p:sp>
        <p:nvSpPr>
          <p:cNvPr id="10" name="TextBox 9">
            <a:extLst>
              <a:ext uri="{FF2B5EF4-FFF2-40B4-BE49-F238E27FC236}">
                <a16:creationId xmlns:a16="http://schemas.microsoft.com/office/drawing/2014/main" id="{702423A1-7809-2F24-7DDC-EDD13F9B9EEC}"/>
              </a:ext>
            </a:extLst>
          </p:cNvPr>
          <p:cNvSpPr txBox="1"/>
          <p:nvPr/>
        </p:nvSpPr>
        <p:spPr>
          <a:xfrm>
            <a:off x="-125260" y="566039"/>
            <a:ext cx="11874674" cy="1877437"/>
          </a:xfrm>
          <a:prstGeom prst="rect">
            <a:avLst/>
          </a:prstGeom>
          <a:noFill/>
        </p:spPr>
        <p:txBody>
          <a:bodyPr wrap="square" rtlCol="0">
            <a:spAutoFit/>
          </a:bodyPr>
          <a:lstStyle/>
          <a:p>
            <a:pPr algn="ctr"/>
            <a:r>
              <a:rPr lang="en-US" sz="4400" dirty="0"/>
              <a:t>Call/Email Me With Questions</a:t>
            </a:r>
          </a:p>
          <a:p>
            <a:pPr algn="ctr"/>
            <a:r>
              <a:rPr lang="en-US" sz="7200" dirty="0"/>
              <a:t>THANK YOU!</a:t>
            </a:r>
          </a:p>
        </p:txBody>
      </p:sp>
      <p:pic>
        <p:nvPicPr>
          <p:cNvPr id="3" name="Picture 2" descr="A close-up of a person smiling&#10;&#10;Description automatically generated">
            <a:extLst>
              <a:ext uri="{FF2B5EF4-FFF2-40B4-BE49-F238E27FC236}">
                <a16:creationId xmlns:a16="http://schemas.microsoft.com/office/drawing/2014/main" id="{34F684AB-E43D-EB63-345D-F93DAC7DF5CC}"/>
              </a:ext>
            </a:extLst>
          </p:cNvPr>
          <p:cNvPicPr>
            <a:picLocks noChangeAspect="1"/>
          </p:cNvPicPr>
          <p:nvPr/>
        </p:nvPicPr>
        <p:blipFill>
          <a:blip r:embed="rId3"/>
          <a:stretch>
            <a:fillRect/>
          </a:stretch>
        </p:blipFill>
        <p:spPr>
          <a:xfrm>
            <a:off x="10374300" y="3558842"/>
            <a:ext cx="1536525" cy="2034857"/>
          </a:xfrm>
          <a:prstGeom prst="rect">
            <a:avLst/>
          </a:prstGeom>
        </p:spPr>
      </p:pic>
    </p:spTree>
    <p:extLst>
      <p:ext uri="{BB962C8B-B14F-4D97-AF65-F5344CB8AC3E}">
        <p14:creationId xmlns:p14="http://schemas.microsoft.com/office/powerpoint/2010/main" val="2147964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26A977-E068-B959-F825-0EDE98337357}"/>
              </a:ext>
            </a:extLst>
          </p:cNvPr>
          <p:cNvSpPr>
            <a:spLocks noGrp="1"/>
          </p:cNvSpPr>
          <p:nvPr>
            <p:ph type="title"/>
          </p:nvPr>
        </p:nvSpPr>
        <p:spPr>
          <a:xfrm>
            <a:off x="699714" y="5490971"/>
            <a:ext cx="6962072" cy="1159200"/>
          </a:xfrm>
        </p:spPr>
        <p:txBody>
          <a:bodyPr vert="horz" lIns="91440" tIns="45720" rIns="91440" bIns="45720" rtlCol="0" anchor="ctr">
            <a:noAutofit/>
          </a:bodyPr>
          <a:lstStyle/>
          <a:p>
            <a:r>
              <a:rPr lang="en-US" sz="4000" kern="1200" spc="530" dirty="0">
                <a:solidFill>
                  <a:srgbClr val="FFFFFF"/>
                </a:solidFill>
                <a:latin typeface="+mj-lt"/>
                <a:ea typeface="+mj-ea"/>
                <a:cs typeface="+mj-cs"/>
              </a:rPr>
              <a:t>Cover Pages</a:t>
            </a:r>
            <a:br>
              <a:rPr lang="en-US" sz="4000" kern="1200" spc="530" dirty="0">
                <a:solidFill>
                  <a:srgbClr val="FFFFFF"/>
                </a:solidFill>
                <a:latin typeface="+mj-lt"/>
                <a:ea typeface="+mj-ea"/>
                <a:cs typeface="+mj-cs"/>
              </a:rPr>
            </a:br>
            <a:r>
              <a:rPr lang="en-US" sz="4000" kern="1200" spc="530" dirty="0">
                <a:solidFill>
                  <a:srgbClr val="FFFFFF"/>
                </a:solidFill>
                <a:latin typeface="+mj-lt"/>
                <a:ea typeface="+mj-ea"/>
                <a:cs typeface="+mj-cs"/>
              </a:rPr>
              <a:t>2104 -  Residential PA</a:t>
            </a:r>
          </a:p>
        </p:txBody>
      </p:sp>
      <p:pic>
        <p:nvPicPr>
          <p:cNvPr id="7" name="Content Placeholder 6">
            <a:extLst>
              <a:ext uri="{FF2B5EF4-FFF2-40B4-BE49-F238E27FC236}">
                <a16:creationId xmlns:a16="http://schemas.microsoft.com/office/drawing/2014/main" id="{1EDE5CF1-707D-FF32-E8DC-66E4B97651A3}"/>
              </a:ext>
            </a:extLst>
          </p:cNvPr>
          <p:cNvPicPr>
            <a:picLocks noGrp="1" noChangeAspect="1"/>
          </p:cNvPicPr>
          <p:nvPr>
            <p:ph idx="1"/>
          </p:nvPr>
        </p:nvPicPr>
        <p:blipFill>
          <a:blip r:embed="rId3"/>
          <a:stretch>
            <a:fillRect/>
          </a:stretch>
        </p:blipFill>
        <p:spPr>
          <a:xfrm>
            <a:off x="824975" y="211247"/>
            <a:ext cx="10165798" cy="4863268"/>
          </a:xfrm>
          <a:prstGeom prst="rect">
            <a:avLst/>
          </a:prstGeom>
        </p:spPr>
      </p:pic>
      <p:pic>
        <p:nvPicPr>
          <p:cNvPr id="4" name="Graphic 3" descr="Arrow: Slight curve with solid fill">
            <a:extLst>
              <a:ext uri="{FF2B5EF4-FFF2-40B4-BE49-F238E27FC236}">
                <a16:creationId xmlns:a16="http://schemas.microsoft.com/office/drawing/2014/main" id="{01979001-B296-7A00-4175-E1BF8E59BA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824987">
            <a:off x="3914546" y="2495951"/>
            <a:ext cx="1277840" cy="914400"/>
          </a:xfrm>
          <a:prstGeom prst="rect">
            <a:avLst/>
          </a:prstGeom>
        </p:spPr>
      </p:pic>
      <p:sp>
        <p:nvSpPr>
          <p:cNvPr id="5" name="TextBox 4">
            <a:extLst>
              <a:ext uri="{FF2B5EF4-FFF2-40B4-BE49-F238E27FC236}">
                <a16:creationId xmlns:a16="http://schemas.microsoft.com/office/drawing/2014/main" id="{A7DB1808-406D-F8AD-8EE0-25A29729ADEB}"/>
              </a:ext>
            </a:extLst>
          </p:cNvPr>
          <p:cNvSpPr txBox="1"/>
          <p:nvPr/>
        </p:nvSpPr>
        <p:spPr>
          <a:xfrm>
            <a:off x="1934445" y="2331246"/>
            <a:ext cx="2379177" cy="830997"/>
          </a:xfrm>
          <a:prstGeom prst="rect">
            <a:avLst/>
          </a:prstGeom>
          <a:noFill/>
        </p:spPr>
        <p:txBody>
          <a:bodyPr wrap="none" rtlCol="0">
            <a:spAutoFit/>
          </a:bodyPr>
          <a:lstStyle/>
          <a:p>
            <a:pPr algn="ctr"/>
            <a:r>
              <a:rPr lang="en-US" sz="2400" dirty="0">
                <a:solidFill>
                  <a:srgbClr val="FF0000"/>
                </a:solidFill>
                <a:latin typeface="Segoe Script" panose="020B0804020000000003" pitchFamily="34" charset="0"/>
              </a:rPr>
              <a:t>ADDED </a:t>
            </a:r>
          </a:p>
          <a:p>
            <a:pPr algn="ctr"/>
            <a:r>
              <a:rPr lang="en-US" sz="2400" dirty="0">
                <a:solidFill>
                  <a:srgbClr val="FF0000"/>
                </a:solidFill>
                <a:latin typeface="Segoe Script" panose="020B0804020000000003" pitchFamily="34" charset="0"/>
              </a:rPr>
              <a:t>TEAM NAME</a:t>
            </a:r>
          </a:p>
        </p:txBody>
      </p:sp>
    </p:spTree>
    <p:extLst>
      <p:ext uri="{BB962C8B-B14F-4D97-AF65-F5344CB8AC3E}">
        <p14:creationId xmlns:p14="http://schemas.microsoft.com/office/powerpoint/2010/main" val="433227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0EDAC9-3B31-DB34-6F01-D9F9C6BE2F6C}"/>
              </a:ext>
            </a:extLst>
          </p:cNvPr>
          <p:cNvSpPr>
            <a:spLocks noGrp="1"/>
          </p:cNvSpPr>
          <p:nvPr>
            <p:ph type="title"/>
          </p:nvPr>
        </p:nvSpPr>
        <p:spPr>
          <a:xfrm>
            <a:off x="162838" y="5300777"/>
            <a:ext cx="7791189" cy="1159200"/>
          </a:xfrm>
        </p:spPr>
        <p:txBody>
          <a:bodyPr vert="horz" lIns="91440" tIns="45720" rIns="91440" bIns="45720" rtlCol="0" anchor="ctr">
            <a:noAutofit/>
          </a:bodyPr>
          <a:lstStyle/>
          <a:p>
            <a:br>
              <a:rPr lang="en-US" sz="3600" kern="1200" spc="530" dirty="0">
                <a:solidFill>
                  <a:srgbClr val="FFFFFF"/>
                </a:solidFill>
                <a:latin typeface="+mj-lt"/>
                <a:ea typeface="+mj-ea"/>
                <a:cs typeface="+mj-cs"/>
              </a:rPr>
            </a:br>
            <a:r>
              <a:rPr lang="en-US" sz="3600" kern="1200" spc="530" dirty="0">
                <a:solidFill>
                  <a:srgbClr val="FFFFFF"/>
                </a:solidFill>
                <a:latin typeface="+mj-lt"/>
                <a:ea typeface="+mj-ea"/>
                <a:cs typeface="+mj-cs"/>
              </a:rPr>
              <a:t>New Para. 7 </a:t>
            </a:r>
            <a:br>
              <a:rPr lang="en-US" sz="3600" kern="1200" spc="530" dirty="0">
                <a:solidFill>
                  <a:srgbClr val="FFFFFF"/>
                </a:solidFill>
                <a:latin typeface="+mj-lt"/>
                <a:ea typeface="+mj-ea"/>
                <a:cs typeface="+mj-cs"/>
              </a:rPr>
            </a:br>
            <a:r>
              <a:rPr lang="en-US" sz="3600" kern="1200" spc="530" dirty="0">
                <a:solidFill>
                  <a:srgbClr val="FFFFFF"/>
                </a:solidFill>
                <a:latin typeface="+mj-lt"/>
                <a:ea typeface="+mj-ea"/>
                <a:cs typeface="+mj-cs"/>
              </a:rPr>
              <a:t>Buyer Broker Compensation</a:t>
            </a:r>
            <a:br>
              <a:rPr lang="en-US" sz="3600" kern="1200" spc="530" dirty="0">
                <a:solidFill>
                  <a:srgbClr val="FFFFFF"/>
                </a:solidFill>
                <a:latin typeface="+mj-lt"/>
                <a:ea typeface="+mj-ea"/>
                <a:cs typeface="+mj-cs"/>
              </a:rPr>
            </a:br>
            <a:r>
              <a:rPr lang="en-US" sz="3600" kern="1200" spc="530" dirty="0">
                <a:solidFill>
                  <a:srgbClr val="FFFFFF"/>
                </a:solidFill>
                <a:latin typeface="+mj-lt"/>
                <a:ea typeface="+mj-ea"/>
                <a:cs typeface="+mj-cs"/>
              </a:rPr>
              <a:t>No Need for Form 2301</a:t>
            </a:r>
          </a:p>
        </p:txBody>
      </p:sp>
      <p:pic>
        <p:nvPicPr>
          <p:cNvPr id="14" name="Content Placeholder 13" descr="A close-up of a document&#10;&#10;Description automatically generated">
            <a:extLst>
              <a:ext uri="{FF2B5EF4-FFF2-40B4-BE49-F238E27FC236}">
                <a16:creationId xmlns:a16="http://schemas.microsoft.com/office/drawing/2014/main" id="{941455B1-0EF5-879B-D3C4-4C0B93847EC9}"/>
              </a:ext>
            </a:extLst>
          </p:cNvPr>
          <p:cNvPicPr>
            <a:picLocks noGrp="1" noChangeAspect="1"/>
          </p:cNvPicPr>
          <p:nvPr>
            <p:ph idx="1"/>
          </p:nvPr>
        </p:nvPicPr>
        <p:blipFill>
          <a:blip r:embed="rId3"/>
          <a:stretch>
            <a:fillRect/>
          </a:stretch>
        </p:blipFill>
        <p:spPr>
          <a:xfrm>
            <a:off x="589875" y="399856"/>
            <a:ext cx="10825460" cy="4502898"/>
          </a:xfrm>
        </p:spPr>
      </p:pic>
    </p:spTree>
    <p:extLst>
      <p:ext uri="{BB962C8B-B14F-4D97-AF65-F5344CB8AC3E}">
        <p14:creationId xmlns:p14="http://schemas.microsoft.com/office/powerpoint/2010/main" val="109820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CAE93E-1666-941C-5EB8-4B7D10399AA8}"/>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Para. 8  </a:t>
            </a: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Cash-Out Contingency Expanded</a:t>
            </a:r>
          </a:p>
        </p:txBody>
      </p:sp>
      <p:pic>
        <p:nvPicPr>
          <p:cNvPr id="5" name="Content Placeholder 4" descr="A close-up of a document&#10;&#10;Description automatically generated">
            <a:extLst>
              <a:ext uri="{FF2B5EF4-FFF2-40B4-BE49-F238E27FC236}">
                <a16:creationId xmlns:a16="http://schemas.microsoft.com/office/drawing/2014/main" id="{5E027621-A96C-F5BD-C50D-CFFE0E93CB78}"/>
              </a:ext>
            </a:extLst>
          </p:cNvPr>
          <p:cNvPicPr>
            <a:picLocks noGrp="1" noChangeAspect="1"/>
          </p:cNvPicPr>
          <p:nvPr>
            <p:ph idx="1"/>
          </p:nvPr>
        </p:nvPicPr>
        <p:blipFill>
          <a:blip r:embed="rId2"/>
          <a:stretch>
            <a:fillRect/>
          </a:stretch>
        </p:blipFill>
        <p:spPr>
          <a:xfrm>
            <a:off x="848916" y="1822348"/>
            <a:ext cx="10494167" cy="4643669"/>
          </a:xfrm>
          <a:prstGeom prst="rect">
            <a:avLst/>
          </a:prstGeom>
        </p:spPr>
      </p:pic>
    </p:spTree>
    <p:extLst>
      <p:ext uri="{BB962C8B-B14F-4D97-AF65-F5344CB8AC3E}">
        <p14:creationId xmlns:p14="http://schemas.microsoft.com/office/powerpoint/2010/main" val="134572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486FD7-A90A-FBE7-F147-AC41DEF53FF7}"/>
              </a:ext>
            </a:extLst>
          </p:cNvPr>
          <p:cNvSpPr>
            <a:spLocks noGrp="1"/>
          </p:cNvSpPr>
          <p:nvPr>
            <p:ph type="title"/>
          </p:nvPr>
        </p:nvSpPr>
        <p:spPr>
          <a:xfrm>
            <a:off x="200417" y="248038"/>
            <a:ext cx="7563018" cy="1159200"/>
          </a:xfrm>
        </p:spPr>
        <p:txBody>
          <a:bodyPr vert="horz" lIns="91440" tIns="45720" rIns="91440" bIns="45720" rtlCol="0" anchor="ctr">
            <a:normAutofit/>
          </a:bodyPr>
          <a:lstStyle/>
          <a:p>
            <a:r>
              <a:rPr lang="en-US" sz="3700" kern="1200" dirty="0">
                <a:solidFill>
                  <a:srgbClr val="FFFFFF"/>
                </a:solidFill>
                <a:latin typeface="+mj-lt"/>
                <a:ea typeface="+mj-ea"/>
                <a:cs typeface="+mj-cs"/>
              </a:rPr>
              <a:t>Para. 9 </a:t>
            </a:r>
            <a:br>
              <a:rPr lang="en-US" sz="3700" dirty="0">
                <a:solidFill>
                  <a:srgbClr val="FFFFFF"/>
                </a:solidFill>
              </a:rPr>
            </a:br>
            <a:r>
              <a:rPr lang="en-US" sz="3700" kern="1200" dirty="0">
                <a:solidFill>
                  <a:srgbClr val="FFFFFF"/>
                </a:solidFill>
                <a:latin typeface="+mj-lt"/>
                <a:ea typeface="+mj-ea"/>
                <a:cs typeface="+mj-cs"/>
              </a:rPr>
              <a:t>Addresses Earnest Money Now</a:t>
            </a:r>
          </a:p>
        </p:txBody>
      </p:sp>
      <p:pic>
        <p:nvPicPr>
          <p:cNvPr id="9" name="Content Placeholder 8">
            <a:extLst>
              <a:ext uri="{FF2B5EF4-FFF2-40B4-BE49-F238E27FC236}">
                <a16:creationId xmlns:a16="http://schemas.microsoft.com/office/drawing/2014/main" id="{6BC08C5E-B5C5-032C-2AE7-0CC7B1B01F06}"/>
              </a:ext>
            </a:extLst>
          </p:cNvPr>
          <p:cNvPicPr>
            <a:picLocks noGrp="1" noChangeAspect="1"/>
          </p:cNvPicPr>
          <p:nvPr>
            <p:ph idx="1"/>
          </p:nvPr>
        </p:nvPicPr>
        <p:blipFill>
          <a:blip r:embed="rId2"/>
          <a:stretch>
            <a:fillRect/>
          </a:stretch>
        </p:blipFill>
        <p:spPr>
          <a:xfrm>
            <a:off x="-3" y="2478555"/>
            <a:ext cx="12252309" cy="2975321"/>
          </a:xfrm>
        </p:spPr>
      </p:pic>
    </p:spTree>
    <p:extLst>
      <p:ext uri="{BB962C8B-B14F-4D97-AF65-F5344CB8AC3E}">
        <p14:creationId xmlns:p14="http://schemas.microsoft.com/office/powerpoint/2010/main" val="2561865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AF10C5-E706-598A-36A4-97BEAF4EFAFB}"/>
              </a:ext>
            </a:extLst>
          </p:cNvPr>
          <p:cNvSpPr>
            <a:spLocks noGrp="1"/>
          </p:cNvSpPr>
          <p:nvPr>
            <p:ph type="title"/>
          </p:nvPr>
        </p:nvSpPr>
        <p:spPr>
          <a:xfrm>
            <a:off x="630936" y="639520"/>
            <a:ext cx="3429000" cy="1719072"/>
          </a:xfrm>
        </p:spPr>
        <p:txBody>
          <a:bodyPr anchor="b">
            <a:normAutofit/>
          </a:bodyPr>
          <a:lstStyle/>
          <a:p>
            <a:r>
              <a:rPr lang="en-US" sz="5400" dirty="0"/>
              <a:t>PARA. 15</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CA26FA1-5AEB-5212-3820-E55F322554B7}"/>
              </a:ext>
            </a:extLst>
          </p:cNvPr>
          <p:cNvSpPr>
            <a:spLocks noGrp="1"/>
          </p:cNvSpPr>
          <p:nvPr>
            <p:ph idx="1"/>
          </p:nvPr>
        </p:nvSpPr>
        <p:spPr>
          <a:xfrm>
            <a:off x="630936" y="2807208"/>
            <a:ext cx="3429000" cy="3410712"/>
          </a:xfrm>
        </p:spPr>
        <p:txBody>
          <a:bodyPr anchor="t">
            <a:normAutofit/>
          </a:bodyPr>
          <a:lstStyle/>
          <a:p>
            <a:r>
              <a:rPr lang="en-US" sz="2200" dirty="0"/>
              <a:t>FIRPTA – </a:t>
            </a:r>
            <a:r>
              <a:rPr lang="en-US" sz="2400" dirty="0"/>
              <a:t>Language has been altered slightly to emphasize the importance of buyer obtaining a Non-Seller Foreign Affidavit or QSS and giving buyer right to direct title company to withhold Seller’s taxes.</a:t>
            </a:r>
          </a:p>
        </p:txBody>
      </p:sp>
      <p:pic>
        <p:nvPicPr>
          <p:cNvPr id="5" name="Content Placeholder 4" descr="A close-up of a document&#10;&#10;Description automatically generated">
            <a:extLst>
              <a:ext uri="{FF2B5EF4-FFF2-40B4-BE49-F238E27FC236}">
                <a16:creationId xmlns:a16="http://schemas.microsoft.com/office/drawing/2014/main" id="{22F43B3E-E7A9-DD6A-6D6A-CD2E5F9D2673}"/>
              </a:ext>
            </a:extLst>
          </p:cNvPr>
          <p:cNvPicPr>
            <a:picLocks noChangeAspect="1"/>
          </p:cNvPicPr>
          <p:nvPr/>
        </p:nvPicPr>
        <p:blipFill>
          <a:blip r:embed="rId4"/>
          <a:stretch>
            <a:fillRect/>
          </a:stretch>
        </p:blipFill>
        <p:spPr>
          <a:xfrm>
            <a:off x="4624987" y="1247070"/>
            <a:ext cx="7546998" cy="5414971"/>
          </a:xfrm>
          <a:prstGeom prst="rect">
            <a:avLst/>
          </a:prstGeom>
        </p:spPr>
      </p:pic>
      <p:pic>
        <p:nvPicPr>
          <p:cNvPr id="7" name="Graphic 6" descr="Arrow: Clockwise curve with solid fill">
            <a:extLst>
              <a:ext uri="{FF2B5EF4-FFF2-40B4-BE49-F238E27FC236}">
                <a16:creationId xmlns:a16="http://schemas.microsoft.com/office/drawing/2014/main" id="{688223EA-AECF-74D5-F9B4-5C5394CEE2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837362">
            <a:off x="8262481" y="3234377"/>
            <a:ext cx="914400" cy="1814912"/>
          </a:xfrm>
          <a:prstGeom prst="rect">
            <a:avLst/>
          </a:prstGeom>
        </p:spPr>
      </p:pic>
      <p:sp>
        <p:nvSpPr>
          <p:cNvPr id="8" name="TextBox 7">
            <a:extLst>
              <a:ext uri="{FF2B5EF4-FFF2-40B4-BE49-F238E27FC236}">
                <a16:creationId xmlns:a16="http://schemas.microsoft.com/office/drawing/2014/main" id="{8F70D899-A298-44BA-DFDA-8C1A8B216192}"/>
              </a:ext>
            </a:extLst>
          </p:cNvPr>
          <p:cNvSpPr txBox="1"/>
          <p:nvPr/>
        </p:nvSpPr>
        <p:spPr>
          <a:xfrm rot="19331198">
            <a:off x="7429242" y="2851558"/>
            <a:ext cx="1782860" cy="830997"/>
          </a:xfrm>
          <a:prstGeom prst="rect">
            <a:avLst/>
          </a:prstGeom>
          <a:noFill/>
        </p:spPr>
        <p:txBody>
          <a:bodyPr wrap="none" rtlCol="0">
            <a:spAutoFit/>
          </a:bodyPr>
          <a:lstStyle/>
          <a:p>
            <a:pPr algn="ctr"/>
            <a:r>
              <a:rPr lang="en-US" sz="2400" dirty="0">
                <a:solidFill>
                  <a:srgbClr val="FF0000"/>
                </a:solidFill>
                <a:latin typeface="Segoe Script" panose="020B0804020000000003" pitchFamily="34" charset="0"/>
              </a:rPr>
              <a:t>Read The</a:t>
            </a:r>
          </a:p>
          <a:p>
            <a:pPr algn="ctr"/>
            <a:r>
              <a:rPr lang="en-US" sz="2400" dirty="0">
                <a:solidFill>
                  <a:srgbClr val="FF0000"/>
                </a:solidFill>
                <a:latin typeface="Segoe Script" panose="020B0804020000000003" pitchFamily="34" charset="0"/>
              </a:rPr>
              <a:t>Box!</a:t>
            </a:r>
          </a:p>
        </p:txBody>
      </p:sp>
      <p:pic>
        <p:nvPicPr>
          <p:cNvPr id="13" name="Audio Recording Dec 22, 2024 at 2:51:27 PM">
            <a:hlinkClick r:id="" action="ppaction://media"/>
            <a:extLst>
              <a:ext uri="{FF2B5EF4-FFF2-40B4-BE49-F238E27FC236}">
                <a16:creationId xmlns:a16="http://schemas.microsoft.com/office/drawing/2014/main" id="{E8F60DF1-B51E-EB64-FA52-15C160FEBE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85948" y="2627470"/>
            <a:ext cx="812800" cy="812800"/>
          </a:xfrm>
          <a:prstGeom prst="rect">
            <a:avLst/>
          </a:prstGeom>
          <a:solidFill>
            <a:srgbClr val="FF0000"/>
          </a:solidFill>
        </p:spPr>
      </p:pic>
      <p:sp>
        <p:nvSpPr>
          <p:cNvPr id="15" name="TextBox 14">
            <a:extLst>
              <a:ext uri="{FF2B5EF4-FFF2-40B4-BE49-F238E27FC236}">
                <a16:creationId xmlns:a16="http://schemas.microsoft.com/office/drawing/2014/main" id="{6E1B9CFC-C576-8061-DB68-05576EABD712}"/>
              </a:ext>
            </a:extLst>
          </p:cNvPr>
          <p:cNvSpPr txBox="1"/>
          <p:nvPr/>
        </p:nvSpPr>
        <p:spPr>
          <a:xfrm>
            <a:off x="3072831" y="231407"/>
            <a:ext cx="4366901" cy="1015663"/>
          </a:xfrm>
          <a:prstGeom prst="rect">
            <a:avLst/>
          </a:prstGeom>
          <a:noFill/>
        </p:spPr>
        <p:txBody>
          <a:bodyPr wrap="none" rtlCol="0">
            <a:spAutoFit/>
          </a:bodyPr>
          <a:lstStyle/>
          <a:p>
            <a:r>
              <a:rPr lang="en-US" sz="2000" dirty="0">
                <a:solidFill>
                  <a:srgbClr val="FF0000"/>
                </a:solidFill>
                <a:latin typeface="Segoe Script" panose="020B0804020000000003" pitchFamily="34" charset="0"/>
              </a:rPr>
              <a:t>For more on FIRPTA and why</a:t>
            </a:r>
          </a:p>
          <a:p>
            <a:r>
              <a:rPr lang="en-US" sz="2000" dirty="0">
                <a:solidFill>
                  <a:srgbClr val="FF0000"/>
                </a:solidFill>
                <a:latin typeface="Segoe Script" panose="020B0804020000000003" pitchFamily="34" charset="0"/>
              </a:rPr>
              <a:t>I bring this up now, Click on </a:t>
            </a:r>
          </a:p>
          <a:p>
            <a:r>
              <a:rPr lang="en-US" sz="2000" dirty="0">
                <a:solidFill>
                  <a:srgbClr val="FF0000"/>
                </a:solidFill>
                <a:latin typeface="Segoe Script" panose="020B0804020000000003" pitchFamily="34" charset="0"/>
              </a:rPr>
              <a:t>the microphone.</a:t>
            </a:r>
            <a:endParaRPr lang="en-US" dirty="0"/>
          </a:p>
        </p:txBody>
      </p:sp>
      <p:pic>
        <p:nvPicPr>
          <p:cNvPr id="19" name="Graphic 18" descr="Arrow Down with solid fill">
            <a:extLst>
              <a:ext uri="{FF2B5EF4-FFF2-40B4-BE49-F238E27FC236}">
                <a16:creationId xmlns:a16="http://schemas.microsoft.com/office/drawing/2014/main" id="{DD04989E-C676-7594-74C0-4BDEB4B4A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04084" y="1224697"/>
            <a:ext cx="1061591" cy="1292316"/>
          </a:xfrm>
          <a:prstGeom prst="rect">
            <a:avLst/>
          </a:prstGeom>
        </p:spPr>
      </p:pic>
    </p:spTree>
    <p:extLst>
      <p:ext uri="{BB962C8B-B14F-4D97-AF65-F5344CB8AC3E}">
        <p14:creationId xmlns:p14="http://schemas.microsoft.com/office/powerpoint/2010/main" val="179707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25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754F20-5F93-E3EF-223E-72BCB781725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spc="530" dirty="0">
                <a:solidFill>
                  <a:schemeClr val="tx1"/>
                </a:solidFill>
                <a:latin typeface="+mj-lt"/>
                <a:ea typeface="+mj-ea"/>
                <a:cs typeface="+mj-cs"/>
              </a:rPr>
              <a:t>2104</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document with text and a yellow text&#10;&#10;Description automatically generated with medium confidence">
            <a:extLst>
              <a:ext uri="{FF2B5EF4-FFF2-40B4-BE49-F238E27FC236}">
                <a16:creationId xmlns:a16="http://schemas.microsoft.com/office/drawing/2014/main" id="{F7755364-74BA-1466-794D-CCB302E12121}"/>
              </a:ext>
            </a:extLst>
          </p:cNvPr>
          <p:cNvPicPr>
            <a:picLocks noGrp="1" noChangeAspect="1"/>
          </p:cNvPicPr>
          <p:nvPr>
            <p:ph idx="1"/>
          </p:nvPr>
        </p:nvPicPr>
        <p:blipFill>
          <a:blip r:embed="rId2"/>
          <a:stretch>
            <a:fillRect/>
          </a:stretch>
        </p:blipFill>
        <p:spPr>
          <a:xfrm>
            <a:off x="5713870" y="240854"/>
            <a:ext cx="6041535" cy="6376291"/>
          </a:xfrm>
          <a:prstGeom prst="rect">
            <a:avLst/>
          </a:prstGeom>
        </p:spPr>
      </p:pic>
      <p:pic>
        <p:nvPicPr>
          <p:cNvPr id="16" name="Graphic 15" descr="Arrow: Slight curve with solid fill">
            <a:extLst>
              <a:ext uri="{FF2B5EF4-FFF2-40B4-BE49-F238E27FC236}">
                <a16:creationId xmlns:a16="http://schemas.microsoft.com/office/drawing/2014/main" id="{C4783C98-2169-7F80-638D-5800D24978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50557">
            <a:off x="4483242" y="1841023"/>
            <a:ext cx="1198927" cy="914400"/>
          </a:xfrm>
          <a:prstGeom prst="rect">
            <a:avLst/>
          </a:prstGeom>
        </p:spPr>
      </p:pic>
      <p:sp>
        <p:nvSpPr>
          <p:cNvPr id="17" name="TextBox 16">
            <a:extLst>
              <a:ext uri="{FF2B5EF4-FFF2-40B4-BE49-F238E27FC236}">
                <a16:creationId xmlns:a16="http://schemas.microsoft.com/office/drawing/2014/main" id="{E224867F-AB38-61A5-E9A3-7DC92CAF82B2}"/>
              </a:ext>
            </a:extLst>
          </p:cNvPr>
          <p:cNvSpPr txBox="1"/>
          <p:nvPr/>
        </p:nvSpPr>
        <p:spPr>
          <a:xfrm rot="19456438">
            <a:off x="2016573" y="1106086"/>
            <a:ext cx="4134465" cy="1384995"/>
          </a:xfrm>
          <a:prstGeom prst="rect">
            <a:avLst/>
          </a:prstGeom>
          <a:noFill/>
        </p:spPr>
        <p:txBody>
          <a:bodyPr wrap="none" rtlCol="0">
            <a:spAutoFit/>
          </a:bodyPr>
          <a:lstStyle/>
          <a:p>
            <a:pPr algn="ctr"/>
            <a:r>
              <a:rPr lang="en-US" sz="2800" dirty="0">
                <a:solidFill>
                  <a:srgbClr val="FF0000"/>
                </a:solidFill>
                <a:latin typeface="Segoe Script" panose="020B0804020000000003" pitchFamily="34" charset="0"/>
              </a:rPr>
              <a:t>All the Highlighted </a:t>
            </a:r>
          </a:p>
          <a:p>
            <a:pPr algn="ctr"/>
            <a:r>
              <a:rPr lang="en-US" sz="2800" dirty="0">
                <a:solidFill>
                  <a:srgbClr val="FF0000"/>
                </a:solidFill>
                <a:latin typeface="Segoe Script" panose="020B0804020000000003" pitchFamily="34" charset="0"/>
              </a:rPr>
              <a:t>Language in grid</a:t>
            </a:r>
          </a:p>
          <a:p>
            <a:pPr algn="ctr"/>
            <a:r>
              <a:rPr lang="en-US" sz="2800" dirty="0">
                <a:solidFill>
                  <a:srgbClr val="FF0000"/>
                </a:solidFill>
                <a:latin typeface="Segoe Script" panose="020B0804020000000003" pitchFamily="34" charset="0"/>
              </a:rPr>
              <a:t>is new or revised!</a:t>
            </a:r>
            <a:endParaRPr lang="en-US" sz="2800" dirty="0">
              <a:solidFill>
                <a:srgbClr val="FF0000"/>
              </a:solidFill>
            </a:endParaRPr>
          </a:p>
        </p:txBody>
      </p:sp>
    </p:spTree>
    <p:extLst>
      <p:ext uri="{BB962C8B-B14F-4D97-AF65-F5344CB8AC3E}">
        <p14:creationId xmlns:p14="http://schemas.microsoft.com/office/powerpoint/2010/main" val="3357396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7611</TotalTime>
  <Words>1086</Words>
  <Application>Microsoft Office PowerPoint</Application>
  <PresentationFormat>Widescreen</PresentationFormat>
  <Paragraphs>154</Paragraphs>
  <Slides>38</Slides>
  <Notes>6</Notes>
  <HiddenSlides>0</HiddenSlides>
  <MMClips>4</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Recent Form Revisions</vt:lpstr>
      <vt:lpstr>List of Revised Forms</vt:lpstr>
      <vt:lpstr>FORM 2104 RESIDENTIAL PURCHASE AGREEMENT</vt:lpstr>
      <vt:lpstr>Cover Pages 2104 -  Residential PA</vt:lpstr>
      <vt:lpstr> New Para. 7  Buyer Broker Compensation No Need for Form 2301</vt:lpstr>
      <vt:lpstr>Para. 8   Cash-Out Contingency Expanded</vt:lpstr>
      <vt:lpstr>Para. 9  Addresses Earnest Money Now</vt:lpstr>
      <vt:lpstr>PARA. 15</vt:lpstr>
      <vt:lpstr>2104</vt:lpstr>
      <vt:lpstr>Para. 22  No Right to Inspect or to Enter Property  IF Buyer Waives Inspections</vt:lpstr>
      <vt:lpstr>Para. 22 (C) Buyer’s Right to Entry Through Objection Deadline</vt:lpstr>
      <vt:lpstr>PARA. 22 – DON’T LIST Repairs In Objection Form If Just Asking For Money</vt:lpstr>
      <vt:lpstr>PARA. 22 Buyer ONLY Has To Provide Report IF Termination Is Based On Inspections (not if termination is based on other contingencies) </vt:lpstr>
      <vt:lpstr>2104  Other Changes</vt:lpstr>
      <vt:lpstr>Form 1106 LISTING AGREEMENT</vt:lpstr>
      <vt:lpstr>1106</vt:lpstr>
      <vt:lpstr>1106</vt:lpstr>
      <vt:lpstr>1106 – Para. 6</vt:lpstr>
      <vt:lpstr>1106</vt:lpstr>
      <vt:lpstr>Form 1108 BROKERAGE TO BROKERAGE COMPENSATION AGREEMENT  </vt:lpstr>
      <vt:lpstr>1108</vt:lpstr>
      <vt:lpstr>Form 1206 AND 1206A BUYER BROKER AGREEMENTS</vt:lpstr>
      <vt:lpstr>1206 – PARA. 10</vt:lpstr>
      <vt:lpstr>1206  Arbitration Added</vt:lpstr>
      <vt:lpstr>1206A – Changes and Additions</vt:lpstr>
      <vt:lpstr>1206A:  Changes and Additions</vt:lpstr>
      <vt:lpstr>2001  BROKER COMPENSATION NOTIFICATION </vt:lpstr>
      <vt:lpstr>2001 Rearranged and Seller Concession Language Added</vt:lpstr>
      <vt:lpstr>PowerPoint Presentation</vt:lpstr>
      <vt:lpstr>4660 New Language  </vt:lpstr>
      <vt:lpstr>5116 BUYER BROKERAGE AGREEMENT ADDENDUM </vt:lpstr>
      <vt:lpstr>5116 – Page 1</vt:lpstr>
      <vt:lpstr>5116 – Page 2</vt:lpstr>
      <vt:lpstr>5101 COUNTEROFFER</vt:lpstr>
      <vt:lpstr>FORM 5102  Counteroffer</vt:lpstr>
      <vt:lpstr>NEW FORM</vt:lpstr>
      <vt:lpstr>ARBITRATION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Camilla Gurule</dc:creator>
  <cp:lastModifiedBy>Ashley Strauss-Martin</cp:lastModifiedBy>
  <cp:revision>34</cp:revision>
  <cp:lastPrinted>2024-11-10T22:18:55Z</cp:lastPrinted>
  <dcterms:created xsi:type="dcterms:W3CDTF">2024-11-04T17:57:16Z</dcterms:created>
  <dcterms:modified xsi:type="dcterms:W3CDTF">2024-12-26T15:53:56Z</dcterms:modified>
</cp:coreProperties>
</file>