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403" r:id="rId2"/>
    <p:sldId id="454" r:id="rId3"/>
    <p:sldId id="256" r:id="rId4"/>
    <p:sldId id="258" r:id="rId5"/>
    <p:sldId id="259" r:id="rId6"/>
    <p:sldId id="261" r:id="rId7"/>
    <p:sldId id="257" r:id="rId8"/>
    <p:sldId id="504" r:id="rId9"/>
    <p:sldId id="494" r:id="rId10"/>
    <p:sldId id="489" r:id="rId11"/>
    <p:sldId id="490" r:id="rId12"/>
    <p:sldId id="491" r:id="rId13"/>
    <p:sldId id="498" r:id="rId14"/>
    <p:sldId id="569" r:id="rId15"/>
    <p:sldId id="484" r:id="rId16"/>
    <p:sldId id="483" r:id="rId17"/>
    <p:sldId id="485" r:id="rId18"/>
    <p:sldId id="486" r:id="rId19"/>
    <p:sldId id="493" r:id="rId20"/>
    <p:sldId id="487" r:id="rId21"/>
    <p:sldId id="495" r:id="rId22"/>
    <p:sldId id="499" r:id="rId23"/>
    <p:sldId id="438" r:id="rId24"/>
    <p:sldId id="439" r:id="rId25"/>
    <p:sldId id="440" r:id="rId26"/>
    <p:sldId id="500" r:id="rId27"/>
    <p:sldId id="501" r:id="rId28"/>
    <p:sldId id="502" r:id="rId29"/>
    <p:sldId id="503" r:id="rId30"/>
    <p:sldId id="427" r:id="rId31"/>
    <p:sldId id="428" r:id="rId32"/>
    <p:sldId id="475" r:id="rId33"/>
    <p:sldId id="429" r:id="rId34"/>
    <p:sldId id="430" r:id="rId35"/>
    <p:sldId id="431" r:id="rId36"/>
    <p:sldId id="432" r:id="rId37"/>
    <p:sldId id="433" r:id="rId38"/>
    <p:sldId id="434" r:id="rId39"/>
    <p:sldId id="435" r:id="rId40"/>
    <p:sldId id="436" r:id="rId41"/>
    <p:sldId id="437" r:id="rId42"/>
    <p:sldId id="441" r:id="rId43"/>
    <p:sldId id="476" r:id="rId44"/>
    <p:sldId id="442" r:id="rId45"/>
    <p:sldId id="443" r:id="rId46"/>
    <p:sldId id="444" r:id="rId47"/>
    <p:sldId id="477" r:id="rId48"/>
    <p:sldId id="572" r:id="rId49"/>
    <p:sldId id="445" r:id="rId50"/>
    <p:sldId id="448" r:id="rId51"/>
    <p:sldId id="447" r:id="rId52"/>
    <p:sldId id="446" r:id="rId53"/>
    <p:sldId id="340" r:id="rId54"/>
    <p:sldId id="474" r:id="rId55"/>
    <p:sldId id="472" r:id="rId56"/>
    <p:sldId id="473" r:id="rId57"/>
    <p:sldId id="468" r:id="rId58"/>
    <p:sldId id="450" r:id="rId59"/>
    <p:sldId id="451" r:id="rId60"/>
    <p:sldId id="453" r:id="rId61"/>
    <p:sldId id="452" r:id="rId62"/>
    <p:sldId id="449" r:id="rId63"/>
    <p:sldId id="341" r:id="rId64"/>
    <p:sldId id="480" r:id="rId65"/>
    <p:sldId id="343" r:id="rId66"/>
    <p:sldId id="479" r:id="rId67"/>
    <p:sldId id="568" r:id="rId68"/>
    <p:sldId id="410" r:id="rId69"/>
    <p:sldId id="407" r:id="rId70"/>
    <p:sldId id="408" r:id="rId71"/>
    <p:sldId id="411" r:id="rId72"/>
    <p:sldId id="409" r:id="rId73"/>
    <p:sldId id="357" r:id="rId74"/>
    <p:sldId id="358" r:id="rId75"/>
    <p:sldId id="412" r:id="rId76"/>
    <p:sldId id="405" r:id="rId77"/>
    <p:sldId id="406" r:id="rId78"/>
    <p:sldId id="361" r:id="rId79"/>
    <p:sldId id="360" r:id="rId80"/>
    <p:sldId id="366" r:id="rId81"/>
    <p:sldId id="367" r:id="rId82"/>
    <p:sldId id="369" r:id="rId83"/>
    <p:sldId id="370" r:id="rId84"/>
    <p:sldId id="371" r:id="rId85"/>
    <p:sldId id="416" r:id="rId86"/>
    <p:sldId id="417" r:id="rId87"/>
    <p:sldId id="336" r:id="rId88"/>
    <p:sldId id="418" r:id="rId89"/>
    <p:sldId id="455" r:id="rId90"/>
    <p:sldId id="419" r:id="rId91"/>
    <p:sldId id="420" r:id="rId92"/>
    <p:sldId id="422" r:id="rId93"/>
    <p:sldId id="423" r:id="rId94"/>
    <p:sldId id="506" r:id="rId95"/>
    <p:sldId id="507" r:id="rId96"/>
    <p:sldId id="508" r:id="rId97"/>
    <p:sldId id="509" r:id="rId98"/>
    <p:sldId id="262" r:id="rId99"/>
    <p:sldId id="356" r:id="rId100"/>
    <p:sldId id="355" r:id="rId101"/>
    <p:sldId id="348" r:id="rId102"/>
    <p:sldId id="349" r:id="rId103"/>
    <p:sldId id="263" r:id="rId104"/>
    <p:sldId id="264" r:id="rId105"/>
    <p:sldId id="265" r:id="rId106"/>
    <p:sldId id="266" r:id="rId107"/>
    <p:sldId id="267" r:id="rId108"/>
    <p:sldId id="268" r:id="rId109"/>
    <p:sldId id="269" r:id="rId110"/>
    <p:sldId id="270" r:id="rId111"/>
    <p:sldId id="271" r:id="rId112"/>
    <p:sldId id="272" r:id="rId113"/>
    <p:sldId id="273" r:id="rId114"/>
    <p:sldId id="274" r:id="rId115"/>
    <p:sldId id="275" r:id="rId116"/>
    <p:sldId id="276" r:id="rId117"/>
    <p:sldId id="277" r:id="rId118"/>
    <p:sldId id="278" r:id="rId119"/>
    <p:sldId id="279" r:id="rId120"/>
    <p:sldId id="280" r:id="rId121"/>
    <p:sldId id="281" r:id="rId122"/>
    <p:sldId id="282" r:id="rId123"/>
    <p:sldId id="283" r:id="rId124"/>
    <p:sldId id="284" r:id="rId125"/>
    <p:sldId id="285" r:id="rId126"/>
    <p:sldId id="286" r:id="rId127"/>
    <p:sldId id="287" r:id="rId128"/>
    <p:sldId id="570" r:id="rId129"/>
    <p:sldId id="571" r:id="rId130"/>
    <p:sldId id="288" r:id="rId131"/>
    <p:sldId id="289" r:id="rId132"/>
    <p:sldId id="290" r:id="rId133"/>
    <p:sldId id="291" r:id="rId134"/>
    <p:sldId id="292" r:id="rId135"/>
    <p:sldId id="293" r:id="rId136"/>
    <p:sldId id="294" r:id="rId137"/>
    <p:sldId id="295" r:id="rId138"/>
    <p:sldId id="296" r:id="rId139"/>
    <p:sldId id="297" r:id="rId140"/>
    <p:sldId id="298" r:id="rId141"/>
    <p:sldId id="299" r:id="rId142"/>
    <p:sldId id="328" r:id="rId143"/>
    <p:sldId id="339" r:id="rId144"/>
    <p:sldId id="337" r:id="rId145"/>
    <p:sldId id="338" r:id="rId146"/>
    <p:sldId id="300" r:id="rId147"/>
    <p:sldId id="301" r:id="rId148"/>
    <p:sldId id="302" r:id="rId149"/>
    <p:sldId id="303" r:id="rId150"/>
    <p:sldId id="304" r:id="rId151"/>
    <p:sldId id="305" r:id="rId152"/>
    <p:sldId id="306" r:id="rId153"/>
    <p:sldId id="329" r:id="rId154"/>
    <p:sldId id="478" r:id="rId155"/>
    <p:sldId id="330" r:id="rId156"/>
    <p:sldId id="331" r:id="rId157"/>
    <p:sldId id="332" r:id="rId158"/>
    <p:sldId id="333" r:id="rId159"/>
    <p:sldId id="334" r:id="rId160"/>
    <p:sldId id="335" r:id="rId161"/>
    <p:sldId id="307" r:id="rId162"/>
    <p:sldId id="308" r:id="rId163"/>
    <p:sldId id="309" r:id="rId164"/>
    <p:sldId id="310" r:id="rId165"/>
    <p:sldId id="311" r:id="rId166"/>
    <p:sldId id="312" r:id="rId167"/>
    <p:sldId id="313" r:id="rId168"/>
    <p:sldId id="314" r:id="rId169"/>
    <p:sldId id="315" r:id="rId170"/>
    <p:sldId id="316" r:id="rId171"/>
    <p:sldId id="317" r:id="rId172"/>
    <p:sldId id="318" r:id="rId173"/>
    <p:sldId id="319" r:id="rId174"/>
    <p:sldId id="320" r:id="rId175"/>
    <p:sldId id="321" r:id="rId176"/>
    <p:sldId id="322" r:id="rId177"/>
    <p:sldId id="323" r:id="rId178"/>
    <p:sldId id="324" r:id="rId179"/>
    <p:sldId id="325" r:id="rId180"/>
    <p:sldId id="326" r:id="rId181"/>
    <p:sldId id="327" r:id="rId182"/>
    <p:sldId id="462" r:id="rId183"/>
    <p:sldId id="463" r:id="rId184"/>
    <p:sldId id="466" r:id="rId185"/>
    <p:sldId id="467" r:id="rId186"/>
    <p:sldId id="465" r:id="rId187"/>
    <p:sldId id="464" r:id="rId188"/>
    <p:sldId id="459" r:id="rId189"/>
    <p:sldId id="460" r:id="rId190"/>
    <p:sldId id="461" r:id="rId1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varScale="1">
        <p:scale>
          <a:sx n="72" d="100"/>
          <a:sy n="72" d="100"/>
        </p:scale>
        <p:origin x="5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7/30/2018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7/30/2018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7/30/2018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hyperlink" Target="https://www.thedenverchannel.com/money/consumer/homebuyers-lose-life-savings-during-wire-fraud-transaction-sue-wells-fargo-realtor-title-company" TargetMode="Externa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BDC19-C854-4976-AF9C-41B98F218CD2}"/>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766661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E7112B-E620-4A97-A717-6643C320879F}"/>
              </a:ext>
            </a:extLst>
          </p:cNvPr>
          <p:cNvPicPr>
            <a:picLocks noGrp="1" noChangeAspect="1"/>
          </p:cNvPicPr>
          <p:nvPr>
            <p:ph idx="1"/>
          </p:nvPr>
        </p:nvPicPr>
        <p:blipFill rotWithShape="1">
          <a:blip r:embed="rId2"/>
          <a:srcRect b="12110"/>
          <a:stretch/>
        </p:blipFill>
        <p:spPr>
          <a:xfrm>
            <a:off x="20" y="10"/>
            <a:ext cx="12191980" cy="6857990"/>
          </a:xfrm>
          <a:prstGeom prst="rect">
            <a:avLst/>
          </a:prstGeom>
        </p:spPr>
      </p:pic>
      <p:sp>
        <p:nvSpPr>
          <p:cNvPr id="6" name="Arrow: Right 5">
            <a:extLst>
              <a:ext uri="{FF2B5EF4-FFF2-40B4-BE49-F238E27FC236}">
                <a16:creationId xmlns:a16="http://schemas.microsoft.com/office/drawing/2014/main" id="{AC7976EC-A89A-4C91-8BBE-A070499CD2C3}"/>
              </a:ext>
            </a:extLst>
          </p:cNvPr>
          <p:cNvSpPr/>
          <p:nvPr/>
        </p:nvSpPr>
        <p:spPr>
          <a:xfrm rot="19868377">
            <a:off x="4783016" y="305837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6092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37995F-2158-4340-88AA-9B6A17877054}"/>
              </a:ext>
            </a:extLst>
          </p:cNvPr>
          <p:cNvSpPr>
            <a:spLocks noGrp="1"/>
          </p:cNvSpPr>
          <p:nvPr>
            <p:ph type="title"/>
          </p:nvPr>
        </p:nvSpPr>
        <p:spPr/>
        <p:txBody>
          <a:bodyPr/>
          <a:lstStyle/>
          <a:p>
            <a:r>
              <a:rPr lang="en-US" dirty="0"/>
              <a:t>January 2018 version</a:t>
            </a:r>
          </a:p>
        </p:txBody>
      </p:sp>
      <p:pic>
        <p:nvPicPr>
          <p:cNvPr id="7" name="Content Placeholder 6" descr="A screenshot of a cell phone screen with text&#10;&#10;Description generated with very high confidence">
            <a:extLst>
              <a:ext uri="{FF2B5EF4-FFF2-40B4-BE49-F238E27FC236}">
                <a16:creationId xmlns:a16="http://schemas.microsoft.com/office/drawing/2014/main" id="{2304CD6D-C15F-46FE-AB38-92C58FC0E4CD}"/>
              </a:ext>
            </a:extLst>
          </p:cNvPr>
          <p:cNvPicPr>
            <a:picLocks noGrp="1" noChangeAspect="1"/>
          </p:cNvPicPr>
          <p:nvPr>
            <p:ph idx="1"/>
          </p:nvPr>
        </p:nvPicPr>
        <p:blipFill>
          <a:blip r:embed="rId2"/>
          <a:stretch>
            <a:fillRect/>
          </a:stretch>
        </p:blipFill>
        <p:spPr>
          <a:xfrm>
            <a:off x="1853322" y="1853753"/>
            <a:ext cx="8748417" cy="4234147"/>
          </a:xfrm>
        </p:spPr>
      </p:pic>
    </p:spTree>
    <p:extLst>
      <p:ext uri="{BB962C8B-B14F-4D97-AF65-F5344CB8AC3E}">
        <p14:creationId xmlns:p14="http://schemas.microsoft.com/office/powerpoint/2010/main" val="28569095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85B18B-D70D-4772-9D44-C5BABEE9F067}"/>
              </a:ext>
            </a:extLst>
          </p:cNvPr>
          <p:cNvSpPr>
            <a:spLocks noGrp="1"/>
          </p:cNvSpPr>
          <p:nvPr>
            <p:ph type="title"/>
          </p:nvPr>
        </p:nvSpPr>
        <p:spPr>
          <a:xfrm>
            <a:off x="1227236" y="789446"/>
            <a:ext cx="8926470" cy="1049235"/>
          </a:xfrm>
        </p:spPr>
        <p:txBody>
          <a:bodyPr/>
          <a:lstStyle/>
          <a:p>
            <a:r>
              <a:rPr lang="en-US" dirty="0"/>
              <a:t>May 2018 version</a:t>
            </a:r>
          </a:p>
        </p:txBody>
      </p:sp>
      <p:pic>
        <p:nvPicPr>
          <p:cNvPr id="5" name="Content Placeholder 4" descr="A screenshot of a cell phone&#10;&#10;Description generated with very high confidence">
            <a:extLst>
              <a:ext uri="{FF2B5EF4-FFF2-40B4-BE49-F238E27FC236}">
                <a16:creationId xmlns:a16="http://schemas.microsoft.com/office/drawing/2014/main" id="{CED8BFCA-A283-41CE-9CAD-2D60A20EA0DB}"/>
              </a:ext>
            </a:extLst>
          </p:cNvPr>
          <p:cNvPicPr>
            <a:picLocks noGrp="1" noChangeAspect="1"/>
          </p:cNvPicPr>
          <p:nvPr>
            <p:ph idx="1"/>
          </p:nvPr>
        </p:nvPicPr>
        <p:blipFill>
          <a:blip r:embed="rId2"/>
          <a:stretch>
            <a:fillRect/>
          </a:stretch>
        </p:blipFill>
        <p:spPr>
          <a:xfrm>
            <a:off x="1227236" y="1853754"/>
            <a:ext cx="9827618" cy="3690182"/>
          </a:xfrm>
          <a:prstGeom prst="rect">
            <a:avLst/>
          </a:prstGeom>
        </p:spPr>
      </p:pic>
    </p:spTree>
    <p:extLst>
      <p:ext uri="{BB962C8B-B14F-4D97-AF65-F5344CB8AC3E}">
        <p14:creationId xmlns:p14="http://schemas.microsoft.com/office/powerpoint/2010/main" val="6809614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screenshot of a social media post&#10;&#10;Description generated with very high confidence">
            <a:extLst>
              <a:ext uri="{FF2B5EF4-FFF2-40B4-BE49-F238E27FC236}">
                <a16:creationId xmlns:a16="http://schemas.microsoft.com/office/drawing/2014/main" id="{EECDCF14-E1A0-4AA6-B6AA-181867B4D5CF}"/>
              </a:ext>
            </a:extLst>
          </p:cNvPr>
          <p:cNvPicPr>
            <a:picLocks noGrp="1" noChangeAspect="1"/>
          </p:cNvPicPr>
          <p:nvPr>
            <p:ph idx="1"/>
          </p:nvPr>
        </p:nvPicPr>
        <p:blipFill>
          <a:blip r:embed="rId2"/>
          <a:stretch>
            <a:fillRect/>
          </a:stretch>
        </p:blipFill>
        <p:spPr>
          <a:xfrm>
            <a:off x="643467" y="1089909"/>
            <a:ext cx="10905066" cy="3980349"/>
          </a:xfrm>
          <a:prstGeom prst="rect">
            <a:avLst/>
          </a:prstGeom>
        </p:spPr>
      </p:pic>
    </p:spTree>
    <p:extLst>
      <p:ext uri="{BB962C8B-B14F-4D97-AF65-F5344CB8AC3E}">
        <p14:creationId xmlns:p14="http://schemas.microsoft.com/office/powerpoint/2010/main" val="35540994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13F6-3D6A-4ACD-9D34-3CB7F0D30D39}"/>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8A45F317-451D-42FA-A32E-876D8EECB300}"/>
              </a:ext>
            </a:extLst>
          </p:cNvPr>
          <p:cNvSpPr>
            <a:spLocks noGrp="1"/>
          </p:cNvSpPr>
          <p:nvPr>
            <p:ph idx="1"/>
          </p:nvPr>
        </p:nvSpPr>
        <p:spPr/>
        <p:txBody>
          <a:bodyPr/>
          <a:lstStyle/>
          <a:p>
            <a:r>
              <a:rPr lang="en-US" dirty="0"/>
              <a:t>Paragraph 4d: Fixtures</a:t>
            </a:r>
          </a:p>
          <a:p>
            <a:pPr marL="0" indent="0">
              <a:buNone/>
            </a:pPr>
            <a:endParaRPr lang="en-US" dirty="0"/>
          </a:p>
          <a:p>
            <a:r>
              <a:rPr lang="en-US" dirty="0"/>
              <a:t>The property shall include all fixtures, free of all liens, unless otherwise noted, including but not limited to, the following fixtures if such fixture exists on the property…</a:t>
            </a:r>
          </a:p>
          <a:p>
            <a:r>
              <a:rPr lang="en-US" dirty="0"/>
              <a:t>Solar power system(s)/panels (if leased by seller, lien may exist)</a:t>
            </a:r>
          </a:p>
        </p:txBody>
      </p:sp>
    </p:spTree>
    <p:extLst>
      <p:ext uri="{BB962C8B-B14F-4D97-AF65-F5344CB8AC3E}">
        <p14:creationId xmlns:p14="http://schemas.microsoft.com/office/powerpoint/2010/main" val="7853275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generated with very high confidence">
            <a:extLst>
              <a:ext uri="{FF2B5EF4-FFF2-40B4-BE49-F238E27FC236}">
                <a16:creationId xmlns:a16="http://schemas.microsoft.com/office/drawing/2014/main" id="{C9509BA4-936C-4BD1-B043-87845D79AC6B}"/>
              </a:ext>
            </a:extLst>
          </p:cNvPr>
          <p:cNvPicPr>
            <a:picLocks noChangeAspect="1"/>
          </p:cNvPicPr>
          <p:nvPr/>
        </p:nvPicPr>
        <p:blipFill>
          <a:blip r:embed="rId2"/>
          <a:stretch>
            <a:fillRect/>
          </a:stretch>
        </p:blipFill>
        <p:spPr>
          <a:xfrm>
            <a:off x="-19855" y="677177"/>
            <a:ext cx="12211855" cy="5512608"/>
          </a:xfrm>
          <a:prstGeom prst="rect">
            <a:avLst/>
          </a:prstGeom>
        </p:spPr>
      </p:pic>
      <p:sp>
        <p:nvSpPr>
          <p:cNvPr id="2" name="Arrow: Down 1">
            <a:extLst>
              <a:ext uri="{FF2B5EF4-FFF2-40B4-BE49-F238E27FC236}">
                <a16:creationId xmlns:a16="http://schemas.microsoft.com/office/drawing/2014/main" id="{39AD83CD-024B-419E-B599-E66CC05FD9B5}"/>
              </a:ext>
            </a:extLst>
          </p:cNvPr>
          <p:cNvSpPr/>
          <p:nvPr/>
        </p:nvSpPr>
        <p:spPr>
          <a:xfrm rot="3289539">
            <a:off x="10429461" y="204083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5250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generated with very high confidence">
            <a:extLst>
              <a:ext uri="{FF2B5EF4-FFF2-40B4-BE49-F238E27FC236}">
                <a16:creationId xmlns:a16="http://schemas.microsoft.com/office/drawing/2014/main" id="{F24016CC-F506-4984-88AB-818571A91437}"/>
              </a:ext>
            </a:extLst>
          </p:cNvPr>
          <p:cNvPicPr>
            <a:picLocks noChangeAspect="1"/>
          </p:cNvPicPr>
          <p:nvPr/>
        </p:nvPicPr>
        <p:blipFill>
          <a:blip r:embed="rId2"/>
          <a:stretch>
            <a:fillRect/>
          </a:stretch>
        </p:blipFill>
        <p:spPr>
          <a:xfrm>
            <a:off x="-14515" y="603280"/>
            <a:ext cx="12236133" cy="5697416"/>
          </a:xfrm>
          <a:prstGeom prst="rect">
            <a:avLst/>
          </a:prstGeom>
        </p:spPr>
      </p:pic>
      <p:sp>
        <p:nvSpPr>
          <p:cNvPr id="2" name="Arrow: Down 1">
            <a:extLst>
              <a:ext uri="{FF2B5EF4-FFF2-40B4-BE49-F238E27FC236}">
                <a16:creationId xmlns:a16="http://schemas.microsoft.com/office/drawing/2014/main" id="{F2591988-3A86-42CE-8386-C4D28713F453}"/>
              </a:ext>
            </a:extLst>
          </p:cNvPr>
          <p:cNvSpPr/>
          <p:nvPr/>
        </p:nvSpPr>
        <p:spPr>
          <a:xfrm rot="3321131">
            <a:off x="11611366" y="245880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2788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449D-947C-4B10-8273-E63372AB64FC}"/>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A68E10BE-2BEE-4352-BB1C-FCBE29131CE5}"/>
              </a:ext>
            </a:extLst>
          </p:cNvPr>
          <p:cNvSpPr>
            <a:spLocks noGrp="1"/>
          </p:cNvSpPr>
          <p:nvPr>
            <p:ph idx="1"/>
          </p:nvPr>
        </p:nvSpPr>
        <p:spPr/>
        <p:txBody>
          <a:bodyPr/>
          <a:lstStyle/>
          <a:p>
            <a:r>
              <a:rPr lang="en-US" dirty="0"/>
              <a:t>Paragraph 4d: Personal Property</a:t>
            </a:r>
          </a:p>
          <a:p>
            <a:endParaRPr lang="en-US" dirty="0"/>
          </a:p>
          <a:p>
            <a:r>
              <a:rPr lang="en-US" dirty="0"/>
              <a:t>The following personal property, if checked, shall remain with the property:</a:t>
            </a:r>
          </a:p>
          <a:p>
            <a:pPr algn="ctr"/>
            <a:r>
              <a:rPr lang="en-US" dirty="0"/>
              <a:t>Freestanding ranges</a:t>
            </a:r>
          </a:p>
          <a:p>
            <a:endParaRPr lang="en-US" dirty="0"/>
          </a:p>
          <a:p>
            <a:endParaRPr lang="en-US" dirty="0"/>
          </a:p>
        </p:txBody>
      </p:sp>
    </p:spTree>
    <p:extLst>
      <p:ext uri="{BB962C8B-B14F-4D97-AF65-F5344CB8AC3E}">
        <p14:creationId xmlns:p14="http://schemas.microsoft.com/office/powerpoint/2010/main" val="4986704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E38EDCBD-938F-4A9E-B2E7-73DB28907CAD}"/>
              </a:ext>
            </a:extLst>
          </p:cNvPr>
          <p:cNvPicPr>
            <a:picLocks noChangeAspect="1"/>
          </p:cNvPicPr>
          <p:nvPr/>
        </p:nvPicPr>
        <p:blipFill>
          <a:blip r:embed="rId2"/>
          <a:stretch>
            <a:fillRect/>
          </a:stretch>
        </p:blipFill>
        <p:spPr>
          <a:xfrm>
            <a:off x="-12966" y="1207513"/>
            <a:ext cx="12204966" cy="4447699"/>
          </a:xfrm>
          <a:prstGeom prst="rect">
            <a:avLst/>
          </a:prstGeom>
        </p:spPr>
      </p:pic>
    </p:spTree>
    <p:extLst>
      <p:ext uri="{BB962C8B-B14F-4D97-AF65-F5344CB8AC3E}">
        <p14:creationId xmlns:p14="http://schemas.microsoft.com/office/powerpoint/2010/main" val="5052363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4C73C25A-F32F-4315-8891-71079C7A120B}"/>
              </a:ext>
            </a:extLst>
          </p:cNvPr>
          <p:cNvPicPr>
            <a:picLocks noChangeAspect="1"/>
          </p:cNvPicPr>
          <p:nvPr/>
        </p:nvPicPr>
        <p:blipFill>
          <a:blip r:embed="rId2"/>
          <a:stretch>
            <a:fillRect/>
          </a:stretch>
        </p:blipFill>
        <p:spPr>
          <a:xfrm>
            <a:off x="-17090" y="1082754"/>
            <a:ext cx="12209090" cy="4699068"/>
          </a:xfrm>
          <a:prstGeom prst="rect">
            <a:avLst/>
          </a:prstGeom>
        </p:spPr>
      </p:pic>
      <p:sp>
        <p:nvSpPr>
          <p:cNvPr id="2" name="Arrow: Down 1">
            <a:extLst>
              <a:ext uri="{FF2B5EF4-FFF2-40B4-BE49-F238E27FC236}">
                <a16:creationId xmlns:a16="http://schemas.microsoft.com/office/drawing/2014/main" id="{A62CEA64-99CA-4395-92F6-F9E5C83B5949}"/>
              </a:ext>
            </a:extLst>
          </p:cNvPr>
          <p:cNvSpPr/>
          <p:nvPr/>
        </p:nvSpPr>
        <p:spPr>
          <a:xfrm rot="3494003">
            <a:off x="7805531" y="105711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3537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B0C0-8881-4D4F-8B1B-057D53F800A5}"/>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C4DF2685-6032-4976-8BA2-9843028CF229}"/>
              </a:ext>
            </a:extLst>
          </p:cNvPr>
          <p:cNvSpPr>
            <a:spLocks noGrp="1"/>
          </p:cNvSpPr>
          <p:nvPr>
            <p:ph idx="1"/>
          </p:nvPr>
        </p:nvSpPr>
        <p:spPr/>
        <p:txBody>
          <a:bodyPr/>
          <a:lstStyle/>
          <a:p>
            <a:r>
              <a:rPr lang="en-US" dirty="0"/>
              <a:t>Paragraph 5: Financed or Cash Purchase</a:t>
            </a:r>
          </a:p>
          <a:p>
            <a:endParaRPr lang="en-US" dirty="0"/>
          </a:p>
          <a:p>
            <a:r>
              <a:rPr lang="en-US" dirty="0"/>
              <a:t>The first check box has been removed, so this now defaults to 11:59pm the day before closing unless you fill in the blank!</a:t>
            </a:r>
          </a:p>
          <a:p>
            <a:endParaRPr lang="en-US" dirty="0"/>
          </a:p>
        </p:txBody>
      </p:sp>
    </p:spTree>
    <p:extLst>
      <p:ext uri="{BB962C8B-B14F-4D97-AF65-F5344CB8AC3E}">
        <p14:creationId xmlns:p14="http://schemas.microsoft.com/office/powerpoint/2010/main" val="2834012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very high confidence">
            <a:extLst>
              <a:ext uri="{FF2B5EF4-FFF2-40B4-BE49-F238E27FC236}">
                <a16:creationId xmlns:a16="http://schemas.microsoft.com/office/drawing/2014/main" id="{06B11784-F186-467B-92EB-B775D786F987}"/>
              </a:ext>
            </a:extLst>
          </p:cNvPr>
          <p:cNvPicPr>
            <a:picLocks noGrp="1" noChangeAspect="1"/>
          </p:cNvPicPr>
          <p:nvPr>
            <p:ph idx="1"/>
          </p:nvPr>
        </p:nvPicPr>
        <p:blipFill rotWithShape="1">
          <a:blip r:embed="rId2"/>
          <a:srcRect t="12109"/>
          <a:stretch/>
        </p:blipFill>
        <p:spPr>
          <a:xfrm>
            <a:off x="20" y="10"/>
            <a:ext cx="12191980" cy="6857990"/>
          </a:xfrm>
          <a:prstGeom prst="rect">
            <a:avLst/>
          </a:prstGeom>
        </p:spPr>
      </p:pic>
    </p:spTree>
    <p:extLst>
      <p:ext uri="{BB962C8B-B14F-4D97-AF65-F5344CB8AC3E}">
        <p14:creationId xmlns:p14="http://schemas.microsoft.com/office/powerpoint/2010/main" val="9044614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08B78E29-1C18-4280-B86F-33B771E081D5}"/>
              </a:ext>
            </a:extLst>
          </p:cNvPr>
          <p:cNvPicPr>
            <a:picLocks noChangeAspect="1"/>
          </p:cNvPicPr>
          <p:nvPr/>
        </p:nvPicPr>
        <p:blipFill>
          <a:blip r:embed="rId2"/>
          <a:stretch>
            <a:fillRect/>
          </a:stretch>
        </p:blipFill>
        <p:spPr>
          <a:xfrm>
            <a:off x="37514" y="2419643"/>
            <a:ext cx="12154791" cy="2067951"/>
          </a:xfrm>
          <a:prstGeom prst="rect">
            <a:avLst/>
          </a:prstGeom>
        </p:spPr>
      </p:pic>
      <p:sp>
        <p:nvSpPr>
          <p:cNvPr id="2" name="Title 1">
            <a:extLst>
              <a:ext uri="{FF2B5EF4-FFF2-40B4-BE49-F238E27FC236}">
                <a16:creationId xmlns:a16="http://schemas.microsoft.com/office/drawing/2014/main" id="{0AB9A2AF-8EC0-468E-B1FD-F87640412DBE}"/>
              </a:ext>
            </a:extLst>
          </p:cNvPr>
          <p:cNvSpPr>
            <a:spLocks noGrp="1"/>
          </p:cNvSpPr>
          <p:nvPr>
            <p:ph type="title"/>
          </p:nvPr>
        </p:nvSpPr>
        <p:spPr/>
        <p:txBody>
          <a:bodyPr/>
          <a:lstStyle/>
          <a:p>
            <a:r>
              <a:rPr lang="en-US" dirty="0"/>
              <a:t>Old version</a:t>
            </a:r>
          </a:p>
        </p:txBody>
      </p:sp>
      <p:sp>
        <p:nvSpPr>
          <p:cNvPr id="4" name="Content Placeholder 3">
            <a:extLst>
              <a:ext uri="{FF2B5EF4-FFF2-40B4-BE49-F238E27FC236}">
                <a16:creationId xmlns:a16="http://schemas.microsoft.com/office/drawing/2014/main" id="{98BCB29C-4A0B-4F85-9ED4-D42C8E652D64}"/>
              </a:ext>
            </a:extLst>
          </p:cNvPr>
          <p:cNvSpPr>
            <a:spLocks noGrp="1"/>
          </p:cNvSpPr>
          <p:nvPr>
            <p:ph idx="1"/>
          </p:nvPr>
        </p:nvSpPr>
        <p:spPr/>
        <p:txBody>
          <a:bodyPr/>
          <a:lstStyle/>
          <a:p>
            <a:endParaRPr lang="en-US"/>
          </a:p>
        </p:txBody>
      </p:sp>
      <p:sp>
        <p:nvSpPr>
          <p:cNvPr id="5" name="Arrow: Down 4">
            <a:extLst>
              <a:ext uri="{FF2B5EF4-FFF2-40B4-BE49-F238E27FC236}">
                <a16:creationId xmlns:a16="http://schemas.microsoft.com/office/drawing/2014/main" id="{879AECB5-01E5-48E9-9C98-0963E88990CD}"/>
              </a:ext>
            </a:extLst>
          </p:cNvPr>
          <p:cNvSpPr/>
          <p:nvPr/>
        </p:nvSpPr>
        <p:spPr>
          <a:xfrm>
            <a:off x="8878957" y="156375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1001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ED5F3D7D-9326-4672-BCA0-958D048172FC}"/>
              </a:ext>
            </a:extLst>
          </p:cNvPr>
          <p:cNvPicPr>
            <a:picLocks noChangeAspect="1"/>
          </p:cNvPicPr>
          <p:nvPr/>
        </p:nvPicPr>
        <p:blipFill>
          <a:blip r:embed="rId2"/>
          <a:stretch>
            <a:fillRect/>
          </a:stretch>
        </p:blipFill>
        <p:spPr>
          <a:xfrm>
            <a:off x="0" y="2391508"/>
            <a:ext cx="12209219" cy="2067950"/>
          </a:xfrm>
          <a:prstGeom prst="rect">
            <a:avLst/>
          </a:prstGeom>
        </p:spPr>
      </p:pic>
      <p:sp>
        <p:nvSpPr>
          <p:cNvPr id="2" name="Title 1">
            <a:extLst>
              <a:ext uri="{FF2B5EF4-FFF2-40B4-BE49-F238E27FC236}">
                <a16:creationId xmlns:a16="http://schemas.microsoft.com/office/drawing/2014/main" id="{8E7EEA77-7EDD-4C76-98D3-B3687AB48FE8}"/>
              </a:ext>
            </a:extLst>
          </p:cNvPr>
          <p:cNvSpPr>
            <a:spLocks noGrp="1"/>
          </p:cNvSpPr>
          <p:nvPr>
            <p:ph type="title"/>
          </p:nvPr>
        </p:nvSpPr>
        <p:spPr/>
        <p:txBody>
          <a:bodyPr/>
          <a:lstStyle/>
          <a:p>
            <a:r>
              <a:rPr lang="en-US" dirty="0"/>
              <a:t>New version</a:t>
            </a:r>
          </a:p>
        </p:txBody>
      </p:sp>
      <p:sp>
        <p:nvSpPr>
          <p:cNvPr id="4" name="Content Placeholder 3">
            <a:extLst>
              <a:ext uri="{FF2B5EF4-FFF2-40B4-BE49-F238E27FC236}">
                <a16:creationId xmlns:a16="http://schemas.microsoft.com/office/drawing/2014/main" id="{16CB859E-ED89-4756-99F1-2D13ABC1180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307951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122B1-9299-4B3B-99B8-42AB3C6DD1D4}"/>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A64F4EE0-870D-4A10-9790-C5CC67BDCE30}"/>
              </a:ext>
            </a:extLst>
          </p:cNvPr>
          <p:cNvSpPr>
            <a:spLocks noGrp="1"/>
          </p:cNvSpPr>
          <p:nvPr>
            <p:ph idx="1"/>
          </p:nvPr>
        </p:nvSpPr>
        <p:spPr/>
        <p:txBody>
          <a:bodyPr/>
          <a:lstStyle/>
          <a:p>
            <a:r>
              <a:rPr lang="en-US" dirty="0"/>
              <a:t>Paragraph 8b: Funding Date</a:t>
            </a:r>
          </a:p>
          <a:p>
            <a:endParaRPr lang="en-US" dirty="0"/>
          </a:p>
          <a:p>
            <a:r>
              <a:rPr lang="en-US" dirty="0"/>
              <a:t>Inserted the phrase “funding date requirements”</a:t>
            </a:r>
          </a:p>
        </p:txBody>
      </p:sp>
    </p:spTree>
    <p:extLst>
      <p:ext uri="{BB962C8B-B14F-4D97-AF65-F5344CB8AC3E}">
        <p14:creationId xmlns:p14="http://schemas.microsoft.com/office/powerpoint/2010/main" val="39746096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6932-04E6-4AD5-90FD-CA9410668C30}"/>
              </a:ext>
            </a:extLst>
          </p:cNvPr>
          <p:cNvSpPr>
            <a:spLocks noGrp="1"/>
          </p:cNvSpPr>
          <p:nvPr>
            <p:ph type="title"/>
          </p:nvPr>
        </p:nvSpPr>
        <p:spPr/>
        <p:txBody>
          <a:bodyPr/>
          <a:lstStyle/>
          <a:p>
            <a:r>
              <a:rPr lang="en-US" dirty="0"/>
              <a:t>Old version</a:t>
            </a:r>
          </a:p>
        </p:txBody>
      </p:sp>
      <p:pic>
        <p:nvPicPr>
          <p:cNvPr id="5" name="Content Placeholder 4" descr="A screenshot of a cell phone&#10;&#10;Description generated with high confidence">
            <a:extLst>
              <a:ext uri="{FF2B5EF4-FFF2-40B4-BE49-F238E27FC236}">
                <a16:creationId xmlns:a16="http://schemas.microsoft.com/office/drawing/2014/main" id="{96E0DF16-E6B6-43EB-AC54-7B85861E20CA}"/>
              </a:ext>
            </a:extLst>
          </p:cNvPr>
          <p:cNvPicPr>
            <a:picLocks noGrp="1" noChangeAspect="1"/>
          </p:cNvPicPr>
          <p:nvPr>
            <p:ph idx="1"/>
          </p:nvPr>
        </p:nvPicPr>
        <p:blipFill>
          <a:blip r:embed="rId2"/>
          <a:stretch>
            <a:fillRect/>
          </a:stretch>
        </p:blipFill>
        <p:spPr>
          <a:xfrm>
            <a:off x="0" y="3140765"/>
            <a:ext cx="12201980" cy="1099931"/>
          </a:xfrm>
        </p:spPr>
      </p:pic>
    </p:spTree>
    <p:extLst>
      <p:ext uri="{BB962C8B-B14F-4D97-AF65-F5344CB8AC3E}">
        <p14:creationId xmlns:p14="http://schemas.microsoft.com/office/powerpoint/2010/main" val="31694107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6932-04E6-4AD5-90FD-CA9410668C30}"/>
              </a:ext>
            </a:extLst>
          </p:cNvPr>
          <p:cNvSpPr>
            <a:spLocks noGrp="1"/>
          </p:cNvSpPr>
          <p:nvPr>
            <p:ph type="title"/>
          </p:nvPr>
        </p:nvSpPr>
        <p:spPr/>
        <p:txBody>
          <a:bodyPr/>
          <a:lstStyle/>
          <a:p>
            <a:r>
              <a:rPr lang="en-US" dirty="0"/>
              <a:t>New version</a:t>
            </a:r>
          </a:p>
        </p:txBody>
      </p:sp>
      <p:pic>
        <p:nvPicPr>
          <p:cNvPr id="5" name="Content Placeholder 4" descr="A close up of a mans face&#10;&#10;Description generated with high confidence">
            <a:extLst>
              <a:ext uri="{FF2B5EF4-FFF2-40B4-BE49-F238E27FC236}">
                <a16:creationId xmlns:a16="http://schemas.microsoft.com/office/drawing/2014/main" id="{B51850C0-30BA-412B-8D10-53EC6A3B3906}"/>
              </a:ext>
            </a:extLst>
          </p:cNvPr>
          <p:cNvPicPr>
            <a:picLocks noGrp="1" noChangeAspect="1"/>
          </p:cNvPicPr>
          <p:nvPr>
            <p:ph idx="1"/>
          </p:nvPr>
        </p:nvPicPr>
        <p:blipFill>
          <a:blip r:embed="rId2"/>
          <a:stretch>
            <a:fillRect/>
          </a:stretch>
        </p:blipFill>
        <p:spPr>
          <a:xfrm>
            <a:off x="0" y="3127512"/>
            <a:ext cx="12214481" cy="596347"/>
          </a:xfrm>
        </p:spPr>
      </p:pic>
      <p:pic>
        <p:nvPicPr>
          <p:cNvPr id="7" name="Picture 6" descr="A close up of a logo&#10;&#10;Description generated with very high confidence">
            <a:extLst>
              <a:ext uri="{FF2B5EF4-FFF2-40B4-BE49-F238E27FC236}">
                <a16:creationId xmlns:a16="http://schemas.microsoft.com/office/drawing/2014/main" id="{27B35311-E27A-4794-9A57-27D119525624}"/>
              </a:ext>
            </a:extLst>
          </p:cNvPr>
          <p:cNvPicPr>
            <a:picLocks noChangeAspect="1"/>
          </p:cNvPicPr>
          <p:nvPr/>
        </p:nvPicPr>
        <p:blipFill>
          <a:blip r:embed="rId3"/>
          <a:stretch>
            <a:fillRect/>
          </a:stretch>
        </p:blipFill>
        <p:spPr>
          <a:xfrm>
            <a:off x="0" y="3723859"/>
            <a:ext cx="12255138" cy="587648"/>
          </a:xfrm>
          <a:prstGeom prst="rect">
            <a:avLst/>
          </a:prstGeom>
        </p:spPr>
      </p:pic>
      <p:sp>
        <p:nvSpPr>
          <p:cNvPr id="3" name="Arrow: Down 2">
            <a:extLst>
              <a:ext uri="{FF2B5EF4-FFF2-40B4-BE49-F238E27FC236}">
                <a16:creationId xmlns:a16="http://schemas.microsoft.com/office/drawing/2014/main" id="{EB5BBB8E-7719-4B24-BC17-EEA64AE5612F}"/>
              </a:ext>
            </a:extLst>
          </p:cNvPr>
          <p:cNvSpPr/>
          <p:nvPr/>
        </p:nvSpPr>
        <p:spPr>
          <a:xfrm rot="2808377">
            <a:off x="6904383" y="296298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3778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7680-17CA-41AA-B6E8-50D6E4164FE5}"/>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5568E194-BD8B-4BA1-BD4F-EAF930798D76}"/>
              </a:ext>
            </a:extLst>
          </p:cNvPr>
          <p:cNvSpPr>
            <a:spLocks noGrp="1"/>
          </p:cNvSpPr>
          <p:nvPr>
            <p:ph idx="1"/>
          </p:nvPr>
        </p:nvSpPr>
        <p:spPr/>
        <p:txBody>
          <a:bodyPr/>
          <a:lstStyle/>
          <a:p>
            <a:r>
              <a:rPr lang="en-US" dirty="0"/>
              <a:t>Paragraph 9: Possession Date</a:t>
            </a:r>
          </a:p>
          <a:p>
            <a:endParaRPr lang="en-US" dirty="0"/>
          </a:p>
          <a:p>
            <a:r>
              <a:rPr lang="en-US" dirty="0"/>
              <a:t>Check box has been added which gives possession to the buyer once funding date requirements have been met</a:t>
            </a:r>
          </a:p>
          <a:p>
            <a:endParaRPr lang="en-US" dirty="0"/>
          </a:p>
          <a:p>
            <a:endParaRPr lang="en-US" dirty="0"/>
          </a:p>
        </p:txBody>
      </p:sp>
    </p:spTree>
    <p:extLst>
      <p:ext uri="{BB962C8B-B14F-4D97-AF65-F5344CB8AC3E}">
        <p14:creationId xmlns:p14="http://schemas.microsoft.com/office/powerpoint/2010/main" val="20116928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3AC66FEA-9B96-4B33-B0BC-E88A8E8BE817}"/>
              </a:ext>
            </a:extLst>
          </p:cNvPr>
          <p:cNvPicPr>
            <a:picLocks noChangeAspect="1"/>
          </p:cNvPicPr>
          <p:nvPr/>
        </p:nvPicPr>
        <p:blipFill>
          <a:blip r:embed="rId2"/>
          <a:stretch>
            <a:fillRect/>
          </a:stretch>
        </p:blipFill>
        <p:spPr>
          <a:xfrm>
            <a:off x="0" y="2835965"/>
            <a:ext cx="12192000" cy="1258957"/>
          </a:xfrm>
          <a:prstGeom prst="rect">
            <a:avLst/>
          </a:prstGeom>
        </p:spPr>
      </p:pic>
      <p:sp>
        <p:nvSpPr>
          <p:cNvPr id="2" name="Title 1">
            <a:extLst>
              <a:ext uri="{FF2B5EF4-FFF2-40B4-BE49-F238E27FC236}">
                <a16:creationId xmlns:a16="http://schemas.microsoft.com/office/drawing/2014/main" id="{E401C8A9-D9D9-459D-8570-C8216CB2657C}"/>
              </a:ext>
            </a:extLst>
          </p:cNvPr>
          <p:cNvSpPr>
            <a:spLocks noGrp="1"/>
          </p:cNvSpPr>
          <p:nvPr>
            <p:ph type="title"/>
          </p:nvPr>
        </p:nvSpPr>
        <p:spPr/>
        <p:txBody>
          <a:bodyPr/>
          <a:lstStyle/>
          <a:p>
            <a:r>
              <a:rPr lang="en-US" dirty="0"/>
              <a:t>Old version</a:t>
            </a:r>
          </a:p>
        </p:txBody>
      </p:sp>
      <p:sp>
        <p:nvSpPr>
          <p:cNvPr id="3" name="Content Placeholder 2">
            <a:extLst>
              <a:ext uri="{FF2B5EF4-FFF2-40B4-BE49-F238E27FC236}">
                <a16:creationId xmlns:a16="http://schemas.microsoft.com/office/drawing/2014/main" id="{63A64390-C437-4D9A-9AC9-43613E95AD0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694394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1D6C5-97B3-4149-A1E6-29AE6B22F019}"/>
              </a:ext>
            </a:extLst>
          </p:cNvPr>
          <p:cNvPicPr>
            <a:picLocks noChangeAspect="1"/>
          </p:cNvPicPr>
          <p:nvPr/>
        </p:nvPicPr>
        <p:blipFill>
          <a:blip r:embed="rId2"/>
          <a:stretch>
            <a:fillRect/>
          </a:stretch>
        </p:blipFill>
        <p:spPr>
          <a:xfrm>
            <a:off x="0" y="3127514"/>
            <a:ext cx="12192000" cy="1139686"/>
          </a:xfrm>
          <a:prstGeom prst="rect">
            <a:avLst/>
          </a:prstGeom>
        </p:spPr>
      </p:pic>
      <p:sp>
        <p:nvSpPr>
          <p:cNvPr id="2" name="Title 1">
            <a:extLst>
              <a:ext uri="{FF2B5EF4-FFF2-40B4-BE49-F238E27FC236}">
                <a16:creationId xmlns:a16="http://schemas.microsoft.com/office/drawing/2014/main" id="{AAAF09E6-F807-466A-8F22-0DC71B5FE24F}"/>
              </a:ext>
            </a:extLst>
          </p:cNvPr>
          <p:cNvSpPr>
            <a:spLocks noGrp="1"/>
          </p:cNvSpPr>
          <p:nvPr>
            <p:ph type="title"/>
          </p:nvPr>
        </p:nvSpPr>
        <p:spPr/>
        <p:txBody>
          <a:bodyPr/>
          <a:lstStyle/>
          <a:p>
            <a:r>
              <a:rPr lang="en-US" dirty="0"/>
              <a:t>New version</a:t>
            </a:r>
          </a:p>
        </p:txBody>
      </p:sp>
      <p:sp>
        <p:nvSpPr>
          <p:cNvPr id="4" name="Content Placeholder 3">
            <a:extLst>
              <a:ext uri="{FF2B5EF4-FFF2-40B4-BE49-F238E27FC236}">
                <a16:creationId xmlns:a16="http://schemas.microsoft.com/office/drawing/2014/main" id="{264A61D5-2666-471B-8A97-9EFAD564D38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169036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98C5-D9A5-4003-B32C-AB936F9AB3FE}"/>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D3F2C119-9683-4C4A-8C68-2E7BDB478103}"/>
              </a:ext>
            </a:extLst>
          </p:cNvPr>
          <p:cNvSpPr>
            <a:spLocks noGrp="1"/>
          </p:cNvSpPr>
          <p:nvPr>
            <p:ph idx="1"/>
          </p:nvPr>
        </p:nvSpPr>
        <p:spPr/>
        <p:txBody>
          <a:bodyPr>
            <a:normAutofit/>
          </a:bodyPr>
          <a:lstStyle/>
          <a:p>
            <a:r>
              <a:rPr lang="en-US" dirty="0"/>
              <a:t>Paragraph 9B: Possession Date</a:t>
            </a:r>
          </a:p>
          <a:p>
            <a:endParaRPr lang="en-US" dirty="0"/>
          </a:p>
          <a:p>
            <a:r>
              <a:rPr lang="en-US" dirty="0"/>
              <a:t>New language inserted: “or the date the property is surrendered to buyer per a seller occupancy agreement”</a:t>
            </a:r>
          </a:p>
          <a:p>
            <a:r>
              <a:rPr lang="en-US" dirty="0"/>
              <a:t>and</a:t>
            </a:r>
          </a:p>
          <a:p>
            <a:r>
              <a:rPr lang="en-US" dirty="0"/>
              <a:t>“In the event seller fails to remove all debris and garbage from the property, seller shall be liable to buyer for all costs associated with removal of such debris and garbage.” </a:t>
            </a:r>
          </a:p>
          <a:p>
            <a:endParaRPr lang="en-US" dirty="0"/>
          </a:p>
        </p:txBody>
      </p:sp>
    </p:spTree>
    <p:extLst>
      <p:ext uri="{BB962C8B-B14F-4D97-AF65-F5344CB8AC3E}">
        <p14:creationId xmlns:p14="http://schemas.microsoft.com/office/powerpoint/2010/main" val="18221598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BBB61B9F-38CB-48AD-9715-206899BF68AB}"/>
              </a:ext>
            </a:extLst>
          </p:cNvPr>
          <p:cNvPicPr>
            <a:picLocks noChangeAspect="1"/>
          </p:cNvPicPr>
          <p:nvPr/>
        </p:nvPicPr>
        <p:blipFill>
          <a:blip r:embed="rId2"/>
          <a:stretch>
            <a:fillRect/>
          </a:stretch>
        </p:blipFill>
        <p:spPr>
          <a:xfrm>
            <a:off x="1" y="2888974"/>
            <a:ext cx="12186292" cy="1080558"/>
          </a:xfrm>
          <a:prstGeom prst="rect">
            <a:avLst/>
          </a:prstGeom>
        </p:spPr>
      </p:pic>
      <p:sp>
        <p:nvSpPr>
          <p:cNvPr id="6" name="Title 5">
            <a:extLst>
              <a:ext uri="{FF2B5EF4-FFF2-40B4-BE49-F238E27FC236}">
                <a16:creationId xmlns:a16="http://schemas.microsoft.com/office/drawing/2014/main" id="{106C2885-1507-4A97-AA07-E1AEFDA26C4B}"/>
              </a:ext>
            </a:extLst>
          </p:cNvPr>
          <p:cNvSpPr>
            <a:spLocks noGrp="1"/>
          </p:cNvSpPr>
          <p:nvPr>
            <p:ph type="title"/>
          </p:nvPr>
        </p:nvSpPr>
        <p:spPr/>
        <p:txBody>
          <a:bodyPr/>
          <a:lstStyle/>
          <a:p>
            <a:r>
              <a:rPr lang="en-US" dirty="0"/>
              <a:t>Old version</a:t>
            </a:r>
          </a:p>
        </p:txBody>
      </p:sp>
      <p:sp>
        <p:nvSpPr>
          <p:cNvPr id="7" name="Content Placeholder 6">
            <a:extLst>
              <a:ext uri="{FF2B5EF4-FFF2-40B4-BE49-F238E27FC236}">
                <a16:creationId xmlns:a16="http://schemas.microsoft.com/office/drawing/2014/main" id="{D2CAE672-5C35-4263-B607-53B1CDCFE74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49624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generated with very high confidence">
            <a:extLst>
              <a:ext uri="{FF2B5EF4-FFF2-40B4-BE49-F238E27FC236}">
                <a16:creationId xmlns:a16="http://schemas.microsoft.com/office/drawing/2014/main" id="{C60350C5-4334-4B2E-8521-386D599D3E09}"/>
              </a:ext>
            </a:extLst>
          </p:cNvPr>
          <p:cNvPicPr>
            <a:picLocks noGrp="1" noChangeAspect="1"/>
          </p:cNvPicPr>
          <p:nvPr>
            <p:ph idx="1"/>
          </p:nvPr>
        </p:nvPicPr>
        <p:blipFill rotWithShape="1">
          <a:blip r:embed="rId2"/>
          <a:srcRect b="12110"/>
          <a:stretch/>
        </p:blipFill>
        <p:spPr>
          <a:xfrm>
            <a:off x="20" y="10"/>
            <a:ext cx="12191980" cy="6857990"/>
          </a:xfrm>
          <a:prstGeom prst="rect">
            <a:avLst/>
          </a:prstGeom>
        </p:spPr>
      </p:pic>
      <p:sp>
        <p:nvSpPr>
          <p:cNvPr id="6" name="Arrow: Right 5">
            <a:extLst>
              <a:ext uri="{FF2B5EF4-FFF2-40B4-BE49-F238E27FC236}">
                <a16:creationId xmlns:a16="http://schemas.microsoft.com/office/drawing/2014/main" id="{139BBB65-2AA7-41A8-A684-CC3991C5CCE4}"/>
              </a:ext>
            </a:extLst>
          </p:cNvPr>
          <p:cNvSpPr/>
          <p:nvPr/>
        </p:nvSpPr>
        <p:spPr>
          <a:xfrm rot="9475081">
            <a:off x="3185016" y="23323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94832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D7A77-E020-49D6-9F88-7A9992D94D8A}"/>
              </a:ext>
            </a:extLst>
          </p:cNvPr>
          <p:cNvPicPr>
            <a:picLocks noChangeAspect="1"/>
          </p:cNvPicPr>
          <p:nvPr/>
        </p:nvPicPr>
        <p:blipFill>
          <a:blip r:embed="rId2"/>
          <a:stretch>
            <a:fillRect/>
          </a:stretch>
        </p:blipFill>
        <p:spPr>
          <a:xfrm>
            <a:off x="14069" y="2504049"/>
            <a:ext cx="12179166" cy="1842868"/>
          </a:xfrm>
          <a:prstGeom prst="rect">
            <a:avLst/>
          </a:prstGeom>
        </p:spPr>
      </p:pic>
      <p:sp>
        <p:nvSpPr>
          <p:cNvPr id="4" name="Title 3">
            <a:extLst>
              <a:ext uri="{FF2B5EF4-FFF2-40B4-BE49-F238E27FC236}">
                <a16:creationId xmlns:a16="http://schemas.microsoft.com/office/drawing/2014/main" id="{CD9BC7C9-7A99-41C0-9B2F-127C5DD4BC67}"/>
              </a:ext>
            </a:extLst>
          </p:cNvPr>
          <p:cNvSpPr>
            <a:spLocks noGrp="1"/>
          </p:cNvSpPr>
          <p:nvPr>
            <p:ph type="title"/>
          </p:nvPr>
        </p:nvSpPr>
        <p:spPr/>
        <p:txBody>
          <a:bodyPr/>
          <a:lstStyle/>
          <a:p>
            <a:r>
              <a:rPr lang="en-US"/>
              <a:t>New version</a:t>
            </a:r>
            <a:endParaRPr lang="en-US" dirty="0"/>
          </a:p>
        </p:txBody>
      </p:sp>
      <p:sp>
        <p:nvSpPr>
          <p:cNvPr id="5" name="Content Placeholder 4">
            <a:extLst>
              <a:ext uri="{FF2B5EF4-FFF2-40B4-BE49-F238E27FC236}">
                <a16:creationId xmlns:a16="http://schemas.microsoft.com/office/drawing/2014/main" id="{0D78A281-C0FA-4EB6-8773-757A1B5D3293}"/>
              </a:ext>
            </a:extLst>
          </p:cNvPr>
          <p:cNvSpPr>
            <a:spLocks noGrp="1"/>
          </p:cNvSpPr>
          <p:nvPr>
            <p:ph idx="1"/>
          </p:nvPr>
        </p:nvSpPr>
        <p:spPr/>
        <p:txBody>
          <a:bodyPr/>
          <a:lstStyle/>
          <a:p>
            <a:endParaRPr lang="en-US" dirty="0"/>
          </a:p>
        </p:txBody>
      </p:sp>
      <p:sp>
        <p:nvSpPr>
          <p:cNvPr id="2" name="Arrow: Down 1">
            <a:extLst>
              <a:ext uri="{FF2B5EF4-FFF2-40B4-BE49-F238E27FC236}">
                <a16:creationId xmlns:a16="http://schemas.microsoft.com/office/drawing/2014/main" id="{4B012544-3B18-44BE-BE8E-FDB21E2D9FC2}"/>
              </a:ext>
            </a:extLst>
          </p:cNvPr>
          <p:cNvSpPr/>
          <p:nvPr/>
        </p:nvSpPr>
        <p:spPr>
          <a:xfrm rot="18275614">
            <a:off x="6135757" y="193385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6872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D7A77-E020-49D6-9F88-7A9992D94D8A}"/>
              </a:ext>
            </a:extLst>
          </p:cNvPr>
          <p:cNvPicPr>
            <a:picLocks noChangeAspect="1"/>
          </p:cNvPicPr>
          <p:nvPr/>
        </p:nvPicPr>
        <p:blipFill>
          <a:blip r:embed="rId2"/>
          <a:stretch>
            <a:fillRect/>
          </a:stretch>
        </p:blipFill>
        <p:spPr>
          <a:xfrm>
            <a:off x="14069" y="2504049"/>
            <a:ext cx="12179166" cy="1842868"/>
          </a:xfrm>
          <a:prstGeom prst="rect">
            <a:avLst/>
          </a:prstGeom>
        </p:spPr>
      </p:pic>
      <p:sp>
        <p:nvSpPr>
          <p:cNvPr id="4" name="Title 3">
            <a:extLst>
              <a:ext uri="{FF2B5EF4-FFF2-40B4-BE49-F238E27FC236}">
                <a16:creationId xmlns:a16="http://schemas.microsoft.com/office/drawing/2014/main" id="{CD9BC7C9-7A99-41C0-9B2F-127C5DD4BC67}"/>
              </a:ext>
            </a:extLst>
          </p:cNvPr>
          <p:cNvSpPr>
            <a:spLocks noGrp="1"/>
          </p:cNvSpPr>
          <p:nvPr>
            <p:ph type="title"/>
          </p:nvPr>
        </p:nvSpPr>
        <p:spPr/>
        <p:txBody>
          <a:bodyPr/>
          <a:lstStyle/>
          <a:p>
            <a:r>
              <a:rPr lang="en-US"/>
              <a:t>New version</a:t>
            </a:r>
            <a:endParaRPr lang="en-US" dirty="0"/>
          </a:p>
        </p:txBody>
      </p:sp>
      <p:sp>
        <p:nvSpPr>
          <p:cNvPr id="5" name="Content Placeholder 4">
            <a:extLst>
              <a:ext uri="{FF2B5EF4-FFF2-40B4-BE49-F238E27FC236}">
                <a16:creationId xmlns:a16="http://schemas.microsoft.com/office/drawing/2014/main" id="{0D78A281-C0FA-4EB6-8773-757A1B5D3293}"/>
              </a:ext>
            </a:extLst>
          </p:cNvPr>
          <p:cNvSpPr>
            <a:spLocks noGrp="1"/>
          </p:cNvSpPr>
          <p:nvPr>
            <p:ph idx="1"/>
          </p:nvPr>
        </p:nvSpPr>
        <p:spPr/>
        <p:txBody>
          <a:bodyPr/>
          <a:lstStyle/>
          <a:p>
            <a:endParaRPr lang="en-US" dirty="0"/>
          </a:p>
        </p:txBody>
      </p:sp>
      <p:sp>
        <p:nvSpPr>
          <p:cNvPr id="2" name="Arrow: Down 1">
            <a:extLst>
              <a:ext uri="{FF2B5EF4-FFF2-40B4-BE49-F238E27FC236}">
                <a16:creationId xmlns:a16="http://schemas.microsoft.com/office/drawing/2014/main" id="{4B012544-3B18-44BE-BE8E-FDB21E2D9FC2}"/>
              </a:ext>
            </a:extLst>
          </p:cNvPr>
          <p:cNvSpPr/>
          <p:nvPr/>
        </p:nvSpPr>
        <p:spPr>
          <a:xfrm rot="18275614">
            <a:off x="6109253" y="193864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EABD9B6C-9F9A-44EF-AE7D-2FF9B1A0E1D3}"/>
              </a:ext>
            </a:extLst>
          </p:cNvPr>
          <p:cNvSpPr/>
          <p:nvPr/>
        </p:nvSpPr>
        <p:spPr>
          <a:xfrm rot="18335039">
            <a:off x="670409" y="310606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1862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8F6C-5F5D-40B1-B151-ED8B354A6805}"/>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C1628AA2-3920-4C75-8F04-963A5725C598}"/>
              </a:ext>
            </a:extLst>
          </p:cNvPr>
          <p:cNvSpPr>
            <a:spLocks noGrp="1"/>
          </p:cNvSpPr>
          <p:nvPr>
            <p:ph idx="1"/>
          </p:nvPr>
        </p:nvSpPr>
        <p:spPr/>
        <p:txBody>
          <a:bodyPr/>
          <a:lstStyle/>
          <a:p>
            <a:r>
              <a:rPr lang="en-US" dirty="0"/>
              <a:t>Paragraph 12: Prorations</a:t>
            </a:r>
          </a:p>
          <a:p>
            <a:endParaRPr lang="en-US" dirty="0"/>
          </a:p>
          <a:p>
            <a:r>
              <a:rPr lang="en-US" dirty="0"/>
              <a:t>New language inserted: </a:t>
            </a:r>
          </a:p>
          <a:p>
            <a:pPr lvl="1"/>
            <a:r>
              <a:rPr lang="en-US" sz="2000" dirty="0"/>
              <a:t>“to include any remaining propane gas therein”</a:t>
            </a:r>
          </a:p>
        </p:txBody>
      </p:sp>
    </p:spTree>
    <p:extLst>
      <p:ext uri="{BB962C8B-B14F-4D97-AF65-F5344CB8AC3E}">
        <p14:creationId xmlns:p14="http://schemas.microsoft.com/office/powerpoint/2010/main" val="9157726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6D7E0-3D3E-4259-8929-D94AE22D555F}"/>
              </a:ext>
            </a:extLst>
          </p:cNvPr>
          <p:cNvSpPr>
            <a:spLocks noGrp="1"/>
          </p:cNvSpPr>
          <p:nvPr>
            <p:ph type="title"/>
          </p:nvPr>
        </p:nvSpPr>
        <p:spPr/>
        <p:txBody>
          <a:bodyPr/>
          <a:lstStyle/>
          <a:p>
            <a:r>
              <a:rPr lang="en-US" dirty="0"/>
              <a:t>Old version</a:t>
            </a:r>
          </a:p>
        </p:txBody>
      </p:sp>
      <p:pic>
        <p:nvPicPr>
          <p:cNvPr id="5" name="Content Placeholder 4" descr="A screenshot of a cell phone&#10;&#10;Description generated with very high confidence">
            <a:extLst>
              <a:ext uri="{FF2B5EF4-FFF2-40B4-BE49-F238E27FC236}">
                <a16:creationId xmlns:a16="http://schemas.microsoft.com/office/drawing/2014/main" id="{054DBBAB-1710-4C41-B4E5-11427D0CF912}"/>
              </a:ext>
            </a:extLst>
          </p:cNvPr>
          <p:cNvPicPr>
            <a:picLocks noGrp="1" noChangeAspect="1"/>
          </p:cNvPicPr>
          <p:nvPr>
            <p:ph idx="1"/>
          </p:nvPr>
        </p:nvPicPr>
        <p:blipFill>
          <a:blip r:embed="rId2"/>
          <a:stretch>
            <a:fillRect/>
          </a:stretch>
        </p:blipFill>
        <p:spPr>
          <a:xfrm>
            <a:off x="0" y="3200400"/>
            <a:ext cx="12162040" cy="1662545"/>
          </a:xfrm>
        </p:spPr>
      </p:pic>
    </p:spTree>
    <p:extLst>
      <p:ext uri="{BB962C8B-B14F-4D97-AF65-F5344CB8AC3E}">
        <p14:creationId xmlns:p14="http://schemas.microsoft.com/office/powerpoint/2010/main" val="1217610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59CA-CAD7-4C0D-A351-571A29878F46}"/>
              </a:ext>
            </a:extLst>
          </p:cNvPr>
          <p:cNvSpPr>
            <a:spLocks noGrp="1"/>
          </p:cNvSpPr>
          <p:nvPr>
            <p:ph type="title"/>
          </p:nvPr>
        </p:nvSpPr>
        <p:spPr/>
        <p:txBody>
          <a:bodyPr/>
          <a:lstStyle/>
          <a:p>
            <a:r>
              <a:rPr lang="en-US" dirty="0"/>
              <a:t>New version</a:t>
            </a:r>
          </a:p>
        </p:txBody>
      </p:sp>
      <p:pic>
        <p:nvPicPr>
          <p:cNvPr id="5" name="Content Placeholder 4" descr="A screenshot of a cell phone&#10;&#10;Description generated with very high confidence">
            <a:extLst>
              <a:ext uri="{FF2B5EF4-FFF2-40B4-BE49-F238E27FC236}">
                <a16:creationId xmlns:a16="http://schemas.microsoft.com/office/drawing/2014/main" id="{6BD11ABE-11C2-419E-A14D-6775601CDB63}"/>
              </a:ext>
            </a:extLst>
          </p:cNvPr>
          <p:cNvPicPr>
            <a:picLocks noGrp="1" noChangeAspect="1"/>
          </p:cNvPicPr>
          <p:nvPr>
            <p:ph idx="1"/>
          </p:nvPr>
        </p:nvPicPr>
        <p:blipFill>
          <a:blip r:embed="rId2"/>
          <a:stretch>
            <a:fillRect/>
          </a:stretch>
        </p:blipFill>
        <p:spPr>
          <a:xfrm>
            <a:off x="0" y="3103418"/>
            <a:ext cx="12205892" cy="1939637"/>
          </a:xfrm>
        </p:spPr>
      </p:pic>
      <p:sp>
        <p:nvSpPr>
          <p:cNvPr id="3" name="Arrow: Down 2">
            <a:extLst>
              <a:ext uri="{FF2B5EF4-FFF2-40B4-BE49-F238E27FC236}">
                <a16:creationId xmlns:a16="http://schemas.microsoft.com/office/drawing/2014/main" id="{8FE609A8-2A39-4256-A5F9-37E4ABEFBB96}"/>
              </a:ext>
            </a:extLst>
          </p:cNvPr>
          <p:cNvSpPr/>
          <p:nvPr/>
        </p:nvSpPr>
        <p:spPr>
          <a:xfrm rot="18685274">
            <a:off x="3299793" y="339255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0560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1D16-991E-4FC6-9001-15C882472EE4}"/>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40514D79-01FC-463F-92B4-711D57504542}"/>
              </a:ext>
            </a:extLst>
          </p:cNvPr>
          <p:cNvSpPr>
            <a:spLocks noGrp="1"/>
          </p:cNvSpPr>
          <p:nvPr>
            <p:ph idx="1"/>
          </p:nvPr>
        </p:nvSpPr>
        <p:spPr/>
        <p:txBody>
          <a:bodyPr/>
          <a:lstStyle/>
          <a:p>
            <a:r>
              <a:rPr lang="en-US" dirty="0"/>
              <a:t>Paragraph 17h: Documents</a:t>
            </a:r>
          </a:p>
          <a:p>
            <a:endParaRPr lang="en-US" dirty="0"/>
          </a:p>
          <a:p>
            <a:r>
              <a:rPr lang="en-US" dirty="0"/>
              <a:t>Added to the document grid:</a:t>
            </a:r>
          </a:p>
          <a:p>
            <a:pPr lvl="1"/>
            <a:r>
              <a:rPr lang="en-US" sz="2000" dirty="0"/>
              <a:t>Solar power systems/panels</a:t>
            </a:r>
          </a:p>
        </p:txBody>
      </p:sp>
    </p:spTree>
    <p:extLst>
      <p:ext uri="{BB962C8B-B14F-4D97-AF65-F5344CB8AC3E}">
        <p14:creationId xmlns:p14="http://schemas.microsoft.com/office/powerpoint/2010/main" val="25622819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4E25-AF9A-4494-9063-082FDCD16A64}"/>
              </a:ext>
            </a:extLst>
          </p:cNvPr>
          <p:cNvSpPr>
            <a:spLocks noGrp="1"/>
          </p:cNvSpPr>
          <p:nvPr>
            <p:ph type="title"/>
          </p:nvPr>
        </p:nvSpPr>
        <p:spPr/>
        <p:txBody>
          <a:bodyPr/>
          <a:lstStyle/>
          <a:p>
            <a:r>
              <a:rPr lang="en-US" dirty="0"/>
              <a:t>January 2017 version</a:t>
            </a:r>
          </a:p>
        </p:txBody>
      </p:sp>
      <p:pic>
        <p:nvPicPr>
          <p:cNvPr id="5" name="Content Placeholder 4" descr="A screenshot of a cell phone&#10;&#10;Description generated with very high confidence">
            <a:extLst>
              <a:ext uri="{FF2B5EF4-FFF2-40B4-BE49-F238E27FC236}">
                <a16:creationId xmlns:a16="http://schemas.microsoft.com/office/drawing/2014/main" id="{7BD31312-0760-473D-9B42-A51272DB968D}"/>
              </a:ext>
            </a:extLst>
          </p:cNvPr>
          <p:cNvPicPr>
            <a:picLocks noGrp="1" noChangeAspect="1"/>
          </p:cNvPicPr>
          <p:nvPr>
            <p:ph idx="1"/>
          </p:nvPr>
        </p:nvPicPr>
        <p:blipFill>
          <a:blip r:embed="rId2"/>
          <a:stretch>
            <a:fillRect/>
          </a:stretch>
        </p:blipFill>
        <p:spPr>
          <a:xfrm>
            <a:off x="1627555" y="1853755"/>
            <a:ext cx="9340445" cy="3738662"/>
          </a:xfrm>
        </p:spPr>
      </p:pic>
    </p:spTree>
    <p:extLst>
      <p:ext uri="{BB962C8B-B14F-4D97-AF65-F5344CB8AC3E}">
        <p14:creationId xmlns:p14="http://schemas.microsoft.com/office/powerpoint/2010/main" val="41995861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87A48-78B2-452D-8726-9A1ABACD6D87}"/>
              </a:ext>
            </a:extLst>
          </p:cNvPr>
          <p:cNvSpPr>
            <a:spLocks noGrp="1"/>
          </p:cNvSpPr>
          <p:nvPr>
            <p:ph type="title"/>
          </p:nvPr>
        </p:nvSpPr>
        <p:spPr/>
        <p:txBody>
          <a:bodyPr/>
          <a:lstStyle/>
          <a:p>
            <a:r>
              <a:rPr lang="en-US" dirty="0"/>
              <a:t>July 2017 Version</a:t>
            </a:r>
          </a:p>
        </p:txBody>
      </p:sp>
      <p:pic>
        <p:nvPicPr>
          <p:cNvPr id="8" name="Content Placeholder 7" descr="A screenshot of a cell phone&#10;&#10;Description generated with very high confidence">
            <a:extLst>
              <a:ext uri="{FF2B5EF4-FFF2-40B4-BE49-F238E27FC236}">
                <a16:creationId xmlns:a16="http://schemas.microsoft.com/office/drawing/2014/main" id="{8B054BB2-647B-4C5C-9FD6-7BC59E02E803}"/>
              </a:ext>
            </a:extLst>
          </p:cNvPr>
          <p:cNvPicPr>
            <a:picLocks noGrp="1" noChangeAspect="1"/>
          </p:cNvPicPr>
          <p:nvPr>
            <p:ph idx="1"/>
          </p:nvPr>
        </p:nvPicPr>
        <p:blipFill>
          <a:blip r:embed="rId2"/>
          <a:stretch>
            <a:fillRect/>
          </a:stretch>
        </p:blipFill>
        <p:spPr>
          <a:xfrm>
            <a:off x="1513940" y="1909863"/>
            <a:ext cx="9375474" cy="3804924"/>
          </a:xfrm>
        </p:spPr>
      </p:pic>
      <p:sp>
        <p:nvSpPr>
          <p:cNvPr id="4" name="Arrow: Right 3">
            <a:extLst>
              <a:ext uri="{FF2B5EF4-FFF2-40B4-BE49-F238E27FC236}">
                <a16:creationId xmlns:a16="http://schemas.microsoft.com/office/drawing/2014/main" id="{1E0ECF0E-E070-414C-92B7-F3D80EF7439B}"/>
              </a:ext>
            </a:extLst>
          </p:cNvPr>
          <p:cNvSpPr/>
          <p:nvPr/>
        </p:nvSpPr>
        <p:spPr>
          <a:xfrm>
            <a:off x="425196" y="5128593"/>
            <a:ext cx="108874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3458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0E73-D0EE-48B2-8C9A-6EEED5D22E04}"/>
              </a:ext>
            </a:extLst>
          </p:cNvPr>
          <p:cNvSpPr>
            <a:spLocks noGrp="1"/>
          </p:cNvSpPr>
          <p:nvPr>
            <p:ph type="title"/>
          </p:nvPr>
        </p:nvSpPr>
        <p:spPr/>
        <p:txBody>
          <a:bodyPr/>
          <a:lstStyle/>
          <a:p>
            <a:r>
              <a:rPr lang="en-US" dirty="0"/>
              <a:t>June 2018 version</a:t>
            </a:r>
          </a:p>
        </p:txBody>
      </p:sp>
      <p:pic>
        <p:nvPicPr>
          <p:cNvPr id="4" name="Content Placeholder 3">
            <a:extLst>
              <a:ext uri="{FF2B5EF4-FFF2-40B4-BE49-F238E27FC236}">
                <a16:creationId xmlns:a16="http://schemas.microsoft.com/office/drawing/2014/main" id="{156A868B-8440-47F8-848C-D4DF2A0DC0CF}"/>
              </a:ext>
            </a:extLst>
          </p:cNvPr>
          <p:cNvPicPr>
            <a:picLocks noGrp="1" noChangeAspect="1"/>
          </p:cNvPicPr>
          <p:nvPr>
            <p:ph idx="1"/>
          </p:nvPr>
        </p:nvPicPr>
        <p:blipFill>
          <a:blip r:embed="rId2"/>
          <a:stretch>
            <a:fillRect/>
          </a:stretch>
        </p:blipFill>
        <p:spPr>
          <a:xfrm>
            <a:off x="1480674" y="1853754"/>
            <a:ext cx="9574180" cy="4229526"/>
          </a:xfrm>
          <a:prstGeom prst="rect">
            <a:avLst/>
          </a:prstGeom>
        </p:spPr>
      </p:pic>
      <p:sp>
        <p:nvSpPr>
          <p:cNvPr id="5" name="Arrow: Right 4">
            <a:extLst>
              <a:ext uri="{FF2B5EF4-FFF2-40B4-BE49-F238E27FC236}">
                <a16:creationId xmlns:a16="http://schemas.microsoft.com/office/drawing/2014/main" id="{A0D248F6-AF9B-4086-B671-CDE1CCA775D1}"/>
              </a:ext>
            </a:extLst>
          </p:cNvPr>
          <p:cNvSpPr/>
          <p:nvPr/>
        </p:nvSpPr>
        <p:spPr>
          <a:xfrm rot="9087906">
            <a:off x="4100600" y="4673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3783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E68262E-2BD6-427F-8150-DD8FAAB15452}"/>
              </a:ext>
            </a:extLst>
          </p:cNvPr>
          <p:cNvPicPr>
            <a:picLocks noGrp="1" noChangeAspect="1"/>
          </p:cNvPicPr>
          <p:nvPr>
            <p:ph idx="1"/>
          </p:nvPr>
        </p:nvPicPr>
        <p:blipFill>
          <a:blip r:embed="rId3"/>
          <a:stretch>
            <a:fillRect/>
          </a:stretch>
        </p:blipFill>
        <p:spPr>
          <a:xfrm>
            <a:off x="643467" y="871809"/>
            <a:ext cx="10905066" cy="4416550"/>
          </a:xfrm>
          <a:prstGeom prst="rect">
            <a:avLst/>
          </a:prstGeom>
        </p:spPr>
      </p:pic>
    </p:spTree>
    <p:extLst>
      <p:ext uri="{BB962C8B-B14F-4D97-AF65-F5344CB8AC3E}">
        <p14:creationId xmlns:p14="http://schemas.microsoft.com/office/powerpoint/2010/main" val="3210419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C6D9A-FF3C-4435-9378-97DC5D5D7A65}"/>
              </a:ext>
            </a:extLst>
          </p:cNvPr>
          <p:cNvPicPr>
            <a:picLocks noChangeAspect="1"/>
          </p:cNvPicPr>
          <p:nvPr/>
        </p:nvPicPr>
        <p:blipFill rotWithShape="1">
          <a:blip r:embed="rId2"/>
          <a:srcRect b="2980"/>
          <a:stretch/>
        </p:blipFill>
        <p:spPr>
          <a:xfrm>
            <a:off x="20" y="10"/>
            <a:ext cx="12191980" cy="6121333"/>
          </a:xfrm>
          <a:prstGeom prst="rect">
            <a:avLst/>
          </a:prstGeom>
        </p:spPr>
      </p:pic>
      <p:sp>
        <p:nvSpPr>
          <p:cNvPr id="3" name="Arrow: Right 2">
            <a:extLst>
              <a:ext uri="{FF2B5EF4-FFF2-40B4-BE49-F238E27FC236}">
                <a16:creationId xmlns:a16="http://schemas.microsoft.com/office/drawing/2014/main" id="{514A3D7B-7233-4A71-B34F-D1793E646113}"/>
              </a:ext>
            </a:extLst>
          </p:cNvPr>
          <p:cNvSpPr/>
          <p:nvPr/>
        </p:nvSpPr>
        <p:spPr>
          <a:xfrm rot="10472784">
            <a:off x="9002012" y="398890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5576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1991-EEF3-4D40-9441-21A0D726AA85}"/>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04F080BA-A7C3-471D-99D6-298AA81C6889}"/>
              </a:ext>
            </a:extLst>
          </p:cNvPr>
          <p:cNvSpPr>
            <a:spLocks noGrp="1"/>
          </p:cNvSpPr>
          <p:nvPr>
            <p:ph idx="1"/>
          </p:nvPr>
        </p:nvSpPr>
        <p:spPr/>
        <p:txBody>
          <a:bodyPr/>
          <a:lstStyle/>
          <a:p>
            <a:r>
              <a:rPr lang="en-US" dirty="0"/>
              <a:t>Paragraph 20I: Resolution</a:t>
            </a:r>
          </a:p>
          <a:p>
            <a:endParaRPr lang="en-US" dirty="0"/>
          </a:p>
          <a:p>
            <a:r>
              <a:rPr lang="en-US" dirty="0"/>
              <a:t>New language inserted:</a:t>
            </a:r>
          </a:p>
          <a:p>
            <a:pPr lvl="1"/>
            <a:r>
              <a:rPr lang="en-US" sz="2000" dirty="0"/>
              <a:t>(collectively “Seller’s Response”). Buyer may not withdraw his objections and terminate this agreement prior to Seller’s Response;  </a:t>
            </a:r>
          </a:p>
        </p:txBody>
      </p:sp>
    </p:spTree>
    <p:extLst>
      <p:ext uri="{BB962C8B-B14F-4D97-AF65-F5344CB8AC3E}">
        <p14:creationId xmlns:p14="http://schemas.microsoft.com/office/powerpoint/2010/main" val="3959828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38CD-56C4-4B7F-9DD7-D034EA442D82}"/>
              </a:ext>
            </a:extLst>
          </p:cNvPr>
          <p:cNvSpPr>
            <a:spLocks noGrp="1"/>
          </p:cNvSpPr>
          <p:nvPr>
            <p:ph type="title"/>
          </p:nvPr>
        </p:nvSpPr>
        <p:spPr/>
        <p:txBody>
          <a:bodyPr/>
          <a:lstStyle/>
          <a:p>
            <a:r>
              <a:rPr lang="en-US" dirty="0"/>
              <a:t>Old version</a:t>
            </a:r>
          </a:p>
        </p:txBody>
      </p:sp>
      <p:pic>
        <p:nvPicPr>
          <p:cNvPr id="7" name="Content Placeholder 6" descr="A screenshot of a cell phone&#10;&#10;Description generated with high confidence">
            <a:extLst>
              <a:ext uri="{FF2B5EF4-FFF2-40B4-BE49-F238E27FC236}">
                <a16:creationId xmlns:a16="http://schemas.microsoft.com/office/drawing/2014/main" id="{BDB1C7C3-187B-442C-AD39-85E9EFE3E4B7}"/>
              </a:ext>
            </a:extLst>
          </p:cNvPr>
          <p:cNvPicPr>
            <a:picLocks noGrp="1" noChangeAspect="1"/>
          </p:cNvPicPr>
          <p:nvPr>
            <p:ph idx="1"/>
          </p:nvPr>
        </p:nvPicPr>
        <p:blipFill>
          <a:blip r:embed="rId2"/>
          <a:stretch>
            <a:fillRect/>
          </a:stretch>
        </p:blipFill>
        <p:spPr>
          <a:xfrm>
            <a:off x="0" y="3564835"/>
            <a:ext cx="12191999" cy="1020417"/>
          </a:xfrm>
        </p:spPr>
      </p:pic>
    </p:spTree>
    <p:extLst>
      <p:ext uri="{BB962C8B-B14F-4D97-AF65-F5344CB8AC3E}">
        <p14:creationId xmlns:p14="http://schemas.microsoft.com/office/powerpoint/2010/main" val="25786597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C4591-00A5-47E0-B14B-9E2612D461BC}"/>
              </a:ext>
            </a:extLst>
          </p:cNvPr>
          <p:cNvSpPr>
            <a:spLocks noGrp="1"/>
          </p:cNvSpPr>
          <p:nvPr>
            <p:ph type="title"/>
          </p:nvPr>
        </p:nvSpPr>
        <p:spPr/>
        <p:txBody>
          <a:bodyPr/>
          <a:lstStyle/>
          <a:p>
            <a:r>
              <a:rPr lang="en-US" dirty="0"/>
              <a:t>New version</a:t>
            </a:r>
          </a:p>
        </p:txBody>
      </p:sp>
      <p:pic>
        <p:nvPicPr>
          <p:cNvPr id="5" name="Content Placeholder 4" descr="A screenshot of a cell phone&#10;&#10;Description generated with high confidence">
            <a:extLst>
              <a:ext uri="{FF2B5EF4-FFF2-40B4-BE49-F238E27FC236}">
                <a16:creationId xmlns:a16="http://schemas.microsoft.com/office/drawing/2014/main" id="{444C3EA4-9DCD-465A-8AC5-55FFF5ACD739}"/>
              </a:ext>
            </a:extLst>
          </p:cNvPr>
          <p:cNvPicPr>
            <a:picLocks noGrp="1" noChangeAspect="1"/>
          </p:cNvPicPr>
          <p:nvPr>
            <p:ph idx="1"/>
          </p:nvPr>
        </p:nvPicPr>
        <p:blipFill>
          <a:blip r:embed="rId2"/>
          <a:stretch>
            <a:fillRect/>
          </a:stretch>
        </p:blipFill>
        <p:spPr>
          <a:xfrm>
            <a:off x="1" y="3560618"/>
            <a:ext cx="12205854" cy="1025237"/>
          </a:xfrm>
        </p:spPr>
      </p:pic>
      <p:sp>
        <p:nvSpPr>
          <p:cNvPr id="3" name="Arrow: Down 2">
            <a:extLst>
              <a:ext uri="{FF2B5EF4-FFF2-40B4-BE49-F238E27FC236}">
                <a16:creationId xmlns:a16="http://schemas.microsoft.com/office/drawing/2014/main" id="{A4445770-0CB7-4ADA-818D-5F295855A4D1}"/>
              </a:ext>
            </a:extLst>
          </p:cNvPr>
          <p:cNvSpPr/>
          <p:nvPr/>
        </p:nvSpPr>
        <p:spPr>
          <a:xfrm rot="17749790">
            <a:off x="9435548" y="3152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2099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2836-3CE3-4EBB-A998-A2B72813EC48}"/>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65513AA3-FB99-4883-98B6-08086849B976}"/>
              </a:ext>
            </a:extLst>
          </p:cNvPr>
          <p:cNvSpPr>
            <a:spLocks noGrp="1"/>
          </p:cNvSpPr>
          <p:nvPr>
            <p:ph idx="1"/>
          </p:nvPr>
        </p:nvSpPr>
        <p:spPr/>
        <p:txBody>
          <a:bodyPr/>
          <a:lstStyle/>
          <a:p>
            <a:r>
              <a:rPr lang="en-US" dirty="0"/>
              <a:t>Paragraph 22: Disclaimer</a:t>
            </a:r>
          </a:p>
          <a:p>
            <a:endParaRPr lang="en-US" dirty="0"/>
          </a:p>
          <a:p>
            <a:r>
              <a:rPr lang="en-US" dirty="0"/>
              <a:t>The following language has been </a:t>
            </a:r>
            <a:r>
              <a:rPr lang="en-US" b="1" dirty="0"/>
              <a:t>removed</a:t>
            </a:r>
          </a:p>
          <a:p>
            <a:pPr marL="685800" lvl="2">
              <a:spcBef>
                <a:spcPts val="1000"/>
              </a:spcBef>
            </a:pPr>
            <a:r>
              <a:rPr lang="en-US" sz="2000" dirty="0"/>
              <a:t>And is purchasing Property based solely upon Buyer’s inspection and judgement and not by reason of any representation made to buyer by seller or broker unless expressly set forth in this agreement or disclosure statements.</a:t>
            </a:r>
          </a:p>
        </p:txBody>
      </p:sp>
    </p:spTree>
    <p:extLst>
      <p:ext uri="{BB962C8B-B14F-4D97-AF65-F5344CB8AC3E}">
        <p14:creationId xmlns:p14="http://schemas.microsoft.com/office/powerpoint/2010/main" val="474896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FA6-8174-46C3-AD08-AA98DAF898B9}"/>
              </a:ext>
            </a:extLst>
          </p:cNvPr>
          <p:cNvSpPr>
            <a:spLocks noGrp="1"/>
          </p:cNvSpPr>
          <p:nvPr>
            <p:ph type="title"/>
          </p:nvPr>
        </p:nvSpPr>
        <p:spPr/>
        <p:txBody>
          <a:bodyPr/>
          <a:lstStyle/>
          <a:p>
            <a:r>
              <a:rPr lang="en-US" dirty="0"/>
              <a:t>Old version</a:t>
            </a:r>
          </a:p>
        </p:txBody>
      </p:sp>
      <p:pic>
        <p:nvPicPr>
          <p:cNvPr id="5" name="Content Placeholder 4" descr="A close up of a newspaper&#10;&#10;Description generated with high confidence">
            <a:extLst>
              <a:ext uri="{FF2B5EF4-FFF2-40B4-BE49-F238E27FC236}">
                <a16:creationId xmlns:a16="http://schemas.microsoft.com/office/drawing/2014/main" id="{505E3D17-D4CB-491E-B9DF-45BA9081A15D}"/>
              </a:ext>
            </a:extLst>
          </p:cNvPr>
          <p:cNvPicPr>
            <a:picLocks noGrp="1" noChangeAspect="1"/>
          </p:cNvPicPr>
          <p:nvPr>
            <p:ph idx="1"/>
          </p:nvPr>
        </p:nvPicPr>
        <p:blipFill>
          <a:blip r:embed="rId2"/>
          <a:stretch>
            <a:fillRect/>
          </a:stretch>
        </p:blipFill>
        <p:spPr>
          <a:xfrm>
            <a:off x="1423270" y="2005679"/>
            <a:ext cx="9631584" cy="3652999"/>
          </a:xfrm>
        </p:spPr>
      </p:pic>
      <p:sp>
        <p:nvSpPr>
          <p:cNvPr id="3" name="Arrow: Down 2">
            <a:extLst>
              <a:ext uri="{FF2B5EF4-FFF2-40B4-BE49-F238E27FC236}">
                <a16:creationId xmlns:a16="http://schemas.microsoft.com/office/drawing/2014/main" id="{A7BD5B66-305B-439A-9323-8F8FE68D356D}"/>
              </a:ext>
            </a:extLst>
          </p:cNvPr>
          <p:cNvSpPr/>
          <p:nvPr/>
        </p:nvSpPr>
        <p:spPr>
          <a:xfrm rot="18995161">
            <a:off x="6619320" y="334297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A05F37C0-25BE-42BD-9193-22C8FA8309F2}"/>
              </a:ext>
            </a:extLst>
          </p:cNvPr>
          <p:cNvSpPr/>
          <p:nvPr/>
        </p:nvSpPr>
        <p:spPr>
          <a:xfrm rot="7116258">
            <a:off x="6877879" y="446374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8227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9C1F-1A13-44F0-B279-AE37D4074960}"/>
              </a:ext>
            </a:extLst>
          </p:cNvPr>
          <p:cNvSpPr>
            <a:spLocks noGrp="1"/>
          </p:cNvSpPr>
          <p:nvPr>
            <p:ph type="title"/>
          </p:nvPr>
        </p:nvSpPr>
        <p:spPr/>
        <p:txBody>
          <a:bodyPr/>
          <a:lstStyle/>
          <a:p>
            <a:r>
              <a:rPr lang="en-US" dirty="0"/>
              <a:t>New version</a:t>
            </a:r>
          </a:p>
        </p:txBody>
      </p:sp>
      <p:pic>
        <p:nvPicPr>
          <p:cNvPr id="5" name="Content Placeholder 4" descr="A picture containing text, newspaper&#10;&#10;Description generated with high confidence">
            <a:extLst>
              <a:ext uri="{FF2B5EF4-FFF2-40B4-BE49-F238E27FC236}">
                <a16:creationId xmlns:a16="http://schemas.microsoft.com/office/drawing/2014/main" id="{0476F621-A6A5-4C75-A4B7-798A54F37B32}"/>
              </a:ext>
            </a:extLst>
          </p:cNvPr>
          <p:cNvPicPr>
            <a:picLocks noGrp="1" noChangeAspect="1"/>
          </p:cNvPicPr>
          <p:nvPr>
            <p:ph idx="1"/>
          </p:nvPr>
        </p:nvPicPr>
        <p:blipFill>
          <a:blip r:embed="rId2"/>
          <a:stretch>
            <a:fillRect/>
          </a:stretch>
        </p:blipFill>
        <p:spPr>
          <a:xfrm>
            <a:off x="0" y="2078182"/>
            <a:ext cx="12189166" cy="4002730"/>
          </a:xfrm>
        </p:spPr>
      </p:pic>
    </p:spTree>
    <p:extLst>
      <p:ext uri="{BB962C8B-B14F-4D97-AF65-F5344CB8AC3E}">
        <p14:creationId xmlns:p14="http://schemas.microsoft.com/office/powerpoint/2010/main" val="5062549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A100-8438-42F8-AD60-B21AF52D245A}"/>
              </a:ext>
            </a:extLst>
          </p:cNvPr>
          <p:cNvSpPr>
            <a:spLocks noGrp="1"/>
          </p:cNvSpPr>
          <p:nvPr>
            <p:ph type="title"/>
          </p:nvPr>
        </p:nvSpPr>
        <p:spPr/>
        <p:txBody>
          <a:bodyPr/>
          <a:lstStyle/>
          <a:p>
            <a:r>
              <a:rPr lang="en-US" dirty="0"/>
              <a:t>Purchase Agreement</a:t>
            </a:r>
          </a:p>
        </p:txBody>
      </p:sp>
      <p:sp>
        <p:nvSpPr>
          <p:cNvPr id="3" name="Content Placeholder 2">
            <a:extLst>
              <a:ext uri="{FF2B5EF4-FFF2-40B4-BE49-F238E27FC236}">
                <a16:creationId xmlns:a16="http://schemas.microsoft.com/office/drawing/2014/main" id="{89874857-9F5A-45A2-B675-1CDDD8E2AC0F}"/>
              </a:ext>
            </a:extLst>
          </p:cNvPr>
          <p:cNvSpPr>
            <a:spLocks noGrp="1"/>
          </p:cNvSpPr>
          <p:nvPr>
            <p:ph idx="1"/>
          </p:nvPr>
        </p:nvSpPr>
        <p:spPr/>
        <p:txBody>
          <a:bodyPr/>
          <a:lstStyle/>
          <a:p>
            <a:r>
              <a:rPr lang="en-US" dirty="0"/>
              <a:t>Paragraph 40: Buyer and Seller Authorizations</a:t>
            </a:r>
          </a:p>
          <a:p>
            <a:endParaRPr lang="en-US" dirty="0"/>
          </a:p>
          <a:p>
            <a:r>
              <a:rPr lang="en-US" dirty="0"/>
              <a:t>The following Language has been inserted:</a:t>
            </a:r>
          </a:p>
          <a:p>
            <a:pPr lvl="1"/>
            <a:r>
              <a:rPr lang="en-US" sz="2000" dirty="0"/>
              <a:t>the Title Company to deliver any Title Company generated settlement statement(s), in its entirety (Seller and Buyer’s information) to both the Seller and Buyer and their respective Brokers;</a:t>
            </a:r>
          </a:p>
        </p:txBody>
      </p:sp>
    </p:spTree>
    <p:extLst>
      <p:ext uri="{BB962C8B-B14F-4D97-AF65-F5344CB8AC3E}">
        <p14:creationId xmlns:p14="http://schemas.microsoft.com/office/powerpoint/2010/main" val="31453565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3A1A-8129-4F03-A66C-79BD57FA60CC}"/>
              </a:ext>
            </a:extLst>
          </p:cNvPr>
          <p:cNvSpPr>
            <a:spLocks noGrp="1"/>
          </p:cNvSpPr>
          <p:nvPr>
            <p:ph type="title"/>
          </p:nvPr>
        </p:nvSpPr>
        <p:spPr/>
        <p:txBody>
          <a:bodyPr/>
          <a:lstStyle/>
          <a:p>
            <a:r>
              <a:rPr lang="en-US" dirty="0"/>
              <a:t>Old version</a:t>
            </a:r>
          </a:p>
        </p:txBody>
      </p:sp>
      <p:pic>
        <p:nvPicPr>
          <p:cNvPr id="5" name="Content Placeholder 4" descr="A screenshot of a cell phone&#10;&#10;Description generated with very high confidence">
            <a:extLst>
              <a:ext uri="{FF2B5EF4-FFF2-40B4-BE49-F238E27FC236}">
                <a16:creationId xmlns:a16="http://schemas.microsoft.com/office/drawing/2014/main" id="{55744613-4919-4244-9DF5-CC27C3AB9923}"/>
              </a:ext>
            </a:extLst>
          </p:cNvPr>
          <p:cNvPicPr>
            <a:picLocks noGrp="1" noChangeAspect="1"/>
          </p:cNvPicPr>
          <p:nvPr>
            <p:ph idx="1"/>
          </p:nvPr>
        </p:nvPicPr>
        <p:blipFill>
          <a:blip r:embed="rId2"/>
          <a:stretch>
            <a:fillRect/>
          </a:stretch>
        </p:blipFill>
        <p:spPr>
          <a:xfrm>
            <a:off x="0" y="2893191"/>
            <a:ext cx="12179797" cy="1870362"/>
          </a:xfrm>
        </p:spPr>
      </p:pic>
    </p:spTree>
    <p:extLst>
      <p:ext uri="{BB962C8B-B14F-4D97-AF65-F5344CB8AC3E}">
        <p14:creationId xmlns:p14="http://schemas.microsoft.com/office/powerpoint/2010/main" val="8552858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86A0-0AA9-43CC-9082-B3B9FEEA401E}"/>
              </a:ext>
            </a:extLst>
          </p:cNvPr>
          <p:cNvSpPr>
            <a:spLocks noGrp="1"/>
          </p:cNvSpPr>
          <p:nvPr>
            <p:ph type="title"/>
          </p:nvPr>
        </p:nvSpPr>
        <p:spPr/>
        <p:txBody>
          <a:bodyPr/>
          <a:lstStyle/>
          <a:p>
            <a:r>
              <a:rPr lang="en-US" dirty="0"/>
              <a:t>New version</a:t>
            </a:r>
          </a:p>
        </p:txBody>
      </p:sp>
      <p:pic>
        <p:nvPicPr>
          <p:cNvPr id="5" name="Content Placeholder 4" descr="A close up of a newspaper&#10;&#10;Description generated with high confidence">
            <a:extLst>
              <a:ext uri="{FF2B5EF4-FFF2-40B4-BE49-F238E27FC236}">
                <a16:creationId xmlns:a16="http://schemas.microsoft.com/office/drawing/2014/main" id="{8D9DCA97-6C79-4C53-8795-1439296A3C64}"/>
              </a:ext>
            </a:extLst>
          </p:cNvPr>
          <p:cNvPicPr>
            <a:picLocks noGrp="1" noChangeAspect="1"/>
          </p:cNvPicPr>
          <p:nvPr>
            <p:ph idx="1"/>
          </p:nvPr>
        </p:nvPicPr>
        <p:blipFill>
          <a:blip r:embed="rId2"/>
          <a:stretch>
            <a:fillRect/>
          </a:stretch>
        </p:blipFill>
        <p:spPr>
          <a:xfrm>
            <a:off x="1" y="2818155"/>
            <a:ext cx="12191999" cy="1886366"/>
          </a:xfrm>
        </p:spPr>
      </p:pic>
      <p:sp>
        <p:nvSpPr>
          <p:cNvPr id="3" name="Arrow: Down 2">
            <a:extLst>
              <a:ext uri="{FF2B5EF4-FFF2-40B4-BE49-F238E27FC236}">
                <a16:creationId xmlns:a16="http://schemas.microsoft.com/office/drawing/2014/main" id="{DC50DA3D-8392-4031-81AE-7E31DBF0788B}"/>
              </a:ext>
            </a:extLst>
          </p:cNvPr>
          <p:cNvSpPr/>
          <p:nvPr/>
        </p:nvSpPr>
        <p:spPr>
          <a:xfrm rot="19103633">
            <a:off x="10058399" y="285564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881797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303E1-2828-481C-ACD4-26938F59ECDB}"/>
              </a:ext>
            </a:extLst>
          </p:cNvPr>
          <p:cNvSpPr>
            <a:spLocks noGrp="1"/>
          </p:cNvSpPr>
          <p:nvPr>
            <p:ph type="title"/>
          </p:nvPr>
        </p:nvSpPr>
        <p:spPr/>
        <p:txBody>
          <a:bodyPr/>
          <a:lstStyle/>
          <a:p>
            <a:r>
              <a:rPr lang="en-US" dirty="0"/>
              <a:t>Purchase agreement</a:t>
            </a:r>
          </a:p>
        </p:txBody>
      </p:sp>
      <p:sp>
        <p:nvSpPr>
          <p:cNvPr id="5" name="Content Placeholder 4">
            <a:extLst>
              <a:ext uri="{FF2B5EF4-FFF2-40B4-BE49-F238E27FC236}">
                <a16:creationId xmlns:a16="http://schemas.microsoft.com/office/drawing/2014/main" id="{BA87857C-4030-4B6A-9CE5-C09D2C1A4EDB}"/>
              </a:ext>
            </a:extLst>
          </p:cNvPr>
          <p:cNvSpPr>
            <a:spLocks noGrp="1"/>
          </p:cNvSpPr>
          <p:nvPr>
            <p:ph idx="1"/>
          </p:nvPr>
        </p:nvSpPr>
        <p:spPr/>
        <p:txBody>
          <a:bodyPr/>
          <a:lstStyle/>
          <a:p>
            <a:r>
              <a:rPr lang="en-US" dirty="0"/>
              <a:t>AFTER PARAGRAPH 43 AND Above the buyer’s signature</a:t>
            </a:r>
          </a:p>
          <a:p>
            <a:endParaRPr lang="en-US" dirty="0"/>
          </a:p>
          <a:p>
            <a:r>
              <a:rPr lang="en-US" dirty="0"/>
              <a:t>WIRE FRAUD LANGUAGE HAS BEEN ADDED</a:t>
            </a:r>
          </a:p>
          <a:p>
            <a:endParaRPr lang="en-US" dirty="0"/>
          </a:p>
        </p:txBody>
      </p:sp>
    </p:spTree>
    <p:extLst>
      <p:ext uri="{BB962C8B-B14F-4D97-AF65-F5344CB8AC3E}">
        <p14:creationId xmlns:p14="http://schemas.microsoft.com/office/powerpoint/2010/main" val="37720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28799A-AB1E-49FA-9654-2D4765A4483F}"/>
              </a:ext>
            </a:extLst>
          </p:cNvPr>
          <p:cNvPicPr>
            <a:picLocks noChangeAspect="1"/>
          </p:cNvPicPr>
          <p:nvPr/>
        </p:nvPicPr>
        <p:blipFill rotWithShape="1">
          <a:blip r:embed="rId2"/>
          <a:srcRect l="189" r="3212" b="-1"/>
          <a:stretch/>
        </p:blipFill>
        <p:spPr>
          <a:xfrm>
            <a:off x="20" y="10"/>
            <a:ext cx="12191980" cy="6121333"/>
          </a:xfrm>
          <a:prstGeom prst="rect">
            <a:avLst/>
          </a:prstGeom>
        </p:spPr>
      </p:pic>
    </p:spTree>
    <p:extLst>
      <p:ext uri="{BB962C8B-B14F-4D97-AF65-F5344CB8AC3E}">
        <p14:creationId xmlns:p14="http://schemas.microsoft.com/office/powerpoint/2010/main" val="12768609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2C68-3596-4198-83AA-6041F1524E34}"/>
              </a:ext>
            </a:extLst>
          </p:cNvPr>
          <p:cNvSpPr>
            <a:spLocks noGrp="1"/>
          </p:cNvSpPr>
          <p:nvPr>
            <p:ph type="title"/>
          </p:nvPr>
        </p:nvSpPr>
        <p:spPr/>
        <p:txBody>
          <a:bodyPr/>
          <a:lstStyle/>
          <a:p>
            <a:r>
              <a:rPr lang="en-US" dirty="0"/>
              <a:t>OLD VERSION</a:t>
            </a:r>
          </a:p>
        </p:txBody>
      </p:sp>
      <p:pic>
        <p:nvPicPr>
          <p:cNvPr id="5" name="Content Placeholder 4" descr="A screenshot of a cell phone&#10;&#10;Description generated with very high confidence">
            <a:extLst>
              <a:ext uri="{FF2B5EF4-FFF2-40B4-BE49-F238E27FC236}">
                <a16:creationId xmlns:a16="http://schemas.microsoft.com/office/drawing/2014/main" id="{F0C47C35-3F18-4678-8557-A999D6872DE9}"/>
              </a:ext>
            </a:extLst>
          </p:cNvPr>
          <p:cNvPicPr>
            <a:picLocks noGrp="1" noChangeAspect="1"/>
          </p:cNvPicPr>
          <p:nvPr>
            <p:ph idx="1"/>
          </p:nvPr>
        </p:nvPicPr>
        <p:blipFill>
          <a:blip r:embed="rId2"/>
          <a:stretch>
            <a:fillRect/>
          </a:stretch>
        </p:blipFill>
        <p:spPr>
          <a:xfrm>
            <a:off x="17754" y="3075709"/>
            <a:ext cx="12143405" cy="2008909"/>
          </a:xfrm>
        </p:spPr>
      </p:pic>
    </p:spTree>
    <p:extLst>
      <p:ext uri="{BB962C8B-B14F-4D97-AF65-F5344CB8AC3E}">
        <p14:creationId xmlns:p14="http://schemas.microsoft.com/office/powerpoint/2010/main" val="9783996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2C68-3596-4198-83AA-6041F1524E34}"/>
              </a:ext>
            </a:extLst>
          </p:cNvPr>
          <p:cNvSpPr>
            <a:spLocks noGrp="1"/>
          </p:cNvSpPr>
          <p:nvPr>
            <p:ph type="title"/>
          </p:nvPr>
        </p:nvSpPr>
        <p:spPr/>
        <p:txBody>
          <a:bodyPr/>
          <a:lstStyle/>
          <a:p>
            <a:r>
              <a:rPr lang="en-US" dirty="0"/>
              <a:t>NEW VERSION</a:t>
            </a:r>
          </a:p>
        </p:txBody>
      </p:sp>
      <p:pic>
        <p:nvPicPr>
          <p:cNvPr id="5" name="Content Placeholder 4" descr="A screenshot of a cell phone&#10;&#10;Description generated with very high confidence">
            <a:extLst>
              <a:ext uri="{FF2B5EF4-FFF2-40B4-BE49-F238E27FC236}">
                <a16:creationId xmlns:a16="http://schemas.microsoft.com/office/drawing/2014/main" id="{69BC1F86-6CE3-40BF-AF33-F37CA780A56E}"/>
              </a:ext>
            </a:extLst>
          </p:cNvPr>
          <p:cNvPicPr>
            <a:picLocks noGrp="1" noChangeAspect="1"/>
          </p:cNvPicPr>
          <p:nvPr>
            <p:ph idx="1"/>
          </p:nvPr>
        </p:nvPicPr>
        <p:blipFill>
          <a:blip r:embed="rId2"/>
          <a:stretch>
            <a:fillRect/>
          </a:stretch>
        </p:blipFill>
        <p:spPr>
          <a:xfrm>
            <a:off x="13855" y="2214694"/>
            <a:ext cx="12178145" cy="3590361"/>
          </a:xfrm>
        </p:spPr>
      </p:pic>
    </p:spTree>
    <p:extLst>
      <p:ext uri="{BB962C8B-B14F-4D97-AF65-F5344CB8AC3E}">
        <p14:creationId xmlns:p14="http://schemas.microsoft.com/office/powerpoint/2010/main" val="42765923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1F0F-67B5-41DC-ACDD-EFE17A408049}"/>
              </a:ext>
            </a:extLst>
          </p:cNvPr>
          <p:cNvSpPr>
            <a:spLocks noGrp="1"/>
          </p:cNvSpPr>
          <p:nvPr>
            <p:ph type="ctrTitle"/>
          </p:nvPr>
        </p:nvSpPr>
        <p:spPr/>
        <p:txBody>
          <a:bodyPr>
            <a:normAutofit/>
          </a:bodyPr>
          <a:lstStyle/>
          <a:p>
            <a:r>
              <a:rPr lang="en-US" dirty="0"/>
              <a:t>Seller’s property disclosure</a:t>
            </a:r>
          </a:p>
        </p:txBody>
      </p:sp>
      <p:sp>
        <p:nvSpPr>
          <p:cNvPr id="4" name="Subtitle 3">
            <a:extLst>
              <a:ext uri="{FF2B5EF4-FFF2-40B4-BE49-F238E27FC236}">
                <a16:creationId xmlns:a16="http://schemas.microsoft.com/office/drawing/2014/main" id="{75E0409D-B7C6-4D5D-9F59-A28F11038B9E}"/>
              </a:ext>
            </a:extLst>
          </p:cNvPr>
          <p:cNvSpPr>
            <a:spLocks noGrp="1"/>
          </p:cNvSpPr>
          <p:nvPr>
            <p:ph type="subTitle" idx="1"/>
          </p:nvPr>
        </p:nvSpPr>
        <p:spPr/>
        <p:txBody>
          <a:bodyPr/>
          <a:lstStyle/>
          <a:p>
            <a:r>
              <a:rPr lang="en-US" dirty="0"/>
              <a:t>Ranm 2301</a:t>
            </a:r>
          </a:p>
        </p:txBody>
      </p:sp>
    </p:spTree>
    <p:extLst>
      <p:ext uri="{BB962C8B-B14F-4D97-AF65-F5344CB8AC3E}">
        <p14:creationId xmlns:p14="http://schemas.microsoft.com/office/powerpoint/2010/main" val="21359161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E93EB-BD94-47F9-B7BD-1580C1EBCEC3}"/>
              </a:ext>
            </a:extLst>
          </p:cNvPr>
          <p:cNvSpPr>
            <a:spLocks noGrp="1"/>
          </p:cNvSpPr>
          <p:nvPr>
            <p:ph type="title"/>
          </p:nvPr>
        </p:nvSpPr>
        <p:spPr/>
        <p:txBody>
          <a:bodyPr/>
          <a:lstStyle/>
          <a:p>
            <a:r>
              <a:rPr lang="en-US" dirty="0"/>
              <a:t>Seller’s property disclosure</a:t>
            </a:r>
          </a:p>
        </p:txBody>
      </p:sp>
      <p:sp>
        <p:nvSpPr>
          <p:cNvPr id="3" name="Content Placeholder 2">
            <a:extLst>
              <a:ext uri="{FF2B5EF4-FFF2-40B4-BE49-F238E27FC236}">
                <a16:creationId xmlns:a16="http://schemas.microsoft.com/office/drawing/2014/main" id="{A4E55C84-8D1A-4B46-BBCB-1C8632672CD0}"/>
              </a:ext>
            </a:extLst>
          </p:cNvPr>
          <p:cNvSpPr>
            <a:spLocks noGrp="1"/>
          </p:cNvSpPr>
          <p:nvPr>
            <p:ph idx="1"/>
          </p:nvPr>
        </p:nvSpPr>
        <p:spPr/>
        <p:txBody>
          <a:bodyPr/>
          <a:lstStyle/>
          <a:p>
            <a:endParaRPr lang="en-US" dirty="0"/>
          </a:p>
          <a:p>
            <a:r>
              <a:rPr lang="en-US" dirty="0"/>
              <a:t>Section E7: Mechanical</a:t>
            </a:r>
          </a:p>
          <a:p>
            <a:endParaRPr lang="en-US" dirty="0"/>
          </a:p>
          <a:p>
            <a:r>
              <a:rPr lang="en-US" dirty="0"/>
              <a:t>New language has been added:</a:t>
            </a:r>
          </a:p>
          <a:p>
            <a:pPr lvl="1"/>
            <a:r>
              <a:rPr lang="en-US" dirty="0"/>
              <a:t>SOLAR POWER SYSTEM/PANELS: ___ OWNED ___LEASED. </a:t>
            </a:r>
          </a:p>
        </p:txBody>
      </p:sp>
    </p:spTree>
    <p:extLst>
      <p:ext uri="{BB962C8B-B14F-4D97-AF65-F5344CB8AC3E}">
        <p14:creationId xmlns:p14="http://schemas.microsoft.com/office/powerpoint/2010/main" val="21495696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38B9E4B5-C3AC-439E-8CE1-649A37BD86B3}"/>
              </a:ext>
            </a:extLst>
          </p:cNvPr>
          <p:cNvPicPr>
            <a:picLocks noChangeAspect="1"/>
          </p:cNvPicPr>
          <p:nvPr/>
        </p:nvPicPr>
        <p:blipFill>
          <a:blip r:embed="rId2"/>
          <a:stretch>
            <a:fillRect/>
          </a:stretch>
        </p:blipFill>
        <p:spPr>
          <a:xfrm>
            <a:off x="1432618" y="643467"/>
            <a:ext cx="9326763" cy="4873234"/>
          </a:xfrm>
          <a:prstGeom prst="rect">
            <a:avLst/>
          </a:prstGeom>
        </p:spPr>
      </p:pic>
    </p:spTree>
    <p:extLst>
      <p:ext uri="{BB962C8B-B14F-4D97-AF65-F5344CB8AC3E}">
        <p14:creationId xmlns:p14="http://schemas.microsoft.com/office/powerpoint/2010/main" val="5230250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generated with high confidence">
            <a:extLst>
              <a:ext uri="{FF2B5EF4-FFF2-40B4-BE49-F238E27FC236}">
                <a16:creationId xmlns:a16="http://schemas.microsoft.com/office/drawing/2014/main" id="{9DE212E5-E5F0-41CB-A910-C00D15AD11BD}"/>
              </a:ext>
            </a:extLst>
          </p:cNvPr>
          <p:cNvPicPr>
            <a:picLocks noChangeAspect="1"/>
          </p:cNvPicPr>
          <p:nvPr/>
        </p:nvPicPr>
        <p:blipFill>
          <a:blip r:embed="rId2"/>
          <a:stretch>
            <a:fillRect/>
          </a:stretch>
        </p:blipFill>
        <p:spPr>
          <a:xfrm>
            <a:off x="643467" y="1171697"/>
            <a:ext cx="10905066" cy="3816773"/>
          </a:xfrm>
          <a:prstGeom prst="rect">
            <a:avLst/>
          </a:prstGeom>
        </p:spPr>
      </p:pic>
      <p:sp>
        <p:nvSpPr>
          <p:cNvPr id="4" name="Arrow: Right 3">
            <a:extLst>
              <a:ext uri="{FF2B5EF4-FFF2-40B4-BE49-F238E27FC236}">
                <a16:creationId xmlns:a16="http://schemas.microsoft.com/office/drawing/2014/main" id="{409E7345-82BA-4C4F-9B03-7DBF7F1EA342}"/>
              </a:ext>
            </a:extLst>
          </p:cNvPr>
          <p:cNvSpPr/>
          <p:nvPr/>
        </p:nvSpPr>
        <p:spPr>
          <a:xfrm rot="1364370">
            <a:off x="442419" y="31866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2108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D81F-5073-411E-9D2C-7CE9CA4D2465}"/>
              </a:ext>
            </a:extLst>
          </p:cNvPr>
          <p:cNvSpPr>
            <a:spLocks noGrp="1"/>
          </p:cNvSpPr>
          <p:nvPr>
            <p:ph type="title"/>
          </p:nvPr>
        </p:nvSpPr>
        <p:spPr/>
        <p:txBody>
          <a:bodyPr/>
          <a:lstStyle/>
          <a:p>
            <a:r>
              <a:rPr lang="en-US" dirty="0"/>
              <a:t>Seller’s property disclosure</a:t>
            </a:r>
          </a:p>
        </p:txBody>
      </p:sp>
      <p:sp>
        <p:nvSpPr>
          <p:cNvPr id="3" name="Content Placeholder 2">
            <a:extLst>
              <a:ext uri="{FF2B5EF4-FFF2-40B4-BE49-F238E27FC236}">
                <a16:creationId xmlns:a16="http://schemas.microsoft.com/office/drawing/2014/main" id="{1A519CE8-CF1E-4EBF-AB61-9634AF0340B7}"/>
              </a:ext>
            </a:extLst>
          </p:cNvPr>
          <p:cNvSpPr>
            <a:spLocks noGrp="1"/>
          </p:cNvSpPr>
          <p:nvPr>
            <p:ph idx="1"/>
          </p:nvPr>
        </p:nvSpPr>
        <p:spPr/>
        <p:txBody>
          <a:bodyPr/>
          <a:lstStyle/>
          <a:p>
            <a:r>
              <a:rPr lang="en-US" dirty="0"/>
              <a:t>Section N4: Insurance Claims</a:t>
            </a:r>
          </a:p>
          <a:p>
            <a:endParaRPr lang="en-US" dirty="0"/>
          </a:p>
          <a:p>
            <a:r>
              <a:rPr lang="en-US" dirty="0"/>
              <a:t>New language has been inserted:</a:t>
            </a:r>
          </a:p>
          <a:p>
            <a:pPr lvl="1"/>
            <a:r>
              <a:rPr lang="en-US" sz="2000" dirty="0"/>
              <a:t>If seller did receive proceeds, did seller use proceeds to repair or correct the issue that was the subject matter of the claim?</a:t>
            </a:r>
          </a:p>
        </p:txBody>
      </p:sp>
    </p:spTree>
    <p:extLst>
      <p:ext uri="{BB962C8B-B14F-4D97-AF65-F5344CB8AC3E}">
        <p14:creationId xmlns:p14="http://schemas.microsoft.com/office/powerpoint/2010/main" val="12841919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screenshot of a cell phone&#10;&#10;Description generated with very high confidence">
            <a:extLst>
              <a:ext uri="{FF2B5EF4-FFF2-40B4-BE49-F238E27FC236}">
                <a16:creationId xmlns:a16="http://schemas.microsoft.com/office/drawing/2014/main" id="{00AEE17E-6F47-4FAA-857E-687DB77028A2}"/>
              </a:ext>
            </a:extLst>
          </p:cNvPr>
          <p:cNvPicPr>
            <a:picLocks noGrp="1" noChangeAspect="1"/>
          </p:cNvPicPr>
          <p:nvPr>
            <p:ph idx="4294967295"/>
          </p:nvPr>
        </p:nvPicPr>
        <p:blipFill>
          <a:blip r:embed="rId2"/>
          <a:stretch>
            <a:fillRect/>
          </a:stretch>
        </p:blipFill>
        <p:spPr>
          <a:xfrm>
            <a:off x="855963" y="643467"/>
            <a:ext cx="10480073" cy="4873234"/>
          </a:xfrm>
          <a:prstGeom prst="rect">
            <a:avLst/>
          </a:prstGeom>
        </p:spPr>
      </p:pic>
    </p:spTree>
    <p:extLst>
      <p:ext uri="{BB962C8B-B14F-4D97-AF65-F5344CB8AC3E}">
        <p14:creationId xmlns:p14="http://schemas.microsoft.com/office/powerpoint/2010/main" val="15206491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very high confidence">
            <a:extLst>
              <a:ext uri="{FF2B5EF4-FFF2-40B4-BE49-F238E27FC236}">
                <a16:creationId xmlns:a16="http://schemas.microsoft.com/office/drawing/2014/main" id="{02895DCC-1044-41BB-81E8-C93C11E19FF3}"/>
              </a:ext>
            </a:extLst>
          </p:cNvPr>
          <p:cNvPicPr>
            <a:picLocks noGrp="1" noChangeAspect="1"/>
          </p:cNvPicPr>
          <p:nvPr>
            <p:ph idx="4294967295"/>
          </p:nvPr>
        </p:nvPicPr>
        <p:blipFill>
          <a:blip r:embed="rId2"/>
          <a:stretch>
            <a:fillRect/>
          </a:stretch>
        </p:blipFill>
        <p:spPr>
          <a:xfrm>
            <a:off x="643467" y="803651"/>
            <a:ext cx="10905066" cy="4552865"/>
          </a:xfrm>
          <a:prstGeom prst="rect">
            <a:avLst/>
          </a:prstGeom>
        </p:spPr>
      </p:pic>
      <p:sp>
        <p:nvSpPr>
          <p:cNvPr id="3" name="Arrow: Right 2">
            <a:extLst>
              <a:ext uri="{FF2B5EF4-FFF2-40B4-BE49-F238E27FC236}">
                <a16:creationId xmlns:a16="http://schemas.microsoft.com/office/drawing/2014/main" id="{5A627AA4-A0FA-4CA5-B819-BD5AA5E0CB6F}"/>
              </a:ext>
            </a:extLst>
          </p:cNvPr>
          <p:cNvSpPr/>
          <p:nvPr/>
        </p:nvSpPr>
        <p:spPr>
          <a:xfrm rot="1688463">
            <a:off x="509291" y="382192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4291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DAEA-CE78-4253-9EA7-9FF647DF3E9C}"/>
              </a:ext>
            </a:extLst>
          </p:cNvPr>
          <p:cNvSpPr>
            <a:spLocks noGrp="1"/>
          </p:cNvSpPr>
          <p:nvPr>
            <p:ph type="title"/>
          </p:nvPr>
        </p:nvSpPr>
        <p:spPr/>
        <p:txBody>
          <a:bodyPr/>
          <a:lstStyle/>
          <a:p>
            <a:r>
              <a:rPr lang="en-US" dirty="0"/>
              <a:t>Seller’s property disclosure</a:t>
            </a:r>
          </a:p>
        </p:txBody>
      </p:sp>
      <p:sp>
        <p:nvSpPr>
          <p:cNvPr id="3" name="Content Placeholder 2">
            <a:extLst>
              <a:ext uri="{FF2B5EF4-FFF2-40B4-BE49-F238E27FC236}">
                <a16:creationId xmlns:a16="http://schemas.microsoft.com/office/drawing/2014/main" id="{D267C1F3-FC7D-4C4E-92FF-E212715239C1}"/>
              </a:ext>
            </a:extLst>
          </p:cNvPr>
          <p:cNvSpPr>
            <a:spLocks noGrp="1"/>
          </p:cNvSpPr>
          <p:nvPr>
            <p:ph idx="1"/>
          </p:nvPr>
        </p:nvSpPr>
        <p:spPr/>
        <p:txBody>
          <a:bodyPr/>
          <a:lstStyle/>
          <a:p>
            <a:r>
              <a:rPr lang="en-US" dirty="0"/>
              <a:t>N9: Lawsuits</a:t>
            </a:r>
          </a:p>
          <a:p>
            <a:endParaRPr lang="en-US" dirty="0"/>
          </a:p>
          <a:p>
            <a:r>
              <a:rPr lang="en-US" dirty="0"/>
              <a:t>New item added to this section:</a:t>
            </a:r>
          </a:p>
          <a:p>
            <a:pPr lvl="1"/>
            <a:r>
              <a:rPr lang="en-US" sz="2000" dirty="0"/>
              <a:t>Lawsuits RE: components of property</a:t>
            </a:r>
          </a:p>
        </p:txBody>
      </p:sp>
    </p:spTree>
    <p:extLst>
      <p:ext uri="{BB962C8B-B14F-4D97-AF65-F5344CB8AC3E}">
        <p14:creationId xmlns:p14="http://schemas.microsoft.com/office/powerpoint/2010/main" val="2892694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CDA6C-3C12-4B51-9EE2-92D05C062644}"/>
              </a:ext>
            </a:extLst>
          </p:cNvPr>
          <p:cNvSpPr>
            <a:spLocks noGrp="1"/>
          </p:cNvSpPr>
          <p:nvPr>
            <p:ph type="ctrTitle"/>
          </p:nvPr>
        </p:nvSpPr>
        <p:spPr/>
        <p:txBody>
          <a:bodyPr/>
          <a:lstStyle/>
          <a:p>
            <a:r>
              <a:rPr lang="en-US" dirty="0"/>
              <a:t>Wire fraud notice</a:t>
            </a:r>
          </a:p>
        </p:txBody>
      </p:sp>
      <p:sp>
        <p:nvSpPr>
          <p:cNvPr id="3" name="Text Placeholder 2">
            <a:extLst>
              <a:ext uri="{FF2B5EF4-FFF2-40B4-BE49-F238E27FC236}">
                <a16:creationId xmlns:a16="http://schemas.microsoft.com/office/drawing/2014/main" id="{1BF9C86E-AEAE-40A3-B7FD-0A39E48C460F}"/>
              </a:ext>
            </a:extLst>
          </p:cNvPr>
          <p:cNvSpPr>
            <a:spLocks noGrp="1"/>
          </p:cNvSpPr>
          <p:nvPr>
            <p:ph type="subTitle" idx="1"/>
          </p:nvPr>
        </p:nvSpPr>
        <p:spPr/>
        <p:txBody>
          <a:bodyPr/>
          <a:lstStyle/>
          <a:p>
            <a:r>
              <a:rPr lang="en-US" dirty="0"/>
              <a:t>RANM form 2000</a:t>
            </a:r>
          </a:p>
        </p:txBody>
      </p:sp>
    </p:spTree>
    <p:extLst>
      <p:ext uri="{BB962C8B-B14F-4D97-AF65-F5344CB8AC3E}">
        <p14:creationId xmlns:p14="http://schemas.microsoft.com/office/powerpoint/2010/main" val="2360574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screenshot of a cell phone&#10;&#10;Description generated with very high confidence">
            <a:extLst>
              <a:ext uri="{FF2B5EF4-FFF2-40B4-BE49-F238E27FC236}">
                <a16:creationId xmlns:a16="http://schemas.microsoft.com/office/drawing/2014/main" id="{3349543A-0AC1-4987-AE8D-B243457290B2}"/>
              </a:ext>
            </a:extLst>
          </p:cNvPr>
          <p:cNvPicPr>
            <a:picLocks noChangeAspect="1"/>
          </p:cNvPicPr>
          <p:nvPr/>
        </p:nvPicPr>
        <p:blipFill>
          <a:blip r:embed="rId2"/>
          <a:stretch>
            <a:fillRect/>
          </a:stretch>
        </p:blipFill>
        <p:spPr>
          <a:xfrm>
            <a:off x="643467" y="912702"/>
            <a:ext cx="10905066" cy="4334763"/>
          </a:xfrm>
          <a:prstGeom prst="rect">
            <a:avLst/>
          </a:prstGeom>
        </p:spPr>
      </p:pic>
      <p:sp>
        <p:nvSpPr>
          <p:cNvPr id="3" name="Arrow: Right 2">
            <a:extLst>
              <a:ext uri="{FF2B5EF4-FFF2-40B4-BE49-F238E27FC236}">
                <a16:creationId xmlns:a16="http://schemas.microsoft.com/office/drawing/2014/main" id="{C5DB7527-9E16-4E3A-B9CC-CF235EBB39AC}"/>
              </a:ext>
            </a:extLst>
          </p:cNvPr>
          <p:cNvSpPr/>
          <p:nvPr/>
        </p:nvSpPr>
        <p:spPr>
          <a:xfrm rot="1876607">
            <a:off x="582893" y="35367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8954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FED1-EBDE-41F9-843F-7EA7A2B964CC}"/>
              </a:ext>
            </a:extLst>
          </p:cNvPr>
          <p:cNvSpPr>
            <a:spLocks noGrp="1"/>
          </p:cNvSpPr>
          <p:nvPr>
            <p:ph type="title"/>
          </p:nvPr>
        </p:nvSpPr>
        <p:spPr/>
        <p:txBody>
          <a:bodyPr/>
          <a:lstStyle/>
          <a:p>
            <a:r>
              <a:rPr lang="en-US" dirty="0"/>
              <a:t>Seller’s property disclosure</a:t>
            </a:r>
          </a:p>
        </p:txBody>
      </p:sp>
      <p:sp>
        <p:nvSpPr>
          <p:cNvPr id="3" name="Content Placeholder 2">
            <a:extLst>
              <a:ext uri="{FF2B5EF4-FFF2-40B4-BE49-F238E27FC236}">
                <a16:creationId xmlns:a16="http://schemas.microsoft.com/office/drawing/2014/main" id="{2490AD90-8453-4344-9631-8450B2712DEC}"/>
              </a:ext>
            </a:extLst>
          </p:cNvPr>
          <p:cNvSpPr>
            <a:spLocks noGrp="1"/>
          </p:cNvSpPr>
          <p:nvPr>
            <p:ph idx="1"/>
          </p:nvPr>
        </p:nvSpPr>
        <p:spPr/>
        <p:txBody>
          <a:bodyPr/>
          <a:lstStyle/>
          <a:p>
            <a:r>
              <a:rPr lang="en-US" dirty="0"/>
              <a:t>Section O:</a:t>
            </a:r>
          </a:p>
          <a:p>
            <a:endParaRPr lang="en-US" dirty="0"/>
          </a:p>
          <a:p>
            <a:r>
              <a:rPr lang="en-US" dirty="0"/>
              <a:t>Entirely new section added:</a:t>
            </a:r>
          </a:p>
          <a:p>
            <a:pPr lvl="1"/>
            <a:r>
              <a:rPr lang="en-US" sz="2000" dirty="0"/>
              <a:t>Prior Inspection Report</a:t>
            </a:r>
          </a:p>
        </p:txBody>
      </p:sp>
    </p:spTree>
    <p:extLst>
      <p:ext uri="{BB962C8B-B14F-4D97-AF65-F5344CB8AC3E}">
        <p14:creationId xmlns:p14="http://schemas.microsoft.com/office/powerpoint/2010/main" val="12901982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screenshot of a cell phone&#10;&#10;Description generated with very high confidence">
            <a:extLst>
              <a:ext uri="{FF2B5EF4-FFF2-40B4-BE49-F238E27FC236}">
                <a16:creationId xmlns:a16="http://schemas.microsoft.com/office/drawing/2014/main" id="{151BB910-C47D-47D8-9F52-FE30036F367A}"/>
              </a:ext>
            </a:extLst>
          </p:cNvPr>
          <p:cNvPicPr>
            <a:picLocks noChangeAspect="1"/>
          </p:cNvPicPr>
          <p:nvPr/>
        </p:nvPicPr>
        <p:blipFill>
          <a:blip r:embed="rId2"/>
          <a:stretch>
            <a:fillRect/>
          </a:stretch>
        </p:blipFill>
        <p:spPr>
          <a:xfrm>
            <a:off x="643467" y="980859"/>
            <a:ext cx="10905066" cy="4198450"/>
          </a:xfrm>
          <a:prstGeom prst="rect">
            <a:avLst/>
          </a:prstGeom>
        </p:spPr>
      </p:pic>
    </p:spTree>
    <p:extLst>
      <p:ext uri="{BB962C8B-B14F-4D97-AF65-F5344CB8AC3E}">
        <p14:creationId xmlns:p14="http://schemas.microsoft.com/office/powerpoint/2010/main" val="1616809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7D84-AF51-4C74-97FD-BFD755D99260}"/>
              </a:ext>
            </a:extLst>
          </p:cNvPr>
          <p:cNvSpPr>
            <a:spLocks noGrp="1"/>
          </p:cNvSpPr>
          <p:nvPr>
            <p:ph type="ctrTitle"/>
          </p:nvPr>
        </p:nvSpPr>
        <p:spPr/>
        <p:txBody>
          <a:bodyPr>
            <a:normAutofit fontScale="90000"/>
          </a:bodyPr>
          <a:lstStyle/>
          <a:p>
            <a:r>
              <a:rPr lang="en-US" dirty="0"/>
              <a:t>Objections, Resolution and waiver notice</a:t>
            </a:r>
          </a:p>
        </p:txBody>
      </p:sp>
      <p:sp>
        <p:nvSpPr>
          <p:cNvPr id="3" name="Text Placeholder 2">
            <a:extLst>
              <a:ext uri="{FF2B5EF4-FFF2-40B4-BE49-F238E27FC236}">
                <a16:creationId xmlns:a16="http://schemas.microsoft.com/office/drawing/2014/main" id="{083B7155-CB7D-4164-BEC2-F1D4F1FA30C3}"/>
              </a:ext>
            </a:extLst>
          </p:cNvPr>
          <p:cNvSpPr>
            <a:spLocks noGrp="1"/>
          </p:cNvSpPr>
          <p:nvPr>
            <p:ph type="subTitle" idx="1"/>
          </p:nvPr>
        </p:nvSpPr>
        <p:spPr/>
        <p:txBody>
          <a:bodyPr/>
          <a:lstStyle/>
          <a:p>
            <a:r>
              <a:rPr lang="en-US" dirty="0"/>
              <a:t>RANM 5109</a:t>
            </a:r>
          </a:p>
        </p:txBody>
      </p:sp>
    </p:spTree>
    <p:extLst>
      <p:ext uri="{BB962C8B-B14F-4D97-AF65-F5344CB8AC3E}">
        <p14:creationId xmlns:p14="http://schemas.microsoft.com/office/powerpoint/2010/main" val="36860180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4A933-A02F-402E-9BFC-F4265CC14F14}"/>
              </a:ext>
            </a:extLst>
          </p:cNvPr>
          <p:cNvSpPr>
            <a:spLocks noGrp="1"/>
          </p:cNvSpPr>
          <p:nvPr>
            <p:ph type="title"/>
          </p:nvPr>
        </p:nvSpPr>
        <p:spPr/>
        <p:txBody>
          <a:bodyPr/>
          <a:lstStyle/>
          <a:p>
            <a:r>
              <a:rPr lang="en-US" dirty="0"/>
              <a:t>Objection, resolution and waiver Notice</a:t>
            </a:r>
          </a:p>
        </p:txBody>
      </p:sp>
      <p:sp>
        <p:nvSpPr>
          <p:cNvPr id="3" name="Content Placeholder 2">
            <a:extLst>
              <a:ext uri="{FF2B5EF4-FFF2-40B4-BE49-F238E27FC236}">
                <a16:creationId xmlns:a16="http://schemas.microsoft.com/office/drawing/2014/main" id="{EC0AB95E-7FCB-44FD-8AC2-C4D01439B8A4}"/>
              </a:ext>
            </a:extLst>
          </p:cNvPr>
          <p:cNvSpPr>
            <a:spLocks noGrp="1"/>
          </p:cNvSpPr>
          <p:nvPr>
            <p:ph idx="1"/>
          </p:nvPr>
        </p:nvSpPr>
        <p:spPr/>
        <p:txBody>
          <a:bodyPr/>
          <a:lstStyle/>
          <a:p>
            <a:r>
              <a:rPr lang="en-US" dirty="0"/>
              <a:t>Objection, Resolution and Waiver Amendment to Purchase Agreement RANM Form 5109 </a:t>
            </a:r>
          </a:p>
          <a:p>
            <a:r>
              <a:rPr lang="en-US" dirty="0"/>
              <a:t>The ORW has been modified to be a stand-alone document; it will no longer be an amendment to the Purchase Agreement. For rational, see RANM Voice Legal Corner. Additionally, the OWR’s intended use will be for buyers and sellers to negotiate repair issues. It should not be used for price reductions or seller credits; the revised OWR has instructions that an amendment to the Purchase Agreement must be used for these purposes. Additionally, the form has been re-formatted.</a:t>
            </a:r>
          </a:p>
        </p:txBody>
      </p:sp>
    </p:spTree>
    <p:extLst>
      <p:ext uri="{BB962C8B-B14F-4D97-AF65-F5344CB8AC3E}">
        <p14:creationId xmlns:p14="http://schemas.microsoft.com/office/powerpoint/2010/main" val="182779368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11E428DF-6685-4737-BFD7-A556F84B792C}"/>
              </a:ext>
            </a:extLst>
          </p:cNvPr>
          <p:cNvPicPr>
            <a:picLocks noChangeAspect="1"/>
          </p:cNvPicPr>
          <p:nvPr/>
        </p:nvPicPr>
        <p:blipFill rotWithShape="1">
          <a:blip r:embed="rId2"/>
          <a:srcRect b="443"/>
          <a:stretch/>
        </p:blipFill>
        <p:spPr>
          <a:xfrm>
            <a:off x="20" y="10"/>
            <a:ext cx="12191980" cy="6857990"/>
          </a:xfrm>
          <a:prstGeom prst="rect">
            <a:avLst/>
          </a:prstGeom>
        </p:spPr>
      </p:pic>
    </p:spTree>
    <p:extLst>
      <p:ext uri="{BB962C8B-B14F-4D97-AF65-F5344CB8AC3E}">
        <p14:creationId xmlns:p14="http://schemas.microsoft.com/office/powerpoint/2010/main" val="27890030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CD47D110-22D8-4F46-A2BB-AFD7ACCCA747}"/>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6434934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924B2936-8C47-451F-9713-83578A9D7E5C}"/>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17182061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5DAFB710-9392-4465-895A-D002CE6CCE61}"/>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8521084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6CF61455-6140-4A67-AEA8-7EF8D0E3E36A}"/>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546820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3BB74-F330-4A79-B766-0782A83CEA33}"/>
              </a:ext>
            </a:extLst>
          </p:cNvPr>
          <p:cNvSpPr>
            <a:spLocks noGrp="1"/>
          </p:cNvSpPr>
          <p:nvPr>
            <p:ph type="title"/>
          </p:nvPr>
        </p:nvSpPr>
        <p:spPr/>
        <p:txBody>
          <a:bodyPr/>
          <a:lstStyle/>
          <a:p>
            <a:r>
              <a:rPr lang="en-US" dirty="0"/>
              <a:t>Wire fraud notice </a:t>
            </a:r>
          </a:p>
        </p:txBody>
      </p:sp>
      <p:sp>
        <p:nvSpPr>
          <p:cNvPr id="3" name="Content Placeholder 2">
            <a:extLst>
              <a:ext uri="{FF2B5EF4-FFF2-40B4-BE49-F238E27FC236}">
                <a16:creationId xmlns:a16="http://schemas.microsoft.com/office/drawing/2014/main" id="{F4EF5E9A-CA49-4FCC-B582-152DA99D09C9}"/>
              </a:ext>
            </a:extLst>
          </p:cNvPr>
          <p:cNvSpPr>
            <a:spLocks noGrp="1"/>
          </p:cNvSpPr>
          <p:nvPr>
            <p:ph idx="1"/>
          </p:nvPr>
        </p:nvSpPr>
        <p:spPr/>
        <p:txBody>
          <a:bodyPr>
            <a:normAutofit/>
          </a:bodyPr>
          <a:lstStyle/>
          <a:p>
            <a:r>
              <a:rPr lang="en-US" sz="2800" dirty="0"/>
              <a:t>There has been an increase in the number of wire-fraud incidents in New Mexico and nationwide. Therefore, this stand-alone Wire Fraud Warning Notice was created to alert buyers/sellers to the scam (what to watch for) and give buyers/sellers some “best practices” that may keep them from falling prey to wire fraud. </a:t>
            </a:r>
          </a:p>
        </p:txBody>
      </p:sp>
    </p:spTree>
    <p:extLst>
      <p:ext uri="{BB962C8B-B14F-4D97-AF65-F5344CB8AC3E}">
        <p14:creationId xmlns:p14="http://schemas.microsoft.com/office/powerpoint/2010/main" val="23554568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6A5CF573-D0B1-4125-997F-FCAE2F2F1F08}"/>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9853857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98FD-8475-455B-B3DA-00C888E7DBC6}"/>
              </a:ext>
            </a:extLst>
          </p:cNvPr>
          <p:cNvSpPr>
            <a:spLocks noGrp="1"/>
          </p:cNvSpPr>
          <p:nvPr>
            <p:ph type="ctrTitle"/>
          </p:nvPr>
        </p:nvSpPr>
        <p:spPr/>
        <p:txBody>
          <a:bodyPr>
            <a:normAutofit fontScale="90000"/>
          </a:bodyPr>
          <a:lstStyle/>
          <a:p>
            <a:r>
              <a:rPr lang="en-US" dirty="0"/>
              <a:t>Septic system contingency Addendum</a:t>
            </a:r>
          </a:p>
        </p:txBody>
      </p:sp>
      <p:sp>
        <p:nvSpPr>
          <p:cNvPr id="3" name="Text Placeholder 2">
            <a:extLst>
              <a:ext uri="{FF2B5EF4-FFF2-40B4-BE49-F238E27FC236}">
                <a16:creationId xmlns:a16="http://schemas.microsoft.com/office/drawing/2014/main" id="{50A4D2C2-7A9B-46B3-AC62-6DB742DAA149}"/>
              </a:ext>
            </a:extLst>
          </p:cNvPr>
          <p:cNvSpPr>
            <a:spLocks noGrp="1"/>
          </p:cNvSpPr>
          <p:nvPr>
            <p:ph type="subTitle" idx="1"/>
          </p:nvPr>
        </p:nvSpPr>
        <p:spPr/>
        <p:txBody>
          <a:bodyPr/>
          <a:lstStyle/>
          <a:p>
            <a:r>
              <a:rPr lang="en-US" dirty="0"/>
              <a:t>RANM 5120A</a:t>
            </a:r>
          </a:p>
        </p:txBody>
      </p:sp>
    </p:spTree>
    <p:extLst>
      <p:ext uri="{BB962C8B-B14F-4D97-AF65-F5344CB8AC3E}">
        <p14:creationId xmlns:p14="http://schemas.microsoft.com/office/powerpoint/2010/main" val="30300406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CA62-006A-4179-85A3-48FF83882609}"/>
              </a:ext>
            </a:extLst>
          </p:cNvPr>
          <p:cNvSpPr>
            <a:spLocks noGrp="1"/>
          </p:cNvSpPr>
          <p:nvPr>
            <p:ph type="title"/>
          </p:nvPr>
        </p:nvSpPr>
        <p:spPr/>
        <p:txBody>
          <a:bodyPr/>
          <a:lstStyle/>
          <a:p>
            <a:r>
              <a:rPr lang="en-US" dirty="0"/>
              <a:t>Septic system contingency addendum</a:t>
            </a:r>
          </a:p>
        </p:txBody>
      </p:sp>
      <p:sp>
        <p:nvSpPr>
          <p:cNvPr id="3" name="Content Placeholder 2">
            <a:extLst>
              <a:ext uri="{FF2B5EF4-FFF2-40B4-BE49-F238E27FC236}">
                <a16:creationId xmlns:a16="http://schemas.microsoft.com/office/drawing/2014/main" id="{F95AF4BA-1A4F-45B6-979D-FD669DE2E570}"/>
              </a:ext>
            </a:extLst>
          </p:cNvPr>
          <p:cNvSpPr>
            <a:spLocks noGrp="1"/>
          </p:cNvSpPr>
          <p:nvPr>
            <p:ph idx="1"/>
          </p:nvPr>
        </p:nvSpPr>
        <p:spPr/>
        <p:txBody>
          <a:bodyPr/>
          <a:lstStyle/>
          <a:p>
            <a:r>
              <a:rPr lang="en-US" dirty="0"/>
              <a:t>Paragraph 1 - Reorganized and broken down in subsections A and B</a:t>
            </a:r>
          </a:p>
          <a:p>
            <a:r>
              <a:rPr lang="en-US" dirty="0"/>
              <a:t>1(A) – Clarifies that an evaluation is not required if a prior evaluation was conducted within 180 days prior to closing (wording on the old form was confusing/ambiguous).</a:t>
            </a:r>
          </a:p>
          <a:p>
            <a:r>
              <a:rPr lang="en-US" dirty="0"/>
              <a:t>1(B) – Explains that if an evaluation is conducted and property does not close for more than 180 days after evaluation, NMED may require an additional evaluation prior to transfer.</a:t>
            </a:r>
          </a:p>
          <a:p>
            <a:r>
              <a:rPr lang="en-US" dirty="0"/>
              <a:t>1(B)(</a:t>
            </a:r>
            <a:r>
              <a:rPr lang="en-US" dirty="0" err="1"/>
              <a:t>i</a:t>
            </a:r>
            <a:r>
              <a:rPr lang="en-US" dirty="0"/>
              <a:t>) – Reiterates language from the Purchase Agreement that even if the seller is paying for and/or ordering the septic evaluation, Buyer still gets to choose the evaluator.</a:t>
            </a:r>
          </a:p>
        </p:txBody>
      </p:sp>
    </p:spTree>
    <p:extLst>
      <p:ext uri="{BB962C8B-B14F-4D97-AF65-F5344CB8AC3E}">
        <p14:creationId xmlns:p14="http://schemas.microsoft.com/office/powerpoint/2010/main" val="27289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2C9703D-C8F9-44AD-A7C0-C2F3871F8C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close up of a newspaper&#10;&#10;Description generated with high confidence">
            <a:extLst>
              <a:ext uri="{FF2B5EF4-FFF2-40B4-BE49-F238E27FC236}">
                <a16:creationId xmlns:a16="http://schemas.microsoft.com/office/drawing/2014/main" id="{9B5B84FC-19EF-42E0-85DD-7E499DF37F20}"/>
              </a:ext>
            </a:extLst>
          </p:cNvPr>
          <p:cNvPicPr>
            <a:picLocks noChangeAspect="1"/>
          </p:cNvPicPr>
          <p:nvPr/>
        </p:nvPicPr>
        <p:blipFill>
          <a:blip r:embed="rId2"/>
          <a:stretch>
            <a:fillRect/>
          </a:stretch>
        </p:blipFill>
        <p:spPr>
          <a:xfrm>
            <a:off x="3388" y="1391478"/>
            <a:ext cx="12177679" cy="3379305"/>
          </a:xfrm>
          <a:prstGeom prst="rect">
            <a:avLst/>
          </a:prstGeom>
        </p:spPr>
      </p:pic>
    </p:spTree>
    <p:extLst>
      <p:ext uri="{BB962C8B-B14F-4D97-AF65-F5344CB8AC3E}">
        <p14:creationId xmlns:p14="http://schemas.microsoft.com/office/powerpoint/2010/main" val="37245461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2C9703D-C8F9-44AD-A7C0-C2F3871F8C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a newspaper&#10;&#10;Description generated with very high confidence">
            <a:extLst>
              <a:ext uri="{FF2B5EF4-FFF2-40B4-BE49-F238E27FC236}">
                <a16:creationId xmlns:a16="http://schemas.microsoft.com/office/drawing/2014/main" id="{DCA54F06-4F64-42CB-970A-E004AE4E1CD7}"/>
              </a:ext>
            </a:extLst>
          </p:cNvPr>
          <p:cNvPicPr>
            <a:picLocks noGrp="1" noChangeAspect="1"/>
          </p:cNvPicPr>
          <p:nvPr>
            <p:ph idx="4294967295"/>
          </p:nvPr>
        </p:nvPicPr>
        <p:blipFill>
          <a:blip r:embed="rId2"/>
          <a:stretch>
            <a:fillRect/>
          </a:stretch>
        </p:blipFill>
        <p:spPr>
          <a:xfrm>
            <a:off x="0" y="410817"/>
            <a:ext cx="12197181" cy="5314122"/>
          </a:xfrm>
          <a:prstGeom prst="rect">
            <a:avLst/>
          </a:prstGeom>
        </p:spPr>
      </p:pic>
    </p:spTree>
    <p:extLst>
      <p:ext uri="{BB962C8B-B14F-4D97-AF65-F5344CB8AC3E}">
        <p14:creationId xmlns:p14="http://schemas.microsoft.com/office/powerpoint/2010/main" val="287965497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7D84-AF51-4C74-97FD-BFD755D99260}"/>
              </a:ext>
            </a:extLst>
          </p:cNvPr>
          <p:cNvSpPr>
            <a:spLocks noGrp="1"/>
          </p:cNvSpPr>
          <p:nvPr>
            <p:ph type="ctrTitle"/>
          </p:nvPr>
        </p:nvSpPr>
        <p:spPr/>
        <p:txBody>
          <a:bodyPr/>
          <a:lstStyle/>
          <a:p>
            <a:r>
              <a:rPr lang="en-US" dirty="0"/>
              <a:t>Occupancy agreement – seller</a:t>
            </a:r>
          </a:p>
        </p:txBody>
      </p:sp>
      <p:sp>
        <p:nvSpPr>
          <p:cNvPr id="3" name="Text Placeholder 2">
            <a:extLst>
              <a:ext uri="{FF2B5EF4-FFF2-40B4-BE49-F238E27FC236}">
                <a16:creationId xmlns:a16="http://schemas.microsoft.com/office/drawing/2014/main" id="{083B7155-CB7D-4164-BEC2-F1D4F1FA30C3}"/>
              </a:ext>
            </a:extLst>
          </p:cNvPr>
          <p:cNvSpPr>
            <a:spLocks noGrp="1"/>
          </p:cNvSpPr>
          <p:nvPr>
            <p:ph type="subTitle" idx="1"/>
          </p:nvPr>
        </p:nvSpPr>
        <p:spPr/>
        <p:txBody>
          <a:bodyPr/>
          <a:lstStyle/>
          <a:p>
            <a:r>
              <a:rPr lang="en-US" dirty="0"/>
              <a:t>RANM 2202</a:t>
            </a:r>
          </a:p>
        </p:txBody>
      </p:sp>
    </p:spTree>
    <p:extLst>
      <p:ext uri="{BB962C8B-B14F-4D97-AF65-F5344CB8AC3E}">
        <p14:creationId xmlns:p14="http://schemas.microsoft.com/office/powerpoint/2010/main" val="125434936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2D1D-3F75-4191-9C0C-6EACD0017621}"/>
              </a:ext>
            </a:extLst>
          </p:cNvPr>
          <p:cNvSpPr>
            <a:spLocks noGrp="1"/>
          </p:cNvSpPr>
          <p:nvPr>
            <p:ph type="title"/>
          </p:nvPr>
        </p:nvSpPr>
        <p:spPr/>
        <p:txBody>
          <a:bodyPr/>
          <a:lstStyle/>
          <a:p>
            <a:r>
              <a:rPr lang="en-US" dirty="0"/>
              <a:t>Occupancy Agreement – Seller (Ranm 2202)</a:t>
            </a:r>
          </a:p>
        </p:txBody>
      </p:sp>
      <p:sp>
        <p:nvSpPr>
          <p:cNvPr id="3" name="Content Placeholder 2">
            <a:extLst>
              <a:ext uri="{FF2B5EF4-FFF2-40B4-BE49-F238E27FC236}">
                <a16:creationId xmlns:a16="http://schemas.microsoft.com/office/drawing/2014/main" id="{D58D1BA5-F8CB-4C61-AF1E-510583E3624B}"/>
              </a:ext>
            </a:extLst>
          </p:cNvPr>
          <p:cNvSpPr>
            <a:spLocks noGrp="1"/>
          </p:cNvSpPr>
          <p:nvPr>
            <p:ph idx="1"/>
          </p:nvPr>
        </p:nvSpPr>
        <p:spPr/>
        <p:txBody>
          <a:bodyPr/>
          <a:lstStyle/>
          <a:p>
            <a:r>
              <a:rPr lang="en-US" dirty="0"/>
              <a:t>Paragraph 4 – Payment. Was reorganized and broken down into 4 subsections.</a:t>
            </a:r>
          </a:p>
          <a:p>
            <a:r>
              <a:rPr lang="en-US" dirty="0"/>
              <a:t>4(A) – Deposit. Clarifies when Deposit will be refunded if there is no damage to the property.</a:t>
            </a:r>
          </a:p>
          <a:p>
            <a:r>
              <a:rPr lang="en-US" dirty="0"/>
              <a:t>4(B) – Occupancy Fee. Defines the compensation paid as a “fee” and not “rent.” The term “rent” created issues with the buyer’s lender on the Buyer’s Occupancy Agreement, so it was changed. For consistency, the same terminology was used in the Seller’s Occupancy Agreement.</a:t>
            </a:r>
          </a:p>
          <a:p>
            <a:endParaRPr lang="en-US" dirty="0"/>
          </a:p>
        </p:txBody>
      </p:sp>
    </p:spTree>
    <p:extLst>
      <p:ext uri="{BB962C8B-B14F-4D97-AF65-F5344CB8AC3E}">
        <p14:creationId xmlns:p14="http://schemas.microsoft.com/office/powerpoint/2010/main" val="221090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2D1D-3F75-4191-9C0C-6EACD0017621}"/>
              </a:ext>
            </a:extLst>
          </p:cNvPr>
          <p:cNvSpPr>
            <a:spLocks noGrp="1"/>
          </p:cNvSpPr>
          <p:nvPr>
            <p:ph type="title"/>
          </p:nvPr>
        </p:nvSpPr>
        <p:spPr/>
        <p:txBody>
          <a:bodyPr/>
          <a:lstStyle/>
          <a:p>
            <a:r>
              <a:rPr lang="en-US" dirty="0"/>
              <a:t>Occupancy Agreement – Seller (Ranm 2202)</a:t>
            </a:r>
          </a:p>
        </p:txBody>
      </p:sp>
      <p:sp>
        <p:nvSpPr>
          <p:cNvPr id="3" name="Content Placeholder 2">
            <a:extLst>
              <a:ext uri="{FF2B5EF4-FFF2-40B4-BE49-F238E27FC236}">
                <a16:creationId xmlns:a16="http://schemas.microsoft.com/office/drawing/2014/main" id="{D58D1BA5-F8CB-4C61-AF1E-510583E3624B}"/>
              </a:ext>
            </a:extLst>
          </p:cNvPr>
          <p:cNvSpPr>
            <a:spLocks noGrp="1"/>
          </p:cNvSpPr>
          <p:nvPr>
            <p:ph idx="1"/>
          </p:nvPr>
        </p:nvSpPr>
        <p:spPr/>
        <p:txBody>
          <a:bodyPr/>
          <a:lstStyle/>
          <a:p>
            <a:r>
              <a:rPr lang="en-US" dirty="0"/>
              <a:t>4(C) – New term “Holdover Charge.” In as attempt to clarify the significance and consequences of the Seller remaining in the Property past the agreed upon term.</a:t>
            </a:r>
          </a:p>
          <a:p>
            <a:r>
              <a:rPr lang="en-US" dirty="0"/>
              <a:t>4(D) Sets forth when deposits, the Occupancy Fees and the Holdover Fees are due.</a:t>
            </a:r>
          </a:p>
          <a:p>
            <a:pPr marL="0" indent="0">
              <a:buNone/>
            </a:pPr>
            <a:endParaRPr lang="en-US" dirty="0"/>
          </a:p>
        </p:txBody>
      </p:sp>
    </p:spTree>
    <p:extLst>
      <p:ext uri="{BB962C8B-B14F-4D97-AF65-F5344CB8AC3E}">
        <p14:creationId xmlns:p14="http://schemas.microsoft.com/office/powerpoint/2010/main" val="377812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E8944BA5-1196-4770-B663-85014646140E}"/>
              </a:ext>
            </a:extLst>
          </p:cNvPr>
          <p:cNvPicPr>
            <a:picLocks noChangeAspect="1"/>
          </p:cNvPicPr>
          <p:nvPr/>
        </p:nvPicPr>
        <p:blipFill>
          <a:blip r:embed="rId2"/>
          <a:stretch>
            <a:fillRect/>
          </a:stretch>
        </p:blipFill>
        <p:spPr>
          <a:xfrm>
            <a:off x="-1" y="1853754"/>
            <a:ext cx="12192001" cy="2422824"/>
          </a:xfrm>
          <a:prstGeom prst="rect">
            <a:avLst/>
          </a:prstGeom>
        </p:spPr>
      </p:pic>
      <p:sp>
        <p:nvSpPr>
          <p:cNvPr id="2" name="Title 1">
            <a:extLst>
              <a:ext uri="{FF2B5EF4-FFF2-40B4-BE49-F238E27FC236}">
                <a16:creationId xmlns:a16="http://schemas.microsoft.com/office/drawing/2014/main" id="{CE8B0B22-562B-411F-96E2-05C8C380A02F}"/>
              </a:ext>
            </a:extLst>
          </p:cNvPr>
          <p:cNvSpPr>
            <a:spLocks noGrp="1"/>
          </p:cNvSpPr>
          <p:nvPr>
            <p:ph type="title"/>
          </p:nvPr>
        </p:nvSpPr>
        <p:spPr/>
        <p:txBody>
          <a:bodyPr/>
          <a:lstStyle/>
          <a:p>
            <a:r>
              <a:rPr lang="en-US" dirty="0"/>
              <a:t>OLD VERSION</a:t>
            </a:r>
          </a:p>
        </p:txBody>
      </p:sp>
      <p:sp>
        <p:nvSpPr>
          <p:cNvPr id="4" name="Content Placeholder 3">
            <a:extLst>
              <a:ext uri="{FF2B5EF4-FFF2-40B4-BE49-F238E27FC236}">
                <a16:creationId xmlns:a16="http://schemas.microsoft.com/office/drawing/2014/main" id="{3792E36B-7B41-40DD-9285-BEE5EF388C4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0777502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EF02-C956-4C95-B7E4-2FE209B26D78}"/>
              </a:ext>
            </a:extLst>
          </p:cNvPr>
          <p:cNvSpPr>
            <a:spLocks noGrp="1"/>
          </p:cNvSpPr>
          <p:nvPr>
            <p:ph type="title"/>
          </p:nvPr>
        </p:nvSpPr>
        <p:spPr/>
        <p:txBody>
          <a:bodyPr/>
          <a:lstStyle/>
          <a:p>
            <a:r>
              <a:rPr lang="en-US" dirty="0"/>
              <a:t>NEW VERSION</a:t>
            </a:r>
          </a:p>
        </p:txBody>
      </p:sp>
      <p:pic>
        <p:nvPicPr>
          <p:cNvPr id="5" name="Content Placeholder 4" descr="A screenshot of a cell phone&#10;&#10;Description generated with very high confidence">
            <a:extLst>
              <a:ext uri="{FF2B5EF4-FFF2-40B4-BE49-F238E27FC236}">
                <a16:creationId xmlns:a16="http://schemas.microsoft.com/office/drawing/2014/main" id="{E1E22DDD-584E-45F2-8E10-751B4C8219C6}"/>
              </a:ext>
            </a:extLst>
          </p:cNvPr>
          <p:cNvPicPr>
            <a:picLocks noGrp="1" noChangeAspect="1"/>
          </p:cNvPicPr>
          <p:nvPr>
            <p:ph idx="1"/>
          </p:nvPr>
        </p:nvPicPr>
        <p:blipFill>
          <a:blip r:embed="rId2"/>
          <a:stretch>
            <a:fillRect/>
          </a:stretch>
        </p:blipFill>
        <p:spPr>
          <a:xfrm>
            <a:off x="0" y="1980823"/>
            <a:ext cx="12196541" cy="4072658"/>
          </a:xfrm>
          <a:prstGeom prst="rect">
            <a:avLst/>
          </a:prstGeom>
        </p:spPr>
      </p:pic>
    </p:spTree>
    <p:extLst>
      <p:ext uri="{BB962C8B-B14F-4D97-AF65-F5344CB8AC3E}">
        <p14:creationId xmlns:p14="http://schemas.microsoft.com/office/powerpoint/2010/main" val="3974333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156D8F-B90C-4EF5-A1CF-AD2C98555213}"/>
              </a:ext>
            </a:extLst>
          </p:cNvPr>
          <p:cNvPicPr>
            <a:picLocks noChangeAspect="1"/>
          </p:cNvPicPr>
          <p:nvPr/>
        </p:nvPicPr>
        <p:blipFill>
          <a:blip r:embed="rId2"/>
          <a:stretch>
            <a:fillRect/>
          </a:stretch>
        </p:blipFill>
        <p:spPr>
          <a:xfrm>
            <a:off x="28575" y="1604962"/>
            <a:ext cx="12134850" cy="3648075"/>
          </a:xfrm>
          <a:prstGeom prst="rect">
            <a:avLst/>
          </a:prstGeom>
        </p:spPr>
      </p:pic>
    </p:spTree>
    <p:extLst>
      <p:ext uri="{BB962C8B-B14F-4D97-AF65-F5344CB8AC3E}">
        <p14:creationId xmlns:p14="http://schemas.microsoft.com/office/powerpoint/2010/main" val="30046925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30C3-1141-4FE7-91DF-7D798F57F5CF}"/>
              </a:ext>
            </a:extLst>
          </p:cNvPr>
          <p:cNvSpPr>
            <a:spLocks noGrp="1"/>
          </p:cNvSpPr>
          <p:nvPr>
            <p:ph type="title"/>
          </p:nvPr>
        </p:nvSpPr>
        <p:spPr/>
        <p:txBody>
          <a:bodyPr/>
          <a:lstStyle/>
          <a:p>
            <a:r>
              <a:rPr lang="en-US" dirty="0"/>
              <a:t>Occupancy agreement – Seller (RANM 2202)</a:t>
            </a:r>
          </a:p>
        </p:txBody>
      </p:sp>
      <p:sp>
        <p:nvSpPr>
          <p:cNvPr id="3" name="Content Placeholder 2">
            <a:extLst>
              <a:ext uri="{FF2B5EF4-FFF2-40B4-BE49-F238E27FC236}">
                <a16:creationId xmlns:a16="http://schemas.microsoft.com/office/drawing/2014/main" id="{8BAFBD93-8A29-4975-B906-EE5329C6BD27}"/>
              </a:ext>
            </a:extLst>
          </p:cNvPr>
          <p:cNvSpPr>
            <a:spLocks noGrp="1"/>
          </p:cNvSpPr>
          <p:nvPr>
            <p:ph idx="1"/>
          </p:nvPr>
        </p:nvSpPr>
        <p:spPr/>
        <p:txBody>
          <a:bodyPr/>
          <a:lstStyle/>
          <a:p>
            <a:r>
              <a:rPr lang="en-US" dirty="0"/>
              <a:t>Paragraph 6(A)</a:t>
            </a:r>
          </a:p>
          <a:p>
            <a:r>
              <a:rPr lang="en-US" dirty="0"/>
              <a:t>Added language advising Buyer to check with his/her insurance company regarding coverage after closing, but before seller vacates.</a:t>
            </a:r>
          </a:p>
        </p:txBody>
      </p:sp>
    </p:spTree>
    <p:extLst>
      <p:ext uri="{BB962C8B-B14F-4D97-AF65-F5344CB8AC3E}">
        <p14:creationId xmlns:p14="http://schemas.microsoft.com/office/powerpoint/2010/main" val="21955022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30C3-1141-4FE7-91DF-7D798F57F5CF}"/>
              </a:ext>
            </a:extLst>
          </p:cNvPr>
          <p:cNvSpPr>
            <a:spLocks noGrp="1"/>
          </p:cNvSpPr>
          <p:nvPr>
            <p:ph type="title"/>
          </p:nvPr>
        </p:nvSpPr>
        <p:spPr/>
        <p:txBody>
          <a:bodyPr/>
          <a:lstStyle/>
          <a:p>
            <a:r>
              <a:rPr lang="en-US" dirty="0"/>
              <a:t>Occupancy agreement – Seller (RANM 2202)</a:t>
            </a:r>
          </a:p>
        </p:txBody>
      </p:sp>
      <p:pic>
        <p:nvPicPr>
          <p:cNvPr id="8" name="Content Placeholder 7" descr="A close up of a logo&#10;&#10;Description generated with high confidence">
            <a:extLst>
              <a:ext uri="{FF2B5EF4-FFF2-40B4-BE49-F238E27FC236}">
                <a16:creationId xmlns:a16="http://schemas.microsoft.com/office/drawing/2014/main" id="{A4E48BD8-AEF4-495C-A2E3-25F78472105D}"/>
              </a:ext>
            </a:extLst>
          </p:cNvPr>
          <p:cNvPicPr>
            <a:picLocks noGrp="1" noChangeAspect="1"/>
          </p:cNvPicPr>
          <p:nvPr>
            <p:ph idx="1"/>
          </p:nvPr>
        </p:nvPicPr>
        <p:blipFill>
          <a:blip r:embed="rId2"/>
          <a:stretch>
            <a:fillRect/>
          </a:stretch>
        </p:blipFill>
        <p:spPr>
          <a:xfrm>
            <a:off x="-1" y="3127513"/>
            <a:ext cx="12192001" cy="1272209"/>
          </a:xfrm>
        </p:spPr>
      </p:pic>
    </p:spTree>
    <p:extLst>
      <p:ext uri="{BB962C8B-B14F-4D97-AF65-F5344CB8AC3E}">
        <p14:creationId xmlns:p14="http://schemas.microsoft.com/office/powerpoint/2010/main" val="11096294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30C3-1141-4FE7-91DF-7D798F57F5CF}"/>
              </a:ext>
            </a:extLst>
          </p:cNvPr>
          <p:cNvSpPr>
            <a:spLocks noGrp="1"/>
          </p:cNvSpPr>
          <p:nvPr>
            <p:ph type="title"/>
          </p:nvPr>
        </p:nvSpPr>
        <p:spPr/>
        <p:txBody>
          <a:bodyPr/>
          <a:lstStyle/>
          <a:p>
            <a:r>
              <a:rPr lang="en-US" dirty="0"/>
              <a:t>Occupancy agreement – Seller (RANM 2202)</a:t>
            </a:r>
          </a:p>
        </p:txBody>
      </p:sp>
      <p:pic>
        <p:nvPicPr>
          <p:cNvPr id="5" name="Content Placeholder 4" descr="A screenshot of a cell phone&#10;&#10;Description generated with high confidence">
            <a:extLst>
              <a:ext uri="{FF2B5EF4-FFF2-40B4-BE49-F238E27FC236}">
                <a16:creationId xmlns:a16="http://schemas.microsoft.com/office/drawing/2014/main" id="{4E29FF32-DA2C-4D6D-AED3-2E58E5997517}"/>
              </a:ext>
            </a:extLst>
          </p:cNvPr>
          <p:cNvPicPr>
            <a:picLocks noGrp="1" noChangeAspect="1"/>
          </p:cNvPicPr>
          <p:nvPr>
            <p:ph idx="1"/>
          </p:nvPr>
        </p:nvPicPr>
        <p:blipFill>
          <a:blip r:embed="rId2"/>
          <a:stretch>
            <a:fillRect/>
          </a:stretch>
        </p:blipFill>
        <p:spPr>
          <a:xfrm>
            <a:off x="0" y="3103419"/>
            <a:ext cx="12192000" cy="1302326"/>
          </a:xfrm>
        </p:spPr>
      </p:pic>
      <p:sp>
        <p:nvSpPr>
          <p:cNvPr id="3" name="Arrow: Right 2">
            <a:extLst>
              <a:ext uri="{FF2B5EF4-FFF2-40B4-BE49-F238E27FC236}">
                <a16:creationId xmlns:a16="http://schemas.microsoft.com/office/drawing/2014/main" id="{3D6E02B6-B9B2-4C95-9B68-C40D8B3CD8BB}"/>
              </a:ext>
            </a:extLst>
          </p:cNvPr>
          <p:cNvSpPr/>
          <p:nvPr/>
        </p:nvSpPr>
        <p:spPr>
          <a:xfrm rot="1361435">
            <a:off x="6151611" y="359895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3233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7D84-AF51-4C74-97FD-BFD755D99260}"/>
              </a:ext>
            </a:extLst>
          </p:cNvPr>
          <p:cNvSpPr>
            <a:spLocks noGrp="1"/>
          </p:cNvSpPr>
          <p:nvPr>
            <p:ph type="ctrTitle"/>
          </p:nvPr>
        </p:nvSpPr>
        <p:spPr/>
        <p:txBody>
          <a:bodyPr/>
          <a:lstStyle/>
          <a:p>
            <a:r>
              <a:rPr lang="en-US" dirty="0"/>
              <a:t>Occupancy agreement – buyer</a:t>
            </a:r>
          </a:p>
        </p:txBody>
      </p:sp>
      <p:sp>
        <p:nvSpPr>
          <p:cNvPr id="3" name="Text Placeholder 2">
            <a:extLst>
              <a:ext uri="{FF2B5EF4-FFF2-40B4-BE49-F238E27FC236}">
                <a16:creationId xmlns:a16="http://schemas.microsoft.com/office/drawing/2014/main" id="{083B7155-CB7D-4164-BEC2-F1D4F1FA30C3}"/>
              </a:ext>
            </a:extLst>
          </p:cNvPr>
          <p:cNvSpPr>
            <a:spLocks noGrp="1"/>
          </p:cNvSpPr>
          <p:nvPr>
            <p:ph type="subTitle" idx="1"/>
          </p:nvPr>
        </p:nvSpPr>
        <p:spPr/>
        <p:txBody>
          <a:bodyPr/>
          <a:lstStyle/>
          <a:p>
            <a:r>
              <a:rPr lang="en-US" dirty="0"/>
              <a:t>RANM 2201</a:t>
            </a:r>
          </a:p>
        </p:txBody>
      </p:sp>
    </p:spTree>
    <p:extLst>
      <p:ext uri="{BB962C8B-B14F-4D97-AF65-F5344CB8AC3E}">
        <p14:creationId xmlns:p14="http://schemas.microsoft.com/office/powerpoint/2010/main" val="623515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30C3-1141-4FE7-91DF-7D798F57F5CF}"/>
              </a:ext>
            </a:extLst>
          </p:cNvPr>
          <p:cNvSpPr>
            <a:spLocks noGrp="1"/>
          </p:cNvSpPr>
          <p:nvPr>
            <p:ph type="title"/>
          </p:nvPr>
        </p:nvSpPr>
        <p:spPr/>
        <p:txBody>
          <a:bodyPr/>
          <a:lstStyle/>
          <a:p>
            <a:r>
              <a:rPr lang="en-US" dirty="0"/>
              <a:t>Occupancy agreement – buyer (RANM 2201)</a:t>
            </a:r>
          </a:p>
        </p:txBody>
      </p:sp>
      <p:sp>
        <p:nvSpPr>
          <p:cNvPr id="4" name="Content Placeholder 3">
            <a:extLst>
              <a:ext uri="{FF2B5EF4-FFF2-40B4-BE49-F238E27FC236}">
                <a16:creationId xmlns:a16="http://schemas.microsoft.com/office/drawing/2014/main" id="{FCEA616A-5D08-47F6-B971-CBA2A2524EEB}"/>
              </a:ext>
            </a:extLst>
          </p:cNvPr>
          <p:cNvSpPr>
            <a:spLocks noGrp="1"/>
          </p:cNvSpPr>
          <p:nvPr>
            <p:ph idx="1"/>
          </p:nvPr>
        </p:nvSpPr>
        <p:spPr/>
        <p:txBody>
          <a:bodyPr/>
          <a:lstStyle/>
          <a:p>
            <a:r>
              <a:rPr lang="en-US" dirty="0"/>
              <a:t>Paragraph 3D</a:t>
            </a:r>
          </a:p>
          <a:p>
            <a:r>
              <a:rPr lang="en-US" dirty="0"/>
              <a:t>Refund of Deposit Language – Moved from Possession/Term Paragraph into Payment Paragraph.</a:t>
            </a:r>
          </a:p>
        </p:txBody>
      </p:sp>
    </p:spTree>
    <p:extLst>
      <p:ext uri="{BB962C8B-B14F-4D97-AF65-F5344CB8AC3E}">
        <p14:creationId xmlns:p14="http://schemas.microsoft.com/office/powerpoint/2010/main" val="375494055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9703D-C8F9-44AD-A7C0-C2F3871F8C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13581382-2382-4503-A624-9C2D2252A1C0}"/>
              </a:ext>
            </a:extLst>
          </p:cNvPr>
          <p:cNvPicPr>
            <a:picLocks noGrp="1" noChangeAspect="1"/>
          </p:cNvPicPr>
          <p:nvPr>
            <p:ph idx="4294967295"/>
          </p:nvPr>
        </p:nvPicPr>
        <p:blipFill>
          <a:blip r:embed="rId2"/>
          <a:stretch>
            <a:fillRect/>
          </a:stretch>
        </p:blipFill>
        <p:spPr>
          <a:xfrm>
            <a:off x="-1" y="1391478"/>
            <a:ext cx="12181067" cy="3392557"/>
          </a:xfrm>
          <a:prstGeom prst="rect">
            <a:avLst/>
          </a:prstGeom>
        </p:spPr>
      </p:pic>
    </p:spTree>
    <p:extLst>
      <p:ext uri="{BB962C8B-B14F-4D97-AF65-F5344CB8AC3E}">
        <p14:creationId xmlns:p14="http://schemas.microsoft.com/office/powerpoint/2010/main" val="361685597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30C3-1141-4FE7-91DF-7D798F57F5CF}"/>
              </a:ext>
            </a:extLst>
          </p:cNvPr>
          <p:cNvSpPr>
            <a:spLocks noGrp="1"/>
          </p:cNvSpPr>
          <p:nvPr>
            <p:ph type="title"/>
          </p:nvPr>
        </p:nvSpPr>
        <p:spPr/>
        <p:txBody>
          <a:bodyPr/>
          <a:lstStyle/>
          <a:p>
            <a:r>
              <a:rPr lang="en-US" dirty="0"/>
              <a:t>Occupancy agreement – buyer (RANM 2201)</a:t>
            </a:r>
          </a:p>
        </p:txBody>
      </p:sp>
      <p:sp>
        <p:nvSpPr>
          <p:cNvPr id="4" name="Content Placeholder 3">
            <a:extLst>
              <a:ext uri="{FF2B5EF4-FFF2-40B4-BE49-F238E27FC236}">
                <a16:creationId xmlns:a16="http://schemas.microsoft.com/office/drawing/2014/main" id="{FCEA616A-5D08-47F6-B971-CBA2A2524EEB}"/>
              </a:ext>
            </a:extLst>
          </p:cNvPr>
          <p:cNvSpPr>
            <a:spLocks noGrp="1"/>
          </p:cNvSpPr>
          <p:nvPr>
            <p:ph idx="1"/>
          </p:nvPr>
        </p:nvSpPr>
        <p:spPr/>
        <p:txBody>
          <a:bodyPr/>
          <a:lstStyle/>
          <a:p>
            <a:r>
              <a:rPr lang="en-US" dirty="0"/>
              <a:t>Paragraph 4 – Payment. Reorganized into 4 subsections</a:t>
            </a:r>
          </a:p>
          <a:p>
            <a:r>
              <a:rPr lang="en-US" dirty="0"/>
              <a:t>4(A) – Deposit. Clarifies when deposit will be refunded if there is no damage to the property.</a:t>
            </a:r>
          </a:p>
          <a:p>
            <a:r>
              <a:rPr lang="en-US" dirty="0"/>
              <a:t>4(B) – Occupancy Fee. Defines the compensation paid as a “fee” and not as “rent.” The term “rent” created issues with the buyer’s lender, so it was changed herein.</a:t>
            </a:r>
          </a:p>
          <a:p>
            <a:r>
              <a:rPr lang="en-US" dirty="0"/>
              <a:t>4(C) – New term “Holdover Charge” created in an attempt to clarify the significance and consequences of seller remaining in the Property past the agreed upon term.</a:t>
            </a:r>
          </a:p>
        </p:txBody>
      </p:sp>
    </p:spTree>
    <p:extLst>
      <p:ext uri="{BB962C8B-B14F-4D97-AF65-F5344CB8AC3E}">
        <p14:creationId xmlns:p14="http://schemas.microsoft.com/office/powerpoint/2010/main" val="185304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9703D-C8F9-44AD-A7C0-C2F3871F8C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032E0B81-A662-4496-AEE5-8F5F7DDFAEA8}"/>
              </a:ext>
            </a:extLst>
          </p:cNvPr>
          <p:cNvPicPr>
            <a:picLocks noGrp="1" noChangeAspect="1"/>
          </p:cNvPicPr>
          <p:nvPr>
            <p:ph idx="4294967295"/>
          </p:nvPr>
        </p:nvPicPr>
        <p:blipFill>
          <a:blip r:embed="rId2"/>
          <a:stretch>
            <a:fillRect/>
          </a:stretch>
        </p:blipFill>
        <p:spPr>
          <a:xfrm>
            <a:off x="0" y="1029886"/>
            <a:ext cx="12192979" cy="4798227"/>
          </a:xfrm>
          <a:prstGeom prst="rect">
            <a:avLst/>
          </a:prstGeom>
        </p:spPr>
      </p:pic>
    </p:spTree>
    <p:extLst>
      <p:ext uri="{BB962C8B-B14F-4D97-AF65-F5344CB8AC3E}">
        <p14:creationId xmlns:p14="http://schemas.microsoft.com/office/powerpoint/2010/main" val="290502304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30C3-1141-4FE7-91DF-7D798F57F5CF}"/>
              </a:ext>
            </a:extLst>
          </p:cNvPr>
          <p:cNvSpPr>
            <a:spLocks noGrp="1"/>
          </p:cNvSpPr>
          <p:nvPr>
            <p:ph type="title"/>
          </p:nvPr>
        </p:nvSpPr>
        <p:spPr/>
        <p:txBody>
          <a:bodyPr/>
          <a:lstStyle/>
          <a:p>
            <a:r>
              <a:rPr lang="en-US" dirty="0"/>
              <a:t>Occupancy agreement – buyer (RANM 2201)</a:t>
            </a:r>
          </a:p>
        </p:txBody>
      </p:sp>
      <p:sp>
        <p:nvSpPr>
          <p:cNvPr id="4" name="Content Placeholder 3">
            <a:extLst>
              <a:ext uri="{FF2B5EF4-FFF2-40B4-BE49-F238E27FC236}">
                <a16:creationId xmlns:a16="http://schemas.microsoft.com/office/drawing/2014/main" id="{FCEA616A-5D08-47F6-B971-CBA2A2524EEB}"/>
              </a:ext>
            </a:extLst>
          </p:cNvPr>
          <p:cNvSpPr>
            <a:spLocks noGrp="1"/>
          </p:cNvSpPr>
          <p:nvPr>
            <p:ph idx="1"/>
          </p:nvPr>
        </p:nvSpPr>
        <p:spPr/>
        <p:txBody>
          <a:bodyPr/>
          <a:lstStyle/>
          <a:p>
            <a:r>
              <a:rPr lang="en-US" dirty="0"/>
              <a:t>Paragraph 5</a:t>
            </a:r>
          </a:p>
          <a:p>
            <a:r>
              <a:rPr lang="en-US" dirty="0"/>
              <a:t>Clarifies that Buyer shall place utilities in Buyer’s name </a:t>
            </a:r>
            <a:r>
              <a:rPr lang="en-US" i="1" dirty="0"/>
              <a:t>if it is allowed</a:t>
            </a:r>
            <a:r>
              <a:rPr lang="en-US" dirty="0"/>
              <a:t>.</a:t>
            </a:r>
          </a:p>
        </p:txBody>
      </p:sp>
    </p:spTree>
    <p:extLst>
      <p:ext uri="{BB962C8B-B14F-4D97-AF65-F5344CB8AC3E}">
        <p14:creationId xmlns:p14="http://schemas.microsoft.com/office/powerpoint/2010/main" val="33649701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30C3-1141-4FE7-91DF-7D798F57F5CF}"/>
              </a:ext>
            </a:extLst>
          </p:cNvPr>
          <p:cNvSpPr>
            <a:spLocks noGrp="1"/>
          </p:cNvSpPr>
          <p:nvPr>
            <p:ph type="title"/>
          </p:nvPr>
        </p:nvSpPr>
        <p:spPr/>
        <p:txBody>
          <a:bodyPr/>
          <a:lstStyle/>
          <a:p>
            <a:r>
              <a:rPr lang="en-US" dirty="0"/>
              <a:t>Occupancy agreement – buyer (RANM 2201)</a:t>
            </a:r>
          </a:p>
        </p:txBody>
      </p:sp>
      <p:pic>
        <p:nvPicPr>
          <p:cNvPr id="5" name="Content Placeholder 4" descr="A screenshot of a cell phone&#10;&#10;Description generated with high confidence">
            <a:extLst>
              <a:ext uri="{FF2B5EF4-FFF2-40B4-BE49-F238E27FC236}">
                <a16:creationId xmlns:a16="http://schemas.microsoft.com/office/drawing/2014/main" id="{9667F552-72F0-4BFE-9B28-2DA36A39F36B}"/>
              </a:ext>
            </a:extLst>
          </p:cNvPr>
          <p:cNvPicPr>
            <a:picLocks noGrp="1" noChangeAspect="1"/>
          </p:cNvPicPr>
          <p:nvPr>
            <p:ph idx="1"/>
          </p:nvPr>
        </p:nvPicPr>
        <p:blipFill>
          <a:blip r:embed="rId2"/>
          <a:stretch>
            <a:fillRect/>
          </a:stretch>
        </p:blipFill>
        <p:spPr>
          <a:xfrm>
            <a:off x="30795" y="3255818"/>
            <a:ext cx="12161205" cy="1183660"/>
          </a:xfrm>
        </p:spPr>
      </p:pic>
    </p:spTree>
    <p:extLst>
      <p:ext uri="{BB962C8B-B14F-4D97-AF65-F5344CB8AC3E}">
        <p14:creationId xmlns:p14="http://schemas.microsoft.com/office/powerpoint/2010/main" val="2936859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DFC8CF-C164-4409-94F4-31E4D321109E}"/>
              </a:ext>
            </a:extLst>
          </p:cNvPr>
          <p:cNvPicPr>
            <a:picLocks noChangeAspect="1"/>
          </p:cNvPicPr>
          <p:nvPr/>
        </p:nvPicPr>
        <p:blipFill>
          <a:blip r:embed="rId2"/>
          <a:stretch>
            <a:fillRect/>
          </a:stretch>
        </p:blipFill>
        <p:spPr>
          <a:xfrm>
            <a:off x="57150" y="1700212"/>
            <a:ext cx="12077700" cy="3457575"/>
          </a:xfrm>
          <a:prstGeom prst="rect">
            <a:avLst/>
          </a:prstGeom>
        </p:spPr>
      </p:pic>
    </p:spTree>
    <p:extLst>
      <p:ext uri="{BB962C8B-B14F-4D97-AF65-F5344CB8AC3E}">
        <p14:creationId xmlns:p14="http://schemas.microsoft.com/office/powerpoint/2010/main" val="288761964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30C3-1141-4FE7-91DF-7D798F57F5CF}"/>
              </a:ext>
            </a:extLst>
          </p:cNvPr>
          <p:cNvSpPr>
            <a:spLocks noGrp="1"/>
          </p:cNvSpPr>
          <p:nvPr>
            <p:ph type="title"/>
          </p:nvPr>
        </p:nvSpPr>
        <p:spPr/>
        <p:txBody>
          <a:bodyPr/>
          <a:lstStyle/>
          <a:p>
            <a:r>
              <a:rPr lang="en-US" dirty="0"/>
              <a:t>Occupancy agreement – buyer (RANM 2201)</a:t>
            </a:r>
          </a:p>
        </p:txBody>
      </p:sp>
      <p:sp>
        <p:nvSpPr>
          <p:cNvPr id="4" name="Content Placeholder 3">
            <a:extLst>
              <a:ext uri="{FF2B5EF4-FFF2-40B4-BE49-F238E27FC236}">
                <a16:creationId xmlns:a16="http://schemas.microsoft.com/office/drawing/2014/main" id="{C32F6B68-E751-473E-AA22-4902739DD6EF}"/>
              </a:ext>
            </a:extLst>
          </p:cNvPr>
          <p:cNvSpPr>
            <a:spLocks noGrp="1"/>
          </p:cNvSpPr>
          <p:nvPr>
            <p:ph idx="1"/>
          </p:nvPr>
        </p:nvSpPr>
        <p:spPr/>
        <p:txBody>
          <a:bodyPr/>
          <a:lstStyle/>
          <a:p>
            <a:r>
              <a:rPr lang="en-US" dirty="0"/>
              <a:t>Paragraph 6(B)</a:t>
            </a:r>
          </a:p>
          <a:p>
            <a:r>
              <a:rPr lang="en-US" dirty="0"/>
              <a:t>Added language advising Seller to check with his/her insurance company when buyer occupies prior to closing.</a:t>
            </a:r>
          </a:p>
        </p:txBody>
      </p:sp>
    </p:spTree>
    <p:extLst>
      <p:ext uri="{BB962C8B-B14F-4D97-AF65-F5344CB8AC3E}">
        <p14:creationId xmlns:p14="http://schemas.microsoft.com/office/powerpoint/2010/main" val="22635474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2C9703D-C8F9-44AD-A7C0-C2F3871F8C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close up of text on a white background&#10;&#10;Description generated with high confidence">
            <a:extLst>
              <a:ext uri="{FF2B5EF4-FFF2-40B4-BE49-F238E27FC236}">
                <a16:creationId xmlns:a16="http://schemas.microsoft.com/office/drawing/2014/main" id="{48FB9D10-A0F1-4CD2-897C-DDC06B28D47E}"/>
              </a:ext>
            </a:extLst>
          </p:cNvPr>
          <p:cNvPicPr>
            <a:picLocks noChangeAspect="1"/>
          </p:cNvPicPr>
          <p:nvPr/>
        </p:nvPicPr>
        <p:blipFill>
          <a:blip r:embed="rId2"/>
          <a:stretch>
            <a:fillRect/>
          </a:stretch>
        </p:blipFill>
        <p:spPr>
          <a:xfrm>
            <a:off x="1780" y="1603716"/>
            <a:ext cx="12182332" cy="2954215"/>
          </a:xfrm>
          <a:prstGeom prst="rect">
            <a:avLst/>
          </a:prstGeom>
        </p:spPr>
      </p:pic>
    </p:spTree>
    <p:extLst>
      <p:ext uri="{BB962C8B-B14F-4D97-AF65-F5344CB8AC3E}">
        <p14:creationId xmlns:p14="http://schemas.microsoft.com/office/powerpoint/2010/main" val="236644603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7D84-AF51-4C74-97FD-BFD755D99260}"/>
              </a:ext>
            </a:extLst>
          </p:cNvPr>
          <p:cNvSpPr>
            <a:spLocks noGrp="1"/>
          </p:cNvSpPr>
          <p:nvPr>
            <p:ph type="ctrTitle"/>
          </p:nvPr>
        </p:nvSpPr>
        <p:spPr/>
        <p:txBody>
          <a:bodyPr/>
          <a:lstStyle/>
          <a:p>
            <a:r>
              <a:rPr lang="en-US" dirty="0"/>
              <a:t>Seller financing under </a:t>
            </a:r>
            <a:r>
              <a:rPr lang="en-US" dirty="0" err="1"/>
              <a:t>tila</a:t>
            </a:r>
            <a:endParaRPr lang="en-US" dirty="0"/>
          </a:p>
        </p:txBody>
      </p:sp>
      <p:sp>
        <p:nvSpPr>
          <p:cNvPr id="3" name="Text Placeholder 2">
            <a:extLst>
              <a:ext uri="{FF2B5EF4-FFF2-40B4-BE49-F238E27FC236}">
                <a16:creationId xmlns:a16="http://schemas.microsoft.com/office/drawing/2014/main" id="{083B7155-CB7D-4164-BEC2-F1D4F1FA30C3}"/>
              </a:ext>
            </a:extLst>
          </p:cNvPr>
          <p:cNvSpPr>
            <a:spLocks noGrp="1"/>
          </p:cNvSpPr>
          <p:nvPr>
            <p:ph type="subTitle" idx="1"/>
          </p:nvPr>
        </p:nvSpPr>
        <p:spPr/>
        <p:txBody>
          <a:bodyPr/>
          <a:lstStyle/>
          <a:p>
            <a:r>
              <a:rPr lang="en-US" dirty="0"/>
              <a:t>RANM 2405</a:t>
            </a:r>
          </a:p>
        </p:txBody>
      </p:sp>
    </p:spTree>
    <p:extLst>
      <p:ext uri="{BB962C8B-B14F-4D97-AF65-F5344CB8AC3E}">
        <p14:creationId xmlns:p14="http://schemas.microsoft.com/office/powerpoint/2010/main" val="27372029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generated with high confidence">
            <a:extLst>
              <a:ext uri="{FF2B5EF4-FFF2-40B4-BE49-F238E27FC236}">
                <a16:creationId xmlns:a16="http://schemas.microsoft.com/office/drawing/2014/main" id="{B330CAE4-C145-4726-87F9-A3145032CA07}"/>
              </a:ext>
            </a:extLst>
          </p:cNvPr>
          <p:cNvPicPr>
            <a:picLocks noChangeAspect="1"/>
          </p:cNvPicPr>
          <p:nvPr/>
        </p:nvPicPr>
        <p:blipFill>
          <a:blip r:embed="rId2"/>
          <a:stretch>
            <a:fillRect/>
          </a:stretch>
        </p:blipFill>
        <p:spPr>
          <a:xfrm>
            <a:off x="19050" y="1828800"/>
            <a:ext cx="12153900" cy="3200400"/>
          </a:xfrm>
          <a:prstGeom prst="rect">
            <a:avLst/>
          </a:prstGeom>
        </p:spPr>
      </p:pic>
    </p:spTree>
    <p:extLst>
      <p:ext uri="{BB962C8B-B14F-4D97-AF65-F5344CB8AC3E}">
        <p14:creationId xmlns:p14="http://schemas.microsoft.com/office/powerpoint/2010/main" val="34104967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9B1E42B5-683C-4C77-B7D6-92706209C8E0}"/>
              </a:ext>
            </a:extLst>
          </p:cNvPr>
          <p:cNvPicPr>
            <a:picLocks noChangeAspect="1"/>
          </p:cNvPicPr>
          <p:nvPr/>
        </p:nvPicPr>
        <p:blipFill>
          <a:blip r:embed="rId2"/>
          <a:stretch>
            <a:fillRect/>
          </a:stretch>
        </p:blipFill>
        <p:spPr>
          <a:xfrm>
            <a:off x="4762" y="1819275"/>
            <a:ext cx="12182475" cy="3219450"/>
          </a:xfrm>
          <a:prstGeom prst="rect">
            <a:avLst/>
          </a:prstGeom>
        </p:spPr>
      </p:pic>
    </p:spTree>
    <p:extLst>
      <p:ext uri="{BB962C8B-B14F-4D97-AF65-F5344CB8AC3E}">
        <p14:creationId xmlns:p14="http://schemas.microsoft.com/office/powerpoint/2010/main" val="327845849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generated with high confidence">
            <a:extLst>
              <a:ext uri="{FF2B5EF4-FFF2-40B4-BE49-F238E27FC236}">
                <a16:creationId xmlns:a16="http://schemas.microsoft.com/office/drawing/2014/main" id="{F018772D-9997-4918-9318-FBD445DD6E15}"/>
              </a:ext>
            </a:extLst>
          </p:cNvPr>
          <p:cNvPicPr>
            <a:picLocks noChangeAspect="1"/>
          </p:cNvPicPr>
          <p:nvPr/>
        </p:nvPicPr>
        <p:blipFill>
          <a:blip r:embed="rId2"/>
          <a:stretch>
            <a:fillRect/>
          </a:stretch>
        </p:blipFill>
        <p:spPr>
          <a:xfrm>
            <a:off x="33337" y="1495425"/>
            <a:ext cx="12125325" cy="3867150"/>
          </a:xfrm>
          <a:prstGeom prst="rect">
            <a:avLst/>
          </a:prstGeom>
        </p:spPr>
      </p:pic>
    </p:spTree>
    <p:extLst>
      <p:ext uri="{BB962C8B-B14F-4D97-AF65-F5344CB8AC3E}">
        <p14:creationId xmlns:p14="http://schemas.microsoft.com/office/powerpoint/2010/main" val="300240760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generated with very high confidence">
            <a:extLst>
              <a:ext uri="{FF2B5EF4-FFF2-40B4-BE49-F238E27FC236}">
                <a16:creationId xmlns:a16="http://schemas.microsoft.com/office/drawing/2014/main" id="{FC09FDA2-195A-46D9-BBD1-574BC6EE2BCE}"/>
              </a:ext>
            </a:extLst>
          </p:cNvPr>
          <p:cNvPicPr>
            <a:picLocks noChangeAspect="1"/>
          </p:cNvPicPr>
          <p:nvPr/>
        </p:nvPicPr>
        <p:blipFill>
          <a:blip r:embed="rId2"/>
          <a:stretch>
            <a:fillRect/>
          </a:stretch>
        </p:blipFill>
        <p:spPr>
          <a:xfrm>
            <a:off x="33337" y="1728787"/>
            <a:ext cx="12125325" cy="3400425"/>
          </a:xfrm>
          <a:prstGeom prst="rect">
            <a:avLst/>
          </a:prstGeom>
        </p:spPr>
      </p:pic>
    </p:spTree>
    <p:extLst>
      <p:ext uri="{BB962C8B-B14F-4D97-AF65-F5344CB8AC3E}">
        <p14:creationId xmlns:p14="http://schemas.microsoft.com/office/powerpoint/2010/main" val="15918098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D1962208-8BAE-4F16-86B6-9BA8584D3073}"/>
              </a:ext>
            </a:extLst>
          </p:cNvPr>
          <p:cNvPicPr>
            <a:picLocks noChangeAspect="1"/>
          </p:cNvPicPr>
          <p:nvPr/>
        </p:nvPicPr>
        <p:blipFill>
          <a:blip r:embed="rId2"/>
          <a:stretch>
            <a:fillRect/>
          </a:stretch>
        </p:blipFill>
        <p:spPr>
          <a:xfrm>
            <a:off x="19050" y="1038225"/>
            <a:ext cx="12153900" cy="4781550"/>
          </a:xfrm>
          <a:prstGeom prst="rect">
            <a:avLst/>
          </a:prstGeom>
        </p:spPr>
      </p:pic>
    </p:spTree>
    <p:extLst>
      <p:ext uri="{BB962C8B-B14F-4D97-AF65-F5344CB8AC3E}">
        <p14:creationId xmlns:p14="http://schemas.microsoft.com/office/powerpoint/2010/main" val="15927669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E1AA0-D2B4-4DCE-BC43-3B5CCD69B121}"/>
              </a:ext>
            </a:extLst>
          </p:cNvPr>
          <p:cNvSpPr>
            <a:spLocks noGrp="1"/>
          </p:cNvSpPr>
          <p:nvPr>
            <p:ph type="title"/>
          </p:nvPr>
        </p:nvSpPr>
        <p:spPr>
          <a:xfrm>
            <a:off x="1524000" y="0"/>
            <a:ext cx="9144000" cy="762000"/>
          </a:xfrm>
        </p:spPr>
        <p:txBody>
          <a:bodyPr>
            <a:normAutofit/>
          </a:bodyPr>
          <a:lstStyle/>
          <a:p>
            <a:r>
              <a:rPr lang="en-US" dirty="0"/>
              <a:t>Restrictions on Seller Financing </a:t>
            </a:r>
          </a:p>
        </p:txBody>
      </p:sp>
      <p:sp>
        <p:nvSpPr>
          <p:cNvPr id="4" name="Text Placeholder 3">
            <a:extLst>
              <a:ext uri="{FF2B5EF4-FFF2-40B4-BE49-F238E27FC236}">
                <a16:creationId xmlns:a16="http://schemas.microsoft.com/office/drawing/2014/main" id="{CB548604-1EF0-4612-B82B-4BBE56D09E6D}"/>
              </a:ext>
            </a:extLst>
          </p:cNvPr>
          <p:cNvSpPr>
            <a:spLocks noGrp="1"/>
          </p:cNvSpPr>
          <p:nvPr>
            <p:ph type="body" idx="1"/>
          </p:nvPr>
        </p:nvSpPr>
        <p:spPr/>
        <p:txBody>
          <a:bodyPr/>
          <a:lstStyle/>
          <a:p>
            <a:r>
              <a:rPr lang="en-US" dirty="0">
                <a:solidFill>
                  <a:schemeClr val="accent1"/>
                </a:solidFill>
              </a:rPr>
              <a:t>1 in 12 Exclusion</a:t>
            </a:r>
          </a:p>
        </p:txBody>
      </p:sp>
      <p:sp>
        <p:nvSpPr>
          <p:cNvPr id="3" name="Content Placeholder 2">
            <a:extLst>
              <a:ext uri="{FF2B5EF4-FFF2-40B4-BE49-F238E27FC236}">
                <a16:creationId xmlns:a16="http://schemas.microsoft.com/office/drawing/2014/main" id="{4AE7FFE1-8902-4144-8DE8-56A1DC55BD34}"/>
              </a:ext>
            </a:extLst>
          </p:cNvPr>
          <p:cNvSpPr>
            <a:spLocks noGrp="1"/>
          </p:cNvSpPr>
          <p:nvPr>
            <p:ph sz="half" idx="2"/>
          </p:nvPr>
        </p:nvSpPr>
        <p:spPr/>
        <p:txBody>
          <a:bodyPr>
            <a:normAutofit fontScale="77500" lnSpcReduction="20000"/>
          </a:bodyPr>
          <a:lstStyle/>
          <a:p>
            <a:r>
              <a:rPr lang="en-US" dirty="0"/>
              <a:t>They are a natural person, estate or trust;</a:t>
            </a:r>
          </a:p>
          <a:p>
            <a:endParaRPr lang="en-US" dirty="0"/>
          </a:p>
          <a:p>
            <a:r>
              <a:rPr lang="en-US" dirty="0"/>
              <a:t>They provide financing for </a:t>
            </a:r>
            <a:r>
              <a:rPr lang="en-US" b="1" dirty="0"/>
              <a:t>only one property</a:t>
            </a:r>
            <a:r>
              <a:rPr lang="en-US" dirty="0"/>
              <a:t> in a 12 month period;</a:t>
            </a:r>
          </a:p>
          <a:p>
            <a:r>
              <a:rPr lang="en-US" dirty="0">
                <a:solidFill>
                  <a:srgbClr val="FF0000"/>
                </a:solidFill>
              </a:rPr>
              <a:t>They own the property securing the financing</a:t>
            </a:r>
          </a:p>
          <a:p>
            <a:r>
              <a:rPr lang="en-US" dirty="0"/>
              <a:t>They did not construct or act as the contractor for the construction of a residence on the property</a:t>
            </a:r>
          </a:p>
          <a:p>
            <a:endParaRPr lang="en-US" dirty="0"/>
          </a:p>
        </p:txBody>
      </p:sp>
      <p:sp>
        <p:nvSpPr>
          <p:cNvPr id="5" name="Text Placeholder 4">
            <a:extLst>
              <a:ext uri="{FF2B5EF4-FFF2-40B4-BE49-F238E27FC236}">
                <a16:creationId xmlns:a16="http://schemas.microsoft.com/office/drawing/2014/main" id="{F6EC409E-AEF5-48E3-A197-86C767934B88}"/>
              </a:ext>
            </a:extLst>
          </p:cNvPr>
          <p:cNvSpPr>
            <a:spLocks noGrp="1"/>
          </p:cNvSpPr>
          <p:nvPr>
            <p:ph type="body" sz="quarter" idx="3"/>
          </p:nvPr>
        </p:nvSpPr>
        <p:spPr/>
        <p:txBody>
          <a:bodyPr/>
          <a:lstStyle/>
          <a:p>
            <a:r>
              <a:rPr lang="en-US" dirty="0">
                <a:solidFill>
                  <a:schemeClr val="accent1"/>
                </a:solidFill>
              </a:rPr>
              <a:t>3 in 12 Exclusion</a:t>
            </a:r>
          </a:p>
        </p:txBody>
      </p:sp>
      <p:sp>
        <p:nvSpPr>
          <p:cNvPr id="6" name="Content Placeholder 5">
            <a:extLst>
              <a:ext uri="{FF2B5EF4-FFF2-40B4-BE49-F238E27FC236}">
                <a16:creationId xmlns:a16="http://schemas.microsoft.com/office/drawing/2014/main" id="{8D010E11-4AB7-4888-8A39-99CE2CF2AFB2}"/>
              </a:ext>
            </a:extLst>
          </p:cNvPr>
          <p:cNvSpPr>
            <a:spLocks noGrp="1"/>
          </p:cNvSpPr>
          <p:nvPr>
            <p:ph sz="quarter" idx="4"/>
          </p:nvPr>
        </p:nvSpPr>
        <p:spPr/>
        <p:txBody>
          <a:bodyPr>
            <a:normAutofit fontScale="77500" lnSpcReduction="20000"/>
          </a:bodyPr>
          <a:lstStyle/>
          <a:p>
            <a:r>
              <a:rPr lang="en-US" dirty="0"/>
              <a:t>They are a natural person, estate or trust, </a:t>
            </a:r>
            <a:r>
              <a:rPr lang="en-US" b="1" dirty="0"/>
              <a:t>or an entity</a:t>
            </a:r>
          </a:p>
          <a:p>
            <a:r>
              <a:rPr lang="en-US" dirty="0"/>
              <a:t>They provide financing for </a:t>
            </a:r>
            <a:r>
              <a:rPr lang="en-US" b="1" dirty="0"/>
              <a:t>3 properties or less</a:t>
            </a:r>
            <a:r>
              <a:rPr lang="en-US" dirty="0"/>
              <a:t> in a 12 month period;</a:t>
            </a:r>
          </a:p>
          <a:p>
            <a:r>
              <a:rPr lang="en-US" dirty="0">
                <a:solidFill>
                  <a:srgbClr val="FF0000"/>
                </a:solidFill>
              </a:rPr>
              <a:t>They own the property securing the financing</a:t>
            </a:r>
          </a:p>
          <a:p>
            <a:r>
              <a:rPr lang="en-US" dirty="0"/>
              <a:t>They did not construct or act as the contractor for the construction of a residence on the property</a:t>
            </a:r>
          </a:p>
          <a:p>
            <a:endParaRPr lang="en-US" dirty="0"/>
          </a:p>
        </p:txBody>
      </p:sp>
    </p:spTree>
    <p:extLst>
      <p:ext uri="{BB962C8B-B14F-4D97-AF65-F5344CB8AC3E}">
        <p14:creationId xmlns:p14="http://schemas.microsoft.com/office/powerpoint/2010/main" val="335915853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A6A8-CD60-4278-95DD-9BBCA0AEC484}"/>
              </a:ext>
            </a:extLst>
          </p:cNvPr>
          <p:cNvSpPr>
            <a:spLocks noGrp="1"/>
          </p:cNvSpPr>
          <p:nvPr>
            <p:ph type="title"/>
          </p:nvPr>
        </p:nvSpPr>
        <p:spPr/>
        <p:txBody>
          <a:bodyPr/>
          <a:lstStyle/>
          <a:p>
            <a:r>
              <a:rPr lang="en-US" dirty="0"/>
              <a:t>Restrictions on Seller Financing</a:t>
            </a:r>
          </a:p>
        </p:txBody>
      </p:sp>
      <p:sp>
        <p:nvSpPr>
          <p:cNvPr id="3" name="Text Placeholder 2">
            <a:extLst>
              <a:ext uri="{FF2B5EF4-FFF2-40B4-BE49-F238E27FC236}">
                <a16:creationId xmlns:a16="http://schemas.microsoft.com/office/drawing/2014/main" id="{D5CB6B04-19D1-4ED8-B889-C42AAF38C080}"/>
              </a:ext>
            </a:extLst>
          </p:cNvPr>
          <p:cNvSpPr>
            <a:spLocks noGrp="1"/>
          </p:cNvSpPr>
          <p:nvPr>
            <p:ph type="body" idx="1"/>
          </p:nvPr>
        </p:nvSpPr>
        <p:spPr/>
        <p:txBody>
          <a:bodyPr/>
          <a:lstStyle/>
          <a:p>
            <a:r>
              <a:rPr lang="en-US" dirty="0">
                <a:solidFill>
                  <a:schemeClr val="accent1"/>
                </a:solidFill>
              </a:rPr>
              <a:t>1 in 12 Exclusion</a:t>
            </a:r>
            <a:r>
              <a:rPr lang="en-US" dirty="0"/>
              <a:t>	</a:t>
            </a:r>
          </a:p>
        </p:txBody>
      </p:sp>
      <p:sp>
        <p:nvSpPr>
          <p:cNvPr id="4" name="Content Placeholder 3">
            <a:extLst>
              <a:ext uri="{FF2B5EF4-FFF2-40B4-BE49-F238E27FC236}">
                <a16:creationId xmlns:a16="http://schemas.microsoft.com/office/drawing/2014/main" id="{E2C62AA5-869F-4BF4-AC3B-19E4810FAF2E}"/>
              </a:ext>
            </a:extLst>
          </p:cNvPr>
          <p:cNvSpPr>
            <a:spLocks noGrp="1"/>
          </p:cNvSpPr>
          <p:nvPr>
            <p:ph sz="half" idx="2"/>
          </p:nvPr>
        </p:nvSpPr>
        <p:spPr/>
        <p:txBody>
          <a:bodyPr>
            <a:normAutofit fontScale="92500"/>
          </a:bodyPr>
          <a:lstStyle/>
          <a:p>
            <a:r>
              <a:rPr lang="en-US" dirty="0"/>
              <a:t>The financing must have a repayment schedule which does not  result in a negative amortization;</a:t>
            </a:r>
          </a:p>
          <a:p>
            <a:endParaRPr lang="en-US" dirty="0"/>
          </a:p>
          <a:p>
            <a:r>
              <a:rPr lang="en-US" dirty="0">
                <a:solidFill>
                  <a:srgbClr val="FF0000"/>
                </a:solidFill>
              </a:rPr>
              <a:t>Balloon payments are allowed (not less than 5 years, however you can do 2 years;</a:t>
            </a:r>
          </a:p>
        </p:txBody>
      </p:sp>
      <p:sp>
        <p:nvSpPr>
          <p:cNvPr id="5" name="Text Placeholder 4">
            <a:extLst>
              <a:ext uri="{FF2B5EF4-FFF2-40B4-BE49-F238E27FC236}">
                <a16:creationId xmlns:a16="http://schemas.microsoft.com/office/drawing/2014/main" id="{5487D52D-217C-4749-BFE3-E6184340B3A5}"/>
              </a:ext>
            </a:extLst>
          </p:cNvPr>
          <p:cNvSpPr>
            <a:spLocks noGrp="1"/>
          </p:cNvSpPr>
          <p:nvPr>
            <p:ph type="body" sz="quarter" idx="3"/>
          </p:nvPr>
        </p:nvSpPr>
        <p:spPr/>
        <p:txBody>
          <a:bodyPr/>
          <a:lstStyle/>
          <a:p>
            <a:r>
              <a:rPr lang="en-US" dirty="0">
                <a:solidFill>
                  <a:schemeClr val="accent1"/>
                </a:solidFill>
              </a:rPr>
              <a:t>3 in 12 Exclusion</a:t>
            </a:r>
          </a:p>
        </p:txBody>
      </p:sp>
      <p:sp>
        <p:nvSpPr>
          <p:cNvPr id="6" name="Content Placeholder 5">
            <a:extLst>
              <a:ext uri="{FF2B5EF4-FFF2-40B4-BE49-F238E27FC236}">
                <a16:creationId xmlns:a16="http://schemas.microsoft.com/office/drawing/2014/main" id="{8F26DCA7-B384-4C53-B5D1-6D08C1AF184F}"/>
              </a:ext>
            </a:extLst>
          </p:cNvPr>
          <p:cNvSpPr>
            <a:spLocks noGrp="1"/>
          </p:cNvSpPr>
          <p:nvPr>
            <p:ph sz="quarter" idx="4"/>
          </p:nvPr>
        </p:nvSpPr>
        <p:spPr/>
        <p:txBody>
          <a:bodyPr>
            <a:normAutofit fontScale="92500"/>
          </a:bodyPr>
          <a:lstStyle/>
          <a:p>
            <a:r>
              <a:rPr lang="en-US" dirty="0"/>
              <a:t>The financing must be fully amortizing and the must be no balloon payments or structures allowed;</a:t>
            </a:r>
          </a:p>
        </p:txBody>
      </p:sp>
    </p:spTree>
    <p:extLst>
      <p:ext uri="{BB962C8B-B14F-4D97-AF65-F5344CB8AC3E}">
        <p14:creationId xmlns:p14="http://schemas.microsoft.com/office/powerpoint/2010/main" val="4120585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244E-0E71-4983-B703-63D9550726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F7803B-5AC7-498F-BD98-35703D6599A8}"/>
              </a:ext>
            </a:extLst>
          </p:cNvPr>
          <p:cNvSpPr>
            <a:spLocks noGrp="1"/>
          </p:cNvSpPr>
          <p:nvPr>
            <p:ph idx="1"/>
          </p:nvPr>
        </p:nvSpPr>
        <p:spPr/>
        <p:txBody>
          <a:bodyPr/>
          <a:lstStyle/>
          <a:p>
            <a:pPr marL="0" indent="0" algn="ctr">
              <a:buNone/>
            </a:pPr>
            <a:endParaRPr lang="en-US" dirty="0">
              <a:hlinkClick r:id="rId2"/>
            </a:endParaRPr>
          </a:p>
          <a:p>
            <a:pPr marL="0" indent="0" algn="ctr">
              <a:buNone/>
            </a:pPr>
            <a:endParaRPr lang="en-US" dirty="0">
              <a:hlinkClick r:id="rId2"/>
            </a:endParaRPr>
          </a:p>
          <a:p>
            <a:pPr marL="0" indent="0" algn="ctr">
              <a:buNone/>
            </a:pPr>
            <a:r>
              <a:rPr lang="en-US" dirty="0">
                <a:hlinkClick r:id="rId2"/>
              </a:rPr>
              <a:t>Colorado Couple Loses Life Savings</a:t>
            </a:r>
            <a:endParaRPr lang="en-US" dirty="0"/>
          </a:p>
          <a:p>
            <a:endParaRPr lang="en-US" dirty="0"/>
          </a:p>
        </p:txBody>
      </p:sp>
    </p:spTree>
    <p:extLst>
      <p:ext uri="{BB962C8B-B14F-4D97-AF65-F5344CB8AC3E}">
        <p14:creationId xmlns:p14="http://schemas.microsoft.com/office/powerpoint/2010/main" val="30795147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9CB70-25E4-4B7F-AD3E-2F69BF63B9BC}"/>
              </a:ext>
            </a:extLst>
          </p:cNvPr>
          <p:cNvSpPr>
            <a:spLocks noGrp="1"/>
          </p:cNvSpPr>
          <p:nvPr>
            <p:ph type="title"/>
          </p:nvPr>
        </p:nvSpPr>
        <p:spPr/>
        <p:txBody>
          <a:bodyPr/>
          <a:lstStyle/>
          <a:p>
            <a:r>
              <a:rPr lang="en-US" dirty="0"/>
              <a:t>Restrictions on Seller Financing</a:t>
            </a:r>
          </a:p>
        </p:txBody>
      </p:sp>
      <p:sp>
        <p:nvSpPr>
          <p:cNvPr id="3" name="Text Placeholder 2">
            <a:extLst>
              <a:ext uri="{FF2B5EF4-FFF2-40B4-BE49-F238E27FC236}">
                <a16:creationId xmlns:a16="http://schemas.microsoft.com/office/drawing/2014/main" id="{34A2837F-036D-487F-A5CB-C9DDF7347F35}"/>
              </a:ext>
            </a:extLst>
          </p:cNvPr>
          <p:cNvSpPr>
            <a:spLocks noGrp="1"/>
          </p:cNvSpPr>
          <p:nvPr>
            <p:ph type="body" idx="1"/>
          </p:nvPr>
        </p:nvSpPr>
        <p:spPr/>
        <p:txBody>
          <a:bodyPr/>
          <a:lstStyle/>
          <a:p>
            <a:r>
              <a:rPr lang="en-US" dirty="0">
                <a:solidFill>
                  <a:schemeClr val="accent1"/>
                </a:solidFill>
              </a:rPr>
              <a:t>1 in 12 Exclusion</a:t>
            </a:r>
            <a:r>
              <a:rPr lang="en-US" dirty="0"/>
              <a:t>	</a:t>
            </a:r>
          </a:p>
        </p:txBody>
      </p:sp>
      <p:sp>
        <p:nvSpPr>
          <p:cNvPr id="4" name="Content Placeholder 3">
            <a:extLst>
              <a:ext uri="{FF2B5EF4-FFF2-40B4-BE49-F238E27FC236}">
                <a16:creationId xmlns:a16="http://schemas.microsoft.com/office/drawing/2014/main" id="{7F2329B6-04F2-43C5-835C-6278335442D3}"/>
              </a:ext>
            </a:extLst>
          </p:cNvPr>
          <p:cNvSpPr>
            <a:spLocks noGrp="1"/>
          </p:cNvSpPr>
          <p:nvPr>
            <p:ph sz="half" idx="2"/>
          </p:nvPr>
        </p:nvSpPr>
        <p:spPr/>
        <p:txBody>
          <a:bodyPr>
            <a:normAutofit fontScale="92500" lnSpcReduction="10000"/>
          </a:bodyPr>
          <a:lstStyle/>
          <a:p>
            <a:r>
              <a:rPr lang="en-US" dirty="0"/>
              <a:t>The financing must have a fixed rate or an adjustable rate that only resets after five or more years and must have caps;</a:t>
            </a:r>
          </a:p>
          <a:p>
            <a:endParaRPr lang="en-US" dirty="0"/>
          </a:p>
          <a:p>
            <a:r>
              <a:rPr lang="en-US" dirty="0"/>
              <a:t>The seller does not have to vet the borrowers or determine the borrower’s ability to repay.</a:t>
            </a:r>
          </a:p>
          <a:p>
            <a:endParaRPr lang="en-US" dirty="0"/>
          </a:p>
        </p:txBody>
      </p:sp>
      <p:sp>
        <p:nvSpPr>
          <p:cNvPr id="5" name="Text Placeholder 4">
            <a:extLst>
              <a:ext uri="{FF2B5EF4-FFF2-40B4-BE49-F238E27FC236}">
                <a16:creationId xmlns:a16="http://schemas.microsoft.com/office/drawing/2014/main" id="{CBF3B835-99B4-476C-AAD7-BC1FDD9A5C5A}"/>
              </a:ext>
            </a:extLst>
          </p:cNvPr>
          <p:cNvSpPr>
            <a:spLocks noGrp="1"/>
          </p:cNvSpPr>
          <p:nvPr>
            <p:ph type="body" sz="quarter" idx="3"/>
          </p:nvPr>
        </p:nvSpPr>
        <p:spPr/>
        <p:txBody>
          <a:bodyPr/>
          <a:lstStyle/>
          <a:p>
            <a:r>
              <a:rPr lang="en-US" dirty="0">
                <a:solidFill>
                  <a:schemeClr val="accent1"/>
                </a:solidFill>
              </a:rPr>
              <a:t>3 in 12 Exclusion</a:t>
            </a:r>
          </a:p>
        </p:txBody>
      </p:sp>
      <p:sp>
        <p:nvSpPr>
          <p:cNvPr id="6" name="Content Placeholder 5">
            <a:extLst>
              <a:ext uri="{FF2B5EF4-FFF2-40B4-BE49-F238E27FC236}">
                <a16:creationId xmlns:a16="http://schemas.microsoft.com/office/drawing/2014/main" id="{05C57CBD-DB16-4EE2-867B-BD66169FD3C5}"/>
              </a:ext>
            </a:extLst>
          </p:cNvPr>
          <p:cNvSpPr>
            <a:spLocks noGrp="1"/>
          </p:cNvSpPr>
          <p:nvPr>
            <p:ph sz="quarter" idx="4"/>
          </p:nvPr>
        </p:nvSpPr>
        <p:spPr/>
        <p:txBody>
          <a:bodyPr>
            <a:normAutofit fontScale="92500" lnSpcReduction="10000"/>
          </a:bodyPr>
          <a:lstStyle/>
          <a:p>
            <a:r>
              <a:rPr lang="en-US" dirty="0"/>
              <a:t>The financing must have a fixed rate or an adjustable rate that only resets after five or more years and must have caps;</a:t>
            </a:r>
          </a:p>
          <a:p>
            <a:endParaRPr lang="en-US" dirty="0"/>
          </a:p>
          <a:p>
            <a:r>
              <a:rPr lang="en-US" dirty="0">
                <a:solidFill>
                  <a:srgbClr val="FF0000"/>
                </a:solidFill>
              </a:rPr>
              <a:t>The seller must determine if the consumer has a reasonable ability to repay</a:t>
            </a:r>
          </a:p>
          <a:p>
            <a:endParaRPr lang="en-US" dirty="0"/>
          </a:p>
        </p:txBody>
      </p:sp>
    </p:spTree>
    <p:extLst>
      <p:ext uri="{BB962C8B-B14F-4D97-AF65-F5344CB8AC3E}">
        <p14:creationId xmlns:p14="http://schemas.microsoft.com/office/powerpoint/2010/main" val="918911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3A21A-6440-4CD4-9FC7-9EB2C702042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generated with very high confidence">
            <a:extLst>
              <a:ext uri="{FF2B5EF4-FFF2-40B4-BE49-F238E27FC236}">
                <a16:creationId xmlns:a16="http://schemas.microsoft.com/office/drawing/2014/main" id="{522B4892-577F-410A-9362-45F285C9DB7A}"/>
              </a:ext>
            </a:extLst>
          </p:cNvPr>
          <p:cNvPicPr>
            <a:picLocks noChangeAspect="1"/>
          </p:cNvPicPr>
          <p:nvPr/>
        </p:nvPicPr>
        <p:blipFill>
          <a:blip r:embed="rId2"/>
          <a:stretch>
            <a:fillRect/>
          </a:stretch>
        </p:blipFill>
        <p:spPr>
          <a:xfrm>
            <a:off x="964833" y="1773835"/>
            <a:ext cx="10264590" cy="3310328"/>
          </a:xfrm>
          <a:prstGeom prst="rect">
            <a:avLst/>
          </a:prstGeom>
        </p:spPr>
      </p:pic>
    </p:spTree>
    <p:extLst>
      <p:ext uri="{BB962C8B-B14F-4D97-AF65-F5344CB8AC3E}">
        <p14:creationId xmlns:p14="http://schemas.microsoft.com/office/powerpoint/2010/main" val="955501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F941-A462-46E5-A1D6-C1CB942450E9}"/>
              </a:ext>
            </a:extLst>
          </p:cNvPr>
          <p:cNvSpPr>
            <a:spLocks noGrp="1"/>
          </p:cNvSpPr>
          <p:nvPr>
            <p:ph type="title"/>
          </p:nvPr>
        </p:nvSpPr>
        <p:spPr/>
        <p:txBody>
          <a:bodyPr/>
          <a:lstStyle/>
          <a:p>
            <a:r>
              <a:rPr lang="en-US" dirty="0"/>
              <a:t>How to contact the FBI Field Office</a:t>
            </a:r>
          </a:p>
        </p:txBody>
      </p:sp>
      <p:pic>
        <p:nvPicPr>
          <p:cNvPr id="4" name="Content Placeholder 3">
            <a:extLst>
              <a:ext uri="{FF2B5EF4-FFF2-40B4-BE49-F238E27FC236}">
                <a16:creationId xmlns:a16="http://schemas.microsoft.com/office/drawing/2014/main" id="{F8CA89C7-0C4D-4A2B-8974-C55915C8B1E1}"/>
              </a:ext>
            </a:extLst>
          </p:cNvPr>
          <p:cNvPicPr>
            <a:picLocks noGrp="1" noChangeAspect="1"/>
          </p:cNvPicPr>
          <p:nvPr>
            <p:ph idx="1"/>
          </p:nvPr>
        </p:nvPicPr>
        <p:blipFill>
          <a:blip r:embed="rId2"/>
          <a:stretch>
            <a:fillRect/>
          </a:stretch>
        </p:blipFill>
        <p:spPr>
          <a:xfrm>
            <a:off x="1" y="3106058"/>
            <a:ext cx="12192000" cy="1049234"/>
          </a:xfrm>
          <a:prstGeom prst="rect">
            <a:avLst/>
          </a:prstGeom>
        </p:spPr>
      </p:pic>
    </p:spTree>
    <p:extLst>
      <p:ext uri="{BB962C8B-B14F-4D97-AF65-F5344CB8AC3E}">
        <p14:creationId xmlns:p14="http://schemas.microsoft.com/office/powerpoint/2010/main" val="981407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45CC9-777A-47AA-94E1-B2BF5AE83246}"/>
              </a:ext>
            </a:extLst>
          </p:cNvPr>
          <p:cNvSpPr>
            <a:spLocks noGrp="1"/>
          </p:cNvSpPr>
          <p:nvPr>
            <p:ph type="ctrTitle"/>
          </p:nvPr>
        </p:nvSpPr>
        <p:spPr>
          <a:xfrm>
            <a:off x="543339" y="802298"/>
            <a:ext cx="11092070" cy="2541431"/>
          </a:xfrm>
        </p:spPr>
        <p:txBody>
          <a:bodyPr>
            <a:normAutofit fontScale="90000"/>
          </a:bodyPr>
          <a:lstStyle/>
          <a:p>
            <a:r>
              <a:rPr lang="en-US" dirty="0"/>
              <a:t>Solar panel lease/loan assumption contingency addendum</a:t>
            </a:r>
          </a:p>
        </p:txBody>
      </p:sp>
      <p:sp>
        <p:nvSpPr>
          <p:cNvPr id="3" name="Subtitle 2">
            <a:extLst>
              <a:ext uri="{FF2B5EF4-FFF2-40B4-BE49-F238E27FC236}">
                <a16:creationId xmlns:a16="http://schemas.microsoft.com/office/drawing/2014/main" id="{A497A55E-4993-4256-BD09-1AC7A7F636A1}"/>
              </a:ext>
            </a:extLst>
          </p:cNvPr>
          <p:cNvSpPr>
            <a:spLocks noGrp="1"/>
          </p:cNvSpPr>
          <p:nvPr>
            <p:ph type="subTitle" idx="1"/>
          </p:nvPr>
        </p:nvSpPr>
        <p:spPr>
          <a:xfrm>
            <a:off x="543339" y="3531204"/>
            <a:ext cx="10511513" cy="977621"/>
          </a:xfrm>
        </p:spPr>
        <p:txBody>
          <a:bodyPr/>
          <a:lstStyle/>
          <a:p>
            <a:r>
              <a:rPr lang="en-US" dirty="0"/>
              <a:t>RANM Form 5125</a:t>
            </a:r>
          </a:p>
        </p:txBody>
      </p:sp>
    </p:spTree>
    <p:extLst>
      <p:ext uri="{BB962C8B-B14F-4D97-AF65-F5344CB8AC3E}">
        <p14:creationId xmlns:p14="http://schemas.microsoft.com/office/powerpoint/2010/main" val="310335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01419B1C-9184-413D-8504-C9BB7C11B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96" y="534572"/>
            <a:ext cx="11298407" cy="4586069"/>
          </a:xfrm>
          <a:prstGeom prst="rect">
            <a:avLst/>
          </a:prstGeom>
        </p:spPr>
      </p:pic>
    </p:spTree>
    <p:extLst>
      <p:ext uri="{BB962C8B-B14F-4D97-AF65-F5344CB8AC3E}">
        <p14:creationId xmlns:p14="http://schemas.microsoft.com/office/powerpoint/2010/main" val="3462758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265E1C1A-0A05-42C1-9597-58D725099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1223962"/>
            <a:ext cx="12144375" cy="4410075"/>
          </a:xfrm>
          <a:prstGeom prst="rect">
            <a:avLst/>
          </a:prstGeom>
        </p:spPr>
      </p:pic>
    </p:spTree>
    <p:extLst>
      <p:ext uri="{BB962C8B-B14F-4D97-AF65-F5344CB8AC3E}">
        <p14:creationId xmlns:p14="http://schemas.microsoft.com/office/powerpoint/2010/main" val="4274476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07C6B824-D5AF-489C-B382-6E30BA993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8912"/>
            <a:ext cx="12192000" cy="1400175"/>
          </a:xfrm>
          <a:prstGeom prst="rect">
            <a:avLst/>
          </a:prstGeom>
        </p:spPr>
      </p:pic>
    </p:spTree>
    <p:extLst>
      <p:ext uri="{BB962C8B-B14F-4D97-AF65-F5344CB8AC3E}">
        <p14:creationId xmlns:p14="http://schemas.microsoft.com/office/powerpoint/2010/main" val="429672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EDDD60E0-F89E-4E7C-87A3-F52F50B2B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7450"/>
            <a:ext cx="12192000" cy="1943100"/>
          </a:xfrm>
          <a:prstGeom prst="rect">
            <a:avLst/>
          </a:prstGeom>
        </p:spPr>
      </p:pic>
    </p:spTree>
    <p:extLst>
      <p:ext uri="{BB962C8B-B14F-4D97-AF65-F5344CB8AC3E}">
        <p14:creationId xmlns:p14="http://schemas.microsoft.com/office/powerpoint/2010/main" val="3602294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7C01EC8E-0BF5-4F69-8901-0F5EE3F12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212"/>
            <a:ext cx="12191999" cy="3457575"/>
          </a:xfrm>
          <a:prstGeom prst="rect">
            <a:avLst/>
          </a:prstGeom>
        </p:spPr>
      </p:pic>
    </p:spTree>
    <p:extLst>
      <p:ext uri="{BB962C8B-B14F-4D97-AF65-F5344CB8AC3E}">
        <p14:creationId xmlns:p14="http://schemas.microsoft.com/office/powerpoint/2010/main" val="4158994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AD30051D-066E-4CD6-8383-C6C0B0668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3162"/>
            <a:ext cx="12192000" cy="1971675"/>
          </a:xfrm>
          <a:prstGeom prst="rect">
            <a:avLst/>
          </a:prstGeom>
        </p:spPr>
      </p:pic>
    </p:spTree>
    <p:extLst>
      <p:ext uri="{BB962C8B-B14F-4D97-AF65-F5344CB8AC3E}">
        <p14:creationId xmlns:p14="http://schemas.microsoft.com/office/powerpoint/2010/main" val="1409971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360737C8-8F20-4FDF-A753-79B470AC1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28737"/>
            <a:ext cx="12140417" cy="4200525"/>
          </a:xfrm>
          <a:prstGeom prst="rect">
            <a:avLst/>
          </a:prstGeom>
        </p:spPr>
      </p:pic>
    </p:spTree>
    <p:extLst>
      <p:ext uri="{BB962C8B-B14F-4D97-AF65-F5344CB8AC3E}">
        <p14:creationId xmlns:p14="http://schemas.microsoft.com/office/powerpoint/2010/main" val="532014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39CD76D0-3740-49B6-981B-8473F7FF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85987"/>
            <a:ext cx="12192000" cy="2486025"/>
          </a:xfrm>
          <a:prstGeom prst="rect">
            <a:avLst/>
          </a:prstGeom>
        </p:spPr>
      </p:pic>
    </p:spTree>
    <p:extLst>
      <p:ext uri="{BB962C8B-B14F-4D97-AF65-F5344CB8AC3E}">
        <p14:creationId xmlns:p14="http://schemas.microsoft.com/office/powerpoint/2010/main" val="391933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1DE4-5894-4DB4-9D27-58FCEB7A8622}"/>
              </a:ext>
            </a:extLst>
          </p:cNvPr>
          <p:cNvSpPr>
            <a:spLocks noGrp="1"/>
          </p:cNvSpPr>
          <p:nvPr>
            <p:ph type="title"/>
          </p:nvPr>
        </p:nvSpPr>
        <p:spPr/>
        <p:txBody>
          <a:bodyPr>
            <a:normAutofit/>
          </a:bodyPr>
          <a:lstStyle/>
          <a:p>
            <a:pPr algn="ctr"/>
            <a:r>
              <a:rPr lang="en-US" sz="6000" dirty="0"/>
              <a:t>Ranm forms update</a:t>
            </a:r>
          </a:p>
        </p:txBody>
      </p:sp>
      <p:sp>
        <p:nvSpPr>
          <p:cNvPr id="3" name="Text Placeholder 2">
            <a:extLst>
              <a:ext uri="{FF2B5EF4-FFF2-40B4-BE49-F238E27FC236}">
                <a16:creationId xmlns:a16="http://schemas.microsoft.com/office/drawing/2014/main" id="{B6A00A1B-D2C2-4AF6-BEE6-67C87BC2CC92}"/>
              </a:ext>
            </a:extLst>
          </p:cNvPr>
          <p:cNvSpPr>
            <a:spLocks noGrp="1"/>
          </p:cNvSpPr>
          <p:nvPr>
            <p:ph type="body" idx="1"/>
          </p:nvPr>
        </p:nvSpPr>
        <p:spPr/>
        <p:txBody>
          <a:bodyPr/>
          <a:lstStyle/>
          <a:p>
            <a:r>
              <a:rPr lang="en-US" dirty="0"/>
              <a:t>4 CE Education</a:t>
            </a:r>
          </a:p>
          <a:p>
            <a:r>
              <a:rPr lang="en-US" dirty="0"/>
              <a:t>Core Elective</a:t>
            </a:r>
          </a:p>
        </p:txBody>
      </p:sp>
    </p:spTree>
    <p:extLst>
      <p:ext uri="{BB962C8B-B14F-4D97-AF65-F5344CB8AC3E}">
        <p14:creationId xmlns:p14="http://schemas.microsoft.com/office/powerpoint/2010/main" val="1780048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7F30-E94E-4CF2-B3C1-64C1E59B4E3E}"/>
              </a:ext>
            </a:extLst>
          </p:cNvPr>
          <p:cNvSpPr>
            <a:spLocks noGrp="1"/>
          </p:cNvSpPr>
          <p:nvPr>
            <p:ph type="ctrTitle"/>
          </p:nvPr>
        </p:nvSpPr>
        <p:spPr>
          <a:xfrm>
            <a:off x="2417779" y="802298"/>
            <a:ext cx="9217630" cy="2541431"/>
          </a:xfrm>
        </p:spPr>
        <p:txBody>
          <a:bodyPr/>
          <a:lstStyle/>
          <a:p>
            <a:r>
              <a:rPr lang="en-US" dirty="0"/>
              <a:t>3 NEW ranm FORMS</a:t>
            </a:r>
          </a:p>
        </p:txBody>
      </p:sp>
      <p:sp>
        <p:nvSpPr>
          <p:cNvPr id="3" name="Subtitle 2">
            <a:extLst>
              <a:ext uri="{FF2B5EF4-FFF2-40B4-BE49-F238E27FC236}">
                <a16:creationId xmlns:a16="http://schemas.microsoft.com/office/drawing/2014/main" id="{19811D0F-9FB0-4BA6-A508-CC8D5B7EB644}"/>
              </a:ext>
            </a:extLst>
          </p:cNvPr>
          <p:cNvSpPr>
            <a:spLocks noGrp="1"/>
          </p:cNvSpPr>
          <p:nvPr>
            <p:ph type="subTitle" idx="1"/>
          </p:nvPr>
        </p:nvSpPr>
        <p:spPr/>
        <p:txBody>
          <a:bodyPr/>
          <a:lstStyle/>
          <a:p>
            <a:r>
              <a:rPr lang="en-US" dirty="0"/>
              <a:t>Released April 16, 2018</a:t>
            </a:r>
          </a:p>
        </p:txBody>
      </p:sp>
    </p:spTree>
    <p:extLst>
      <p:ext uri="{BB962C8B-B14F-4D97-AF65-F5344CB8AC3E}">
        <p14:creationId xmlns:p14="http://schemas.microsoft.com/office/powerpoint/2010/main" val="3921054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7F30-E94E-4CF2-B3C1-64C1E59B4E3E}"/>
              </a:ext>
            </a:extLst>
          </p:cNvPr>
          <p:cNvSpPr>
            <a:spLocks noGrp="1"/>
          </p:cNvSpPr>
          <p:nvPr>
            <p:ph type="ctrTitle"/>
          </p:nvPr>
        </p:nvSpPr>
        <p:spPr/>
        <p:txBody>
          <a:bodyPr>
            <a:normAutofit fontScale="90000"/>
          </a:bodyPr>
          <a:lstStyle/>
          <a:p>
            <a:r>
              <a:rPr lang="en-US" dirty="0"/>
              <a:t>Transaction coordinator agreement</a:t>
            </a:r>
          </a:p>
        </p:txBody>
      </p:sp>
      <p:sp>
        <p:nvSpPr>
          <p:cNvPr id="3" name="Subtitle 2">
            <a:extLst>
              <a:ext uri="{FF2B5EF4-FFF2-40B4-BE49-F238E27FC236}">
                <a16:creationId xmlns:a16="http://schemas.microsoft.com/office/drawing/2014/main" id="{19811D0F-9FB0-4BA6-A508-CC8D5B7EB644}"/>
              </a:ext>
            </a:extLst>
          </p:cNvPr>
          <p:cNvSpPr>
            <a:spLocks noGrp="1"/>
          </p:cNvSpPr>
          <p:nvPr>
            <p:ph type="subTitle" idx="1"/>
          </p:nvPr>
        </p:nvSpPr>
        <p:spPr/>
        <p:txBody>
          <a:bodyPr/>
          <a:lstStyle/>
          <a:p>
            <a:r>
              <a:rPr lang="en-US" dirty="0"/>
              <a:t>RANM 1700</a:t>
            </a:r>
          </a:p>
        </p:txBody>
      </p:sp>
    </p:spTree>
    <p:extLst>
      <p:ext uri="{BB962C8B-B14F-4D97-AF65-F5344CB8AC3E}">
        <p14:creationId xmlns:p14="http://schemas.microsoft.com/office/powerpoint/2010/main" val="42441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6C75-1778-40D9-88C5-3699D470474A}"/>
              </a:ext>
            </a:extLst>
          </p:cNvPr>
          <p:cNvSpPr>
            <a:spLocks noGrp="1"/>
          </p:cNvSpPr>
          <p:nvPr>
            <p:ph type="title"/>
          </p:nvPr>
        </p:nvSpPr>
        <p:spPr/>
        <p:txBody>
          <a:bodyPr/>
          <a:lstStyle/>
          <a:p>
            <a:r>
              <a:rPr lang="en-US" dirty="0"/>
              <a:t>Transaction Coordinator agreement</a:t>
            </a:r>
          </a:p>
        </p:txBody>
      </p:sp>
      <p:sp>
        <p:nvSpPr>
          <p:cNvPr id="3" name="Content Placeholder 2">
            <a:extLst>
              <a:ext uri="{FF2B5EF4-FFF2-40B4-BE49-F238E27FC236}">
                <a16:creationId xmlns:a16="http://schemas.microsoft.com/office/drawing/2014/main" id="{2333CD39-BFC4-4735-87F4-08A975ABB13C}"/>
              </a:ext>
            </a:extLst>
          </p:cNvPr>
          <p:cNvSpPr>
            <a:spLocks noGrp="1"/>
          </p:cNvSpPr>
          <p:nvPr>
            <p:ph idx="1"/>
          </p:nvPr>
        </p:nvSpPr>
        <p:spPr/>
        <p:txBody>
          <a:bodyPr/>
          <a:lstStyle/>
          <a:p>
            <a:r>
              <a:rPr lang="en-US" dirty="0"/>
              <a:t>Transaction Coordinator Agreement (Form 1700): </a:t>
            </a:r>
          </a:p>
          <a:p>
            <a:r>
              <a:rPr lang="en-US" dirty="0"/>
              <a:t>This Form is to be used when a Broker works with a Transaction Coordinator FROM ANOTHER BROKERAGE; the Form is NOT necessary if the Transaction Coordinator works within the same brokerage. This Form satisfies the New Mexico Real Estate Commission Regulation that requires a transaction-specific written agreement between the two brokerages that is signed by the Qualifying Brokers of both brokerages. This Agreement provides for a variety of Transaction Coordinator services, which can be individually selected. </a:t>
            </a:r>
          </a:p>
        </p:txBody>
      </p:sp>
    </p:spTree>
    <p:extLst>
      <p:ext uri="{BB962C8B-B14F-4D97-AF65-F5344CB8AC3E}">
        <p14:creationId xmlns:p14="http://schemas.microsoft.com/office/powerpoint/2010/main" val="436465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generated with very high confidence">
            <a:extLst>
              <a:ext uri="{FF2B5EF4-FFF2-40B4-BE49-F238E27FC236}">
                <a16:creationId xmlns:a16="http://schemas.microsoft.com/office/drawing/2014/main" id="{93611B14-D6D1-4374-9EDD-65CA13B288D3}"/>
              </a:ext>
            </a:extLst>
          </p:cNvPr>
          <p:cNvPicPr>
            <a:picLocks noChangeAspect="1"/>
          </p:cNvPicPr>
          <p:nvPr/>
        </p:nvPicPr>
        <p:blipFill>
          <a:blip r:embed="rId2"/>
          <a:stretch>
            <a:fillRect/>
          </a:stretch>
        </p:blipFill>
        <p:spPr>
          <a:xfrm>
            <a:off x="19050" y="1333500"/>
            <a:ext cx="12153900" cy="4191000"/>
          </a:xfrm>
          <a:prstGeom prst="rect">
            <a:avLst/>
          </a:prstGeom>
        </p:spPr>
      </p:pic>
    </p:spTree>
    <p:extLst>
      <p:ext uri="{BB962C8B-B14F-4D97-AF65-F5344CB8AC3E}">
        <p14:creationId xmlns:p14="http://schemas.microsoft.com/office/powerpoint/2010/main" val="3298578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generated with very high confidence">
            <a:extLst>
              <a:ext uri="{FF2B5EF4-FFF2-40B4-BE49-F238E27FC236}">
                <a16:creationId xmlns:a16="http://schemas.microsoft.com/office/drawing/2014/main" id="{7C87BCA0-A530-4EBE-B302-E2549D0BF231}"/>
              </a:ext>
            </a:extLst>
          </p:cNvPr>
          <p:cNvPicPr>
            <a:picLocks noChangeAspect="1"/>
          </p:cNvPicPr>
          <p:nvPr/>
        </p:nvPicPr>
        <p:blipFill>
          <a:blip r:embed="rId2"/>
          <a:stretch>
            <a:fillRect/>
          </a:stretch>
        </p:blipFill>
        <p:spPr>
          <a:xfrm>
            <a:off x="19050" y="1624012"/>
            <a:ext cx="12153900" cy="3609975"/>
          </a:xfrm>
          <a:prstGeom prst="rect">
            <a:avLst/>
          </a:prstGeom>
        </p:spPr>
      </p:pic>
    </p:spTree>
    <p:extLst>
      <p:ext uri="{BB962C8B-B14F-4D97-AF65-F5344CB8AC3E}">
        <p14:creationId xmlns:p14="http://schemas.microsoft.com/office/powerpoint/2010/main" val="3756252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63D277F8-9D65-4CEF-9FBB-8A6A0D800B31}"/>
              </a:ext>
            </a:extLst>
          </p:cNvPr>
          <p:cNvPicPr>
            <a:picLocks noChangeAspect="1"/>
          </p:cNvPicPr>
          <p:nvPr/>
        </p:nvPicPr>
        <p:blipFill>
          <a:blip r:embed="rId2"/>
          <a:stretch>
            <a:fillRect/>
          </a:stretch>
        </p:blipFill>
        <p:spPr>
          <a:xfrm>
            <a:off x="0" y="2410691"/>
            <a:ext cx="12225339" cy="2031078"/>
          </a:xfrm>
          <a:prstGeom prst="rect">
            <a:avLst/>
          </a:prstGeom>
        </p:spPr>
      </p:pic>
    </p:spTree>
    <p:extLst>
      <p:ext uri="{BB962C8B-B14F-4D97-AF65-F5344CB8AC3E}">
        <p14:creationId xmlns:p14="http://schemas.microsoft.com/office/powerpoint/2010/main" val="688392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generated with high confidence">
            <a:extLst>
              <a:ext uri="{FF2B5EF4-FFF2-40B4-BE49-F238E27FC236}">
                <a16:creationId xmlns:a16="http://schemas.microsoft.com/office/drawing/2014/main" id="{A101B41A-8060-43F4-8EF9-A81DB6DB9D7C}"/>
              </a:ext>
            </a:extLst>
          </p:cNvPr>
          <p:cNvPicPr>
            <a:picLocks noChangeAspect="1"/>
          </p:cNvPicPr>
          <p:nvPr/>
        </p:nvPicPr>
        <p:blipFill>
          <a:blip r:embed="rId2"/>
          <a:stretch>
            <a:fillRect/>
          </a:stretch>
        </p:blipFill>
        <p:spPr>
          <a:xfrm>
            <a:off x="33337" y="1843087"/>
            <a:ext cx="12125325" cy="3171825"/>
          </a:xfrm>
          <a:prstGeom prst="rect">
            <a:avLst/>
          </a:prstGeom>
        </p:spPr>
      </p:pic>
    </p:spTree>
    <p:extLst>
      <p:ext uri="{BB962C8B-B14F-4D97-AF65-F5344CB8AC3E}">
        <p14:creationId xmlns:p14="http://schemas.microsoft.com/office/powerpoint/2010/main" val="3146977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8DC3B2F0-F816-4434-87EC-1F21A818B3D8}"/>
              </a:ext>
            </a:extLst>
          </p:cNvPr>
          <p:cNvPicPr>
            <a:picLocks noChangeAspect="1"/>
          </p:cNvPicPr>
          <p:nvPr/>
        </p:nvPicPr>
        <p:blipFill>
          <a:blip r:embed="rId2"/>
          <a:stretch>
            <a:fillRect/>
          </a:stretch>
        </p:blipFill>
        <p:spPr>
          <a:xfrm>
            <a:off x="19050" y="1943100"/>
            <a:ext cx="12153900" cy="2971800"/>
          </a:xfrm>
          <a:prstGeom prst="rect">
            <a:avLst/>
          </a:prstGeom>
        </p:spPr>
      </p:pic>
    </p:spTree>
    <p:extLst>
      <p:ext uri="{BB962C8B-B14F-4D97-AF65-F5344CB8AC3E}">
        <p14:creationId xmlns:p14="http://schemas.microsoft.com/office/powerpoint/2010/main" val="1202658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generated with very high confidence">
            <a:extLst>
              <a:ext uri="{FF2B5EF4-FFF2-40B4-BE49-F238E27FC236}">
                <a16:creationId xmlns:a16="http://schemas.microsoft.com/office/drawing/2014/main" id="{9DB92FB1-C828-4334-B253-1052CB07EFB9}"/>
              </a:ext>
            </a:extLst>
          </p:cNvPr>
          <p:cNvPicPr>
            <a:picLocks noChangeAspect="1"/>
          </p:cNvPicPr>
          <p:nvPr/>
        </p:nvPicPr>
        <p:blipFill>
          <a:blip r:embed="rId2"/>
          <a:stretch>
            <a:fillRect/>
          </a:stretch>
        </p:blipFill>
        <p:spPr>
          <a:xfrm>
            <a:off x="19050" y="1428750"/>
            <a:ext cx="12153900" cy="4000500"/>
          </a:xfrm>
          <a:prstGeom prst="rect">
            <a:avLst/>
          </a:prstGeom>
        </p:spPr>
      </p:pic>
    </p:spTree>
    <p:extLst>
      <p:ext uri="{BB962C8B-B14F-4D97-AF65-F5344CB8AC3E}">
        <p14:creationId xmlns:p14="http://schemas.microsoft.com/office/powerpoint/2010/main" val="1564202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generated with high confidence">
            <a:extLst>
              <a:ext uri="{FF2B5EF4-FFF2-40B4-BE49-F238E27FC236}">
                <a16:creationId xmlns:a16="http://schemas.microsoft.com/office/drawing/2014/main" id="{3AD620BB-E9D1-4D9D-A217-03CC63C6E26B}"/>
              </a:ext>
            </a:extLst>
          </p:cNvPr>
          <p:cNvPicPr>
            <a:picLocks noChangeAspect="1"/>
          </p:cNvPicPr>
          <p:nvPr/>
        </p:nvPicPr>
        <p:blipFill>
          <a:blip r:embed="rId2"/>
          <a:stretch>
            <a:fillRect/>
          </a:stretch>
        </p:blipFill>
        <p:spPr>
          <a:xfrm>
            <a:off x="19050" y="2657475"/>
            <a:ext cx="12153900" cy="1543050"/>
          </a:xfrm>
          <a:prstGeom prst="rect">
            <a:avLst/>
          </a:prstGeom>
        </p:spPr>
      </p:pic>
    </p:spTree>
    <p:extLst>
      <p:ext uri="{BB962C8B-B14F-4D97-AF65-F5344CB8AC3E}">
        <p14:creationId xmlns:p14="http://schemas.microsoft.com/office/powerpoint/2010/main" val="3951044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BD5C1-1FC8-46FD-B288-C0BC8A8D0DD5}"/>
              </a:ext>
            </a:extLst>
          </p:cNvPr>
          <p:cNvSpPr>
            <a:spLocks noGrp="1"/>
          </p:cNvSpPr>
          <p:nvPr>
            <p:ph type="title"/>
          </p:nvPr>
        </p:nvSpPr>
        <p:spPr/>
        <p:txBody>
          <a:bodyPr/>
          <a:lstStyle/>
          <a:p>
            <a:r>
              <a:rPr lang="en-US" dirty="0"/>
              <a:t>The ground rules</a:t>
            </a:r>
          </a:p>
        </p:txBody>
      </p:sp>
      <p:sp>
        <p:nvSpPr>
          <p:cNvPr id="4" name="Content Placeholder 3">
            <a:extLst>
              <a:ext uri="{FF2B5EF4-FFF2-40B4-BE49-F238E27FC236}">
                <a16:creationId xmlns:a16="http://schemas.microsoft.com/office/drawing/2014/main" id="{78C2BC63-1706-4532-9726-6685270F73BC}"/>
              </a:ext>
            </a:extLst>
          </p:cNvPr>
          <p:cNvSpPr>
            <a:spLocks noGrp="1"/>
          </p:cNvSpPr>
          <p:nvPr>
            <p:ph idx="1"/>
          </p:nvPr>
        </p:nvSpPr>
        <p:spPr>
          <a:xfrm>
            <a:off x="1451578" y="1993267"/>
            <a:ext cx="10263344" cy="4060214"/>
          </a:xfrm>
        </p:spPr>
        <p:txBody>
          <a:bodyPr>
            <a:normAutofit fontScale="92500" lnSpcReduction="20000"/>
          </a:bodyPr>
          <a:lstStyle/>
          <a:p>
            <a:pPr marL="544068" lvl="1" indent="-342900"/>
            <a:r>
              <a:rPr lang="en-US" sz="3000" dirty="0"/>
              <a:t>Cell phones on vibrate please! </a:t>
            </a:r>
          </a:p>
          <a:p>
            <a:pPr marL="544068" lvl="1" indent="-342900"/>
            <a:r>
              <a:rPr lang="en-US" sz="3000" dirty="0"/>
              <a:t>If you absolutely need to take a call, please step outside</a:t>
            </a:r>
          </a:p>
          <a:p>
            <a:pPr marL="544068" lvl="1" indent="-342900"/>
            <a:r>
              <a:rPr lang="en-US" sz="3000" dirty="0"/>
              <a:t>Two short breaks</a:t>
            </a:r>
          </a:p>
          <a:p>
            <a:pPr marL="544068" lvl="1" indent="-342900"/>
            <a:r>
              <a:rPr lang="en-US" sz="3000" dirty="0"/>
              <a:t>The success of this class depends on YOU! You will be expected to participate!</a:t>
            </a:r>
          </a:p>
          <a:p>
            <a:pPr marL="544068" lvl="1" indent="-342900"/>
            <a:r>
              <a:rPr lang="en-US" sz="3000" dirty="0"/>
              <a:t>Please remember – your side conversations are disturbing to the people around you.</a:t>
            </a:r>
          </a:p>
          <a:p>
            <a:pPr marL="201168" lvl="1" indent="0">
              <a:buNone/>
            </a:pPr>
            <a:endParaRPr lang="en-US" sz="2400" dirty="0"/>
          </a:p>
          <a:p>
            <a:pPr marL="201168" lvl="1" indent="0">
              <a:buNone/>
            </a:pPr>
            <a:r>
              <a:rPr lang="en-US" dirty="0"/>
              <a:t> </a:t>
            </a:r>
          </a:p>
          <a:p>
            <a:endParaRPr lang="en-US" dirty="0"/>
          </a:p>
        </p:txBody>
      </p:sp>
    </p:spTree>
    <p:extLst>
      <p:ext uri="{BB962C8B-B14F-4D97-AF65-F5344CB8AC3E}">
        <p14:creationId xmlns:p14="http://schemas.microsoft.com/office/powerpoint/2010/main" val="422111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39900E67-716C-4CDA-AD02-243E8D8946D9}"/>
              </a:ext>
            </a:extLst>
          </p:cNvPr>
          <p:cNvPicPr>
            <a:picLocks noChangeAspect="1"/>
          </p:cNvPicPr>
          <p:nvPr/>
        </p:nvPicPr>
        <p:blipFill>
          <a:blip r:embed="rId2"/>
          <a:stretch>
            <a:fillRect/>
          </a:stretch>
        </p:blipFill>
        <p:spPr>
          <a:xfrm>
            <a:off x="47625" y="1685925"/>
            <a:ext cx="12096750" cy="3486150"/>
          </a:xfrm>
          <a:prstGeom prst="rect">
            <a:avLst/>
          </a:prstGeom>
        </p:spPr>
      </p:pic>
    </p:spTree>
    <p:extLst>
      <p:ext uri="{BB962C8B-B14F-4D97-AF65-F5344CB8AC3E}">
        <p14:creationId xmlns:p14="http://schemas.microsoft.com/office/powerpoint/2010/main" val="3418771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generated with very high confidence">
            <a:extLst>
              <a:ext uri="{FF2B5EF4-FFF2-40B4-BE49-F238E27FC236}">
                <a16:creationId xmlns:a16="http://schemas.microsoft.com/office/drawing/2014/main" id="{07047064-E2DA-47CA-8696-2C46CBAF4391}"/>
              </a:ext>
            </a:extLst>
          </p:cNvPr>
          <p:cNvPicPr>
            <a:picLocks noChangeAspect="1"/>
          </p:cNvPicPr>
          <p:nvPr/>
        </p:nvPicPr>
        <p:blipFill>
          <a:blip r:embed="rId2"/>
          <a:stretch>
            <a:fillRect/>
          </a:stretch>
        </p:blipFill>
        <p:spPr>
          <a:xfrm>
            <a:off x="33337" y="1509712"/>
            <a:ext cx="12125325" cy="3838575"/>
          </a:xfrm>
          <a:prstGeom prst="rect">
            <a:avLst/>
          </a:prstGeom>
        </p:spPr>
      </p:pic>
    </p:spTree>
    <p:extLst>
      <p:ext uri="{BB962C8B-B14F-4D97-AF65-F5344CB8AC3E}">
        <p14:creationId xmlns:p14="http://schemas.microsoft.com/office/powerpoint/2010/main" val="4013848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7F30-E94E-4CF2-B3C1-64C1E59B4E3E}"/>
              </a:ext>
            </a:extLst>
          </p:cNvPr>
          <p:cNvSpPr>
            <a:spLocks noGrp="1"/>
          </p:cNvSpPr>
          <p:nvPr>
            <p:ph type="ctrTitle"/>
          </p:nvPr>
        </p:nvSpPr>
        <p:spPr/>
        <p:txBody>
          <a:bodyPr/>
          <a:lstStyle/>
          <a:p>
            <a:r>
              <a:rPr lang="en-US" dirty="0"/>
              <a:t>Prior inspection cover sheet</a:t>
            </a:r>
          </a:p>
        </p:txBody>
      </p:sp>
      <p:sp>
        <p:nvSpPr>
          <p:cNvPr id="3" name="Subtitle 2">
            <a:extLst>
              <a:ext uri="{FF2B5EF4-FFF2-40B4-BE49-F238E27FC236}">
                <a16:creationId xmlns:a16="http://schemas.microsoft.com/office/drawing/2014/main" id="{19811D0F-9FB0-4BA6-A508-CC8D5B7EB644}"/>
              </a:ext>
            </a:extLst>
          </p:cNvPr>
          <p:cNvSpPr>
            <a:spLocks noGrp="1"/>
          </p:cNvSpPr>
          <p:nvPr>
            <p:ph type="subTitle" idx="1"/>
          </p:nvPr>
        </p:nvSpPr>
        <p:spPr/>
        <p:txBody>
          <a:bodyPr/>
          <a:lstStyle/>
          <a:p>
            <a:r>
              <a:rPr lang="en-US" dirty="0"/>
              <a:t>RANM 1750</a:t>
            </a:r>
          </a:p>
        </p:txBody>
      </p:sp>
    </p:spTree>
    <p:extLst>
      <p:ext uri="{BB962C8B-B14F-4D97-AF65-F5344CB8AC3E}">
        <p14:creationId xmlns:p14="http://schemas.microsoft.com/office/powerpoint/2010/main" val="3334574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772A-E9DE-4535-9DBA-877DDD8BCC2F}"/>
              </a:ext>
            </a:extLst>
          </p:cNvPr>
          <p:cNvSpPr>
            <a:spLocks noGrp="1"/>
          </p:cNvSpPr>
          <p:nvPr>
            <p:ph type="title"/>
          </p:nvPr>
        </p:nvSpPr>
        <p:spPr/>
        <p:txBody>
          <a:bodyPr/>
          <a:lstStyle/>
          <a:p>
            <a:r>
              <a:rPr lang="en-US" dirty="0"/>
              <a:t>Prior inspection cover sheet</a:t>
            </a:r>
          </a:p>
        </p:txBody>
      </p:sp>
      <p:sp>
        <p:nvSpPr>
          <p:cNvPr id="3" name="Content Placeholder 2">
            <a:extLst>
              <a:ext uri="{FF2B5EF4-FFF2-40B4-BE49-F238E27FC236}">
                <a16:creationId xmlns:a16="http://schemas.microsoft.com/office/drawing/2014/main" id="{AFEA652D-4E8E-4532-A02D-FC1DF4FDA7CB}"/>
              </a:ext>
            </a:extLst>
          </p:cNvPr>
          <p:cNvSpPr>
            <a:spLocks noGrp="1"/>
          </p:cNvSpPr>
          <p:nvPr>
            <p:ph idx="1"/>
          </p:nvPr>
        </p:nvSpPr>
        <p:spPr/>
        <p:txBody>
          <a:bodyPr/>
          <a:lstStyle/>
          <a:p>
            <a:r>
              <a:rPr lang="en-US" dirty="0"/>
              <a:t>Prior Inspection Cover Sheet (Form 1750): </a:t>
            </a:r>
          </a:p>
          <a:p>
            <a:r>
              <a:rPr lang="en-US" dirty="0"/>
              <a:t>This Form to be used as a Cover Sheet for prior inspections being provided by seller to buyer to emphasize to buyer the information found in the box in the middle of the page; there are similar notifications in Section “O” of the Seller’s Property Disclosure; however, the notifications in the Seller’s Property Disclosure can easily get overlooked due to the copious amount of information provided in the Seller’s Property Disclosure. Multiple inspections can be listed and attached to the Cover Sheet. </a:t>
            </a:r>
          </a:p>
        </p:txBody>
      </p:sp>
    </p:spTree>
    <p:extLst>
      <p:ext uri="{BB962C8B-B14F-4D97-AF65-F5344CB8AC3E}">
        <p14:creationId xmlns:p14="http://schemas.microsoft.com/office/powerpoint/2010/main" val="1034701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AF5F1B4B-2077-4A1E-AA07-5E0D9BBE269B}"/>
              </a:ext>
            </a:extLst>
          </p:cNvPr>
          <p:cNvPicPr>
            <a:picLocks noChangeAspect="1"/>
          </p:cNvPicPr>
          <p:nvPr/>
        </p:nvPicPr>
        <p:blipFill>
          <a:blip r:embed="rId2"/>
          <a:stretch>
            <a:fillRect/>
          </a:stretch>
        </p:blipFill>
        <p:spPr>
          <a:xfrm>
            <a:off x="33337" y="1219200"/>
            <a:ext cx="12125325" cy="4419600"/>
          </a:xfrm>
          <a:prstGeom prst="rect">
            <a:avLst/>
          </a:prstGeom>
        </p:spPr>
      </p:pic>
    </p:spTree>
    <p:extLst>
      <p:ext uri="{BB962C8B-B14F-4D97-AF65-F5344CB8AC3E}">
        <p14:creationId xmlns:p14="http://schemas.microsoft.com/office/powerpoint/2010/main" val="3828596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4DEA8EC5-8ED5-493A-A7B1-5E1B3ED58F8C}"/>
              </a:ext>
            </a:extLst>
          </p:cNvPr>
          <p:cNvPicPr>
            <a:picLocks noChangeAspect="1"/>
          </p:cNvPicPr>
          <p:nvPr/>
        </p:nvPicPr>
        <p:blipFill>
          <a:blip r:embed="rId2"/>
          <a:stretch>
            <a:fillRect/>
          </a:stretch>
        </p:blipFill>
        <p:spPr>
          <a:xfrm>
            <a:off x="33337" y="1395412"/>
            <a:ext cx="12125325" cy="4067175"/>
          </a:xfrm>
          <a:prstGeom prst="rect">
            <a:avLst/>
          </a:prstGeom>
        </p:spPr>
      </p:pic>
    </p:spTree>
    <p:extLst>
      <p:ext uri="{BB962C8B-B14F-4D97-AF65-F5344CB8AC3E}">
        <p14:creationId xmlns:p14="http://schemas.microsoft.com/office/powerpoint/2010/main" val="811160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7F30-E94E-4CF2-B3C1-64C1E59B4E3E}"/>
              </a:ext>
            </a:extLst>
          </p:cNvPr>
          <p:cNvSpPr>
            <a:spLocks noGrp="1"/>
          </p:cNvSpPr>
          <p:nvPr>
            <p:ph type="ctrTitle"/>
          </p:nvPr>
        </p:nvSpPr>
        <p:spPr/>
        <p:txBody>
          <a:bodyPr/>
          <a:lstStyle/>
          <a:p>
            <a:r>
              <a:rPr lang="en-US" dirty="0"/>
              <a:t>Bed bug addendum</a:t>
            </a:r>
          </a:p>
        </p:txBody>
      </p:sp>
      <p:sp>
        <p:nvSpPr>
          <p:cNvPr id="3" name="Subtitle 2">
            <a:extLst>
              <a:ext uri="{FF2B5EF4-FFF2-40B4-BE49-F238E27FC236}">
                <a16:creationId xmlns:a16="http://schemas.microsoft.com/office/drawing/2014/main" id="{19811D0F-9FB0-4BA6-A508-CC8D5B7EB644}"/>
              </a:ext>
            </a:extLst>
          </p:cNvPr>
          <p:cNvSpPr>
            <a:spLocks noGrp="1"/>
          </p:cNvSpPr>
          <p:nvPr>
            <p:ph type="subTitle" idx="1"/>
          </p:nvPr>
        </p:nvSpPr>
        <p:spPr/>
        <p:txBody>
          <a:bodyPr/>
          <a:lstStyle/>
          <a:p>
            <a:r>
              <a:rPr lang="en-US" dirty="0"/>
              <a:t>RANM 6050</a:t>
            </a:r>
          </a:p>
        </p:txBody>
      </p:sp>
    </p:spTree>
    <p:extLst>
      <p:ext uri="{BB962C8B-B14F-4D97-AF65-F5344CB8AC3E}">
        <p14:creationId xmlns:p14="http://schemas.microsoft.com/office/powerpoint/2010/main" val="1631467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8F93-54AB-40DC-A6C2-B1ACABAEB32B}"/>
              </a:ext>
            </a:extLst>
          </p:cNvPr>
          <p:cNvSpPr>
            <a:spLocks noGrp="1"/>
          </p:cNvSpPr>
          <p:nvPr>
            <p:ph type="title"/>
          </p:nvPr>
        </p:nvSpPr>
        <p:spPr/>
        <p:txBody>
          <a:bodyPr/>
          <a:lstStyle/>
          <a:p>
            <a:r>
              <a:rPr lang="en-US" dirty="0"/>
              <a:t>Bed bug addendum to rental agreement</a:t>
            </a:r>
          </a:p>
        </p:txBody>
      </p:sp>
      <p:sp>
        <p:nvSpPr>
          <p:cNvPr id="3" name="Content Placeholder 2">
            <a:extLst>
              <a:ext uri="{FF2B5EF4-FFF2-40B4-BE49-F238E27FC236}">
                <a16:creationId xmlns:a16="http://schemas.microsoft.com/office/drawing/2014/main" id="{BFE2567D-27B2-4884-A00B-B002D32D003A}"/>
              </a:ext>
            </a:extLst>
          </p:cNvPr>
          <p:cNvSpPr>
            <a:spLocks noGrp="1"/>
          </p:cNvSpPr>
          <p:nvPr>
            <p:ph idx="1"/>
          </p:nvPr>
        </p:nvSpPr>
        <p:spPr/>
        <p:txBody>
          <a:bodyPr>
            <a:normAutofit/>
          </a:bodyPr>
          <a:lstStyle/>
          <a:p>
            <a:r>
              <a:rPr lang="en-US" sz="2400" dirty="0"/>
              <a:t>Bed Bug Addendum to Residential Rental Agreement (Form 6050): </a:t>
            </a:r>
          </a:p>
          <a:p>
            <a:r>
              <a:rPr lang="en-US" sz="2400" dirty="0"/>
              <a:t>This Form to be used as an addendum to a Residential Rental Agreement. It explains how to minimize the potential of a bed-bug infestation and how a bed-bug infestation is remediated. It also sets forth tenant responsibilities aimed at avoiding and treating bed-bug infestations. The Form references a brochure published by the EPA on this subject that will be added to the RANM Forms Library as part of this Form.</a:t>
            </a:r>
          </a:p>
        </p:txBody>
      </p:sp>
    </p:spTree>
    <p:extLst>
      <p:ext uri="{BB962C8B-B14F-4D97-AF65-F5344CB8AC3E}">
        <p14:creationId xmlns:p14="http://schemas.microsoft.com/office/powerpoint/2010/main" val="327868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3C7A3-32BA-4FB6-BD9C-96F1EA4DC904}"/>
              </a:ext>
            </a:extLst>
          </p:cNvPr>
          <p:cNvPicPr>
            <a:picLocks noChangeAspect="1"/>
          </p:cNvPicPr>
          <p:nvPr/>
        </p:nvPicPr>
        <p:blipFill rotWithShape="1">
          <a:blip r:embed="rId2"/>
          <a:srcRect b="2980"/>
          <a:stretch/>
        </p:blipFill>
        <p:spPr>
          <a:xfrm>
            <a:off x="20" y="10"/>
            <a:ext cx="12191980" cy="6121333"/>
          </a:xfrm>
          <a:prstGeom prst="rect">
            <a:avLst/>
          </a:prstGeom>
        </p:spPr>
      </p:pic>
    </p:spTree>
    <p:extLst>
      <p:ext uri="{BB962C8B-B14F-4D97-AF65-F5344CB8AC3E}">
        <p14:creationId xmlns:p14="http://schemas.microsoft.com/office/powerpoint/2010/main" val="209795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2D56024F-63EA-4A7E-8CFF-C063A31A4248}"/>
              </a:ext>
            </a:extLst>
          </p:cNvPr>
          <p:cNvPicPr>
            <a:picLocks noChangeAspect="1"/>
          </p:cNvPicPr>
          <p:nvPr/>
        </p:nvPicPr>
        <p:blipFill>
          <a:blip r:embed="rId2"/>
          <a:stretch>
            <a:fillRect/>
          </a:stretch>
        </p:blipFill>
        <p:spPr>
          <a:xfrm>
            <a:off x="19050" y="1276350"/>
            <a:ext cx="12153900" cy="4305300"/>
          </a:xfrm>
          <a:prstGeom prst="rect">
            <a:avLst/>
          </a:prstGeom>
        </p:spPr>
      </p:pic>
    </p:spTree>
    <p:extLst>
      <p:ext uri="{BB962C8B-B14F-4D97-AF65-F5344CB8AC3E}">
        <p14:creationId xmlns:p14="http://schemas.microsoft.com/office/powerpoint/2010/main" val="341776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47FA5-3C54-4CB4-8926-893B0AFBA35D}"/>
              </a:ext>
            </a:extLst>
          </p:cNvPr>
          <p:cNvSpPr>
            <a:spLocks noGrp="1"/>
          </p:cNvSpPr>
          <p:nvPr>
            <p:ph type="title"/>
          </p:nvPr>
        </p:nvSpPr>
        <p:spPr/>
        <p:txBody>
          <a:bodyPr/>
          <a:lstStyle/>
          <a:p>
            <a:r>
              <a:rPr lang="en-US" dirty="0"/>
              <a:t>Your navigator</a:t>
            </a:r>
          </a:p>
        </p:txBody>
      </p:sp>
      <p:sp>
        <p:nvSpPr>
          <p:cNvPr id="3" name="Content Placeholder 2">
            <a:extLst>
              <a:ext uri="{FF2B5EF4-FFF2-40B4-BE49-F238E27FC236}">
                <a16:creationId xmlns:a16="http://schemas.microsoft.com/office/drawing/2014/main" id="{3430F4F2-706C-485C-AB7C-4AAF9E73A01E}"/>
              </a:ext>
            </a:extLst>
          </p:cNvPr>
          <p:cNvSpPr>
            <a:spLocks noGrp="1"/>
          </p:cNvSpPr>
          <p:nvPr>
            <p:ph idx="1"/>
          </p:nvPr>
        </p:nvSpPr>
        <p:spPr/>
        <p:txBody>
          <a:bodyPr/>
          <a:lstStyle/>
          <a:p>
            <a:r>
              <a:rPr lang="en-US" sz="2800" dirty="0"/>
              <a:t>Licensed Realtor since 2004</a:t>
            </a:r>
          </a:p>
          <a:p>
            <a:r>
              <a:rPr lang="en-US" sz="2800" dirty="0"/>
              <a:t>Focusing on residential sales in the Albuquerque metro</a:t>
            </a:r>
          </a:p>
          <a:p>
            <a:r>
              <a:rPr lang="en-US" sz="2800" dirty="0"/>
              <a:t>Over 280 Purchase Contracts Written and Closed</a:t>
            </a:r>
          </a:p>
          <a:p>
            <a:r>
              <a:rPr lang="en-US" sz="2800" dirty="0"/>
              <a:t>QB license, but I don’t supervise </a:t>
            </a:r>
          </a:p>
          <a:p>
            <a:r>
              <a:rPr lang="en-US" sz="2800" dirty="0"/>
              <a:t>No lawsuits. No mediations. No ethics violations</a:t>
            </a:r>
          </a:p>
          <a:p>
            <a:endParaRPr lang="en-US" sz="2800" dirty="0"/>
          </a:p>
          <a:p>
            <a:endParaRPr lang="en-US" dirty="0"/>
          </a:p>
        </p:txBody>
      </p:sp>
    </p:spTree>
    <p:extLst>
      <p:ext uri="{BB962C8B-B14F-4D97-AF65-F5344CB8AC3E}">
        <p14:creationId xmlns:p14="http://schemas.microsoft.com/office/powerpoint/2010/main" val="3764416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generated with high confidence">
            <a:extLst>
              <a:ext uri="{FF2B5EF4-FFF2-40B4-BE49-F238E27FC236}">
                <a16:creationId xmlns:a16="http://schemas.microsoft.com/office/drawing/2014/main" id="{68C0300B-8158-4523-B862-417868F7F780}"/>
              </a:ext>
            </a:extLst>
          </p:cNvPr>
          <p:cNvPicPr>
            <a:picLocks noChangeAspect="1"/>
          </p:cNvPicPr>
          <p:nvPr/>
        </p:nvPicPr>
        <p:blipFill>
          <a:blip r:embed="rId2"/>
          <a:stretch>
            <a:fillRect/>
          </a:stretch>
        </p:blipFill>
        <p:spPr>
          <a:xfrm>
            <a:off x="19050" y="2028825"/>
            <a:ext cx="12153900" cy="2800350"/>
          </a:xfrm>
          <a:prstGeom prst="rect">
            <a:avLst/>
          </a:prstGeom>
        </p:spPr>
      </p:pic>
    </p:spTree>
    <p:extLst>
      <p:ext uri="{BB962C8B-B14F-4D97-AF65-F5344CB8AC3E}">
        <p14:creationId xmlns:p14="http://schemas.microsoft.com/office/powerpoint/2010/main" val="1479721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generated with high confidence">
            <a:extLst>
              <a:ext uri="{FF2B5EF4-FFF2-40B4-BE49-F238E27FC236}">
                <a16:creationId xmlns:a16="http://schemas.microsoft.com/office/drawing/2014/main" id="{559F178D-A34A-4120-BD1B-C2592A5BF289}"/>
              </a:ext>
            </a:extLst>
          </p:cNvPr>
          <p:cNvPicPr>
            <a:picLocks noChangeAspect="1"/>
          </p:cNvPicPr>
          <p:nvPr/>
        </p:nvPicPr>
        <p:blipFill>
          <a:blip r:embed="rId2"/>
          <a:stretch>
            <a:fillRect/>
          </a:stretch>
        </p:blipFill>
        <p:spPr>
          <a:xfrm>
            <a:off x="4762" y="1914525"/>
            <a:ext cx="12182475" cy="3028950"/>
          </a:xfrm>
          <a:prstGeom prst="rect">
            <a:avLst/>
          </a:prstGeom>
        </p:spPr>
      </p:pic>
    </p:spTree>
    <p:extLst>
      <p:ext uri="{BB962C8B-B14F-4D97-AF65-F5344CB8AC3E}">
        <p14:creationId xmlns:p14="http://schemas.microsoft.com/office/powerpoint/2010/main" val="1898278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98D3FC71-7C66-411B-B9BB-7F408C9EDAD1}"/>
              </a:ext>
            </a:extLst>
          </p:cNvPr>
          <p:cNvPicPr>
            <a:picLocks noChangeAspect="1"/>
          </p:cNvPicPr>
          <p:nvPr/>
        </p:nvPicPr>
        <p:blipFill>
          <a:blip r:embed="rId2"/>
          <a:stretch>
            <a:fillRect/>
          </a:stretch>
        </p:blipFill>
        <p:spPr>
          <a:xfrm>
            <a:off x="19050" y="2114550"/>
            <a:ext cx="12153900" cy="2628900"/>
          </a:xfrm>
          <a:prstGeom prst="rect">
            <a:avLst/>
          </a:prstGeom>
        </p:spPr>
      </p:pic>
    </p:spTree>
    <p:extLst>
      <p:ext uri="{BB962C8B-B14F-4D97-AF65-F5344CB8AC3E}">
        <p14:creationId xmlns:p14="http://schemas.microsoft.com/office/powerpoint/2010/main" val="341218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7F30-E94E-4CF2-B3C1-64C1E59B4E3E}"/>
              </a:ext>
            </a:extLst>
          </p:cNvPr>
          <p:cNvSpPr>
            <a:spLocks noGrp="1"/>
          </p:cNvSpPr>
          <p:nvPr>
            <p:ph type="ctrTitle"/>
          </p:nvPr>
        </p:nvSpPr>
        <p:spPr/>
        <p:txBody>
          <a:bodyPr>
            <a:normAutofit/>
          </a:bodyPr>
          <a:lstStyle/>
          <a:p>
            <a:r>
              <a:rPr lang="en-US" dirty="0"/>
              <a:t>The new Broker Duties</a:t>
            </a:r>
          </a:p>
        </p:txBody>
      </p:sp>
      <p:sp>
        <p:nvSpPr>
          <p:cNvPr id="3" name="Subtitle 2">
            <a:extLst>
              <a:ext uri="{FF2B5EF4-FFF2-40B4-BE49-F238E27FC236}">
                <a16:creationId xmlns:a16="http://schemas.microsoft.com/office/drawing/2014/main" id="{19811D0F-9FB0-4BA6-A508-CC8D5B7EB64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3558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FD29-7768-4DCF-87CC-5F3C4BEBA4D5}"/>
              </a:ext>
            </a:extLst>
          </p:cNvPr>
          <p:cNvSpPr>
            <a:spLocks noGrp="1"/>
          </p:cNvSpPr>
          <p:nvPr>
            <p:ph type="title"/>
          </p:nvPr>
        </p:nvSpPr>
        <p:spPr/>
        <p:txBody>
          <a:bodyPr/>
          <a:lstStyle/>
          <a:p>
            <a:r>
              <a:rPr lang="en-US" dirty="0"/>
              <a:t>Definition of professionalism</a:t>
            </a:r>
          </a:p>
        </p:txBody>
      </p:sp>
      <p:sp>
        <p:nvSpPr>
          <p:cNvPr id="3" name="Content Placeholder 2">
            <a:extLst>
              <a:ext uri="{FF2B5EF4-FFF2-40B4-BE49-F238E27FC236}">
                <a16:creationId xmlns:a16="http://schemas.microsoft.com/office/drawing/2014/main" id="{02789FDD-2EFA-479F-AE86-56F16B74B2AA}"/>
              </a:ext>
            </a:extLst>
          </p:cNvPr>
          <p:cNvSpPr>
            <a:spLocks noGrp="1"/>
          </p:cNvSpPr>
          <p:nvPr>
            <p:ph idx="1"/>
          </p:nvPr>
        </p:nvSpPr>
        <p:spPr/>
        <p:txBody>
          <a:bodyPr/>
          <a:lstStyle/>
          <a:p>
            <a:r>
              <a:rPr lang="en-US" sz="2400" dirty="0"/>
              <a:t>Ethical and Professional Conduct:  conduct that a reasonable person would understand to meet standards of professionalism and ethical conduct within a profession, including, but not limited to, good faith, competence, trustworthiness, diligence and lawful  behavior.</a:t>
            </a:r>
          </a:p>
          <a:p>
            <a:endParaRPr lang="en-US" dirty="0"/>
          </a:p>
        </p:txBody>
      </p:sp>
    </p:spTree>
    <p:extLst>
      <p:ext uri="{BB962C8B-B14F-4D97-AF65-F5344CB8AC3E}">
        <p14:creationId xmlns:p14="http://schemas.microsoft.com/office/powerpoint/2010/main" val="3854226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 Broker duty</a:t>
            </a:r>
          </a:p>
        </p:txBody>
      </p:sp>
      <p:sp>
        <p:nvSpPr>
          <p:cNvPr id="3" name="Content Placeholder 2"/>
          <p:cNvSpPr>
            <a:spLocks noGrp="1"/>
          </p:cNvSpPr>
          <p:nvPr>
            <p:ph idx="1"/>
          </p:nvPr>
        </p:nvSpPr>
        <p:spPr/>
        <p:txBody>
          <a:bodyPr>
            <a:normAutofit/>
          </a:bodyPr>
          <a:lstStyle/>
          <a:p>
            <a:r>
              <a:rPr lang="en-US" sz="2400" dirty="0"/>
              <a:t>Advice to clients and customers to consult with an attorney regarding the effectiveness, validity or consequences of any written document generated by the brokerage or presented to a prospective customer or client, and that has the potential to become an express written agreement. </a:t>
            </a:r>
          </a:p>
        </p:txBody>
      </p:sp>
    </p:spTree>
    <p:extLst>
      <p:ext uri="{BB962C8B-B14F-4D97-AF65-F5344CB8AC3E}">
        <p14:creationId xmlns:p14="http://schemas.microsoft.com/office/powerpoint/2010/main" val="239177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Notes from Ashley Strauss Martin</a:t>
            </a:r>
          </a:p>
        </p:txBody>
      </p:sp>
      <p:sp>
        <p:nvSpPr>
          <p:cNvPr id="3" name="Content Placeholder 2"/>
          <p:cNvSpPr>
            <a:spLocks noGrp="1"/>
          </p:cNvSpPr>
          <p:nvPr>
            <p:ph idx="1"/>
          </p:nvPr>
        </p:nvSpPr>
        <p:spPr/>
        <p:txBody>
          <a:bodyPr>
            <a:normAutofit fontScale="92500"/>
          </a:bodyPr>
          <a:lstStyle/>
          <a:p>
            <a:r>
              <a:rPr lang="en-US" sz="2800" dirty="0"/>
              <a:t>If your client or customer has questions about the “effectiveness, validity or consequences” of the potential contract, the broker is required to advise their customer/client to speak with an attorney.</a:t>
            </a:r>
          </a:p>
          <a:p>
            <a:r>
              <a:rPr lang="en-US" sz="2800" dirty="0"/>
              <a:t>The broker’s duty to actually advise the client or customer to seek legal counsel only arises if the client or customer has questions regarding the “effectiveness, validity or consequences.”  </a:t>
            </a:r>
          </a:p>
          <a:p>
            <a:endParaRPr lang="en-US" sz="3200" dirty="0">
              <a:solidFill>
                <a:srgbClr val="FF0000"/>
              </a:solidFill>
            </a:endParaRPr>
          </a:p>
        </p:txBody>
      </p:sp>
    </p:spTree>
    <p:extLst>
      <p:ext uri="{BB962C8B-B14F-4D97-AF65-F5344CB8AC3E}">
        <p14:creationId xmlns:p14="http://schemas.microsoft.com/office/powerpoint/2010/main" val="154964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7F30-E94E-4CF2-B3C1-64C1E59B4E3E}"/>
              </a:ext>
            </a:extLst>
          </p:cNvPr>
          <p:cNvSpPr>
            <a:spLocks noGrp="1"/>
          </p:cNvSpPr>
          <p:nvPr>
            <p:ph type="ctrTitle"/>
          </p:nvPr>
        </p:nvSpPr>
        <p:spPr/>
        <p:txBody>
          <a:bodyPr>
            <a:normAutofit/>
          </a:bodyPr>
          <a:lstStyle/>
          <a:p>
            <a:r>
              <a:rPr lang="en-US" dirty="0"/>
              <a:t>supplemental Broker Duties</a:t>
            </a:r>
          </a:p>
        </p:txBody>
      </p:sp>
      <p:sp>
        <p:nvSpPr>
          <p:cNvPr id="3" name="Subtitle 2">
            <a:extLst>
              <a:ext uri="{FF2B5EF4-FFF2-40B4-BE49-F238E27FC236}">
                <a16:creationId xmlns:a16="http://schemas.microsoft.com/office/drawing/2014/main" id="{19811D0F-9FB0-4BA6-A508-CC8D5B7EB644}"/>
              </a:ext>
            </a:extLst>
          </p:cNvPr>
          <p:cNvSpPr>
            <a:spLocks noGrp="1"/>
          </p:cNvSpPr>
          <p:nvPr>
            <p:ph type="subTitle" idx="1"/>
          </p:nvPr>
        </p:nvSpPr>
        <p:spPr/>
        <p:txBody>
          <a:bodyPr/>
          <a:lstStyle/>
          <a:p>
            <a:r>
              <a:rPr lang="en-US" dirty="0"/>
              <a:t>RANM 2100</a:t>
            </a:r>
          </a:p>
        </p:txBody>
      </p:sp>
    </p:spTree>
    <p:extLst>
      <p:ext uri="{BB962C8B-B14F-4D97-AF65-F5344CB8AC3E}">
        <p14:creationId xmlns:p14="http://schemas.microsoft.com/office/powerpoint/2010/main" val="2727912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C1D2C167-F0A0-4627-A14D-626FC2369C81}"/>
              </a:ext>
            </a:extLst>
          </p:cNvPr>
          <p:cNvPicPr>
            <a:picLocks noChangeAspect="1"/>
          </p:cNvPicPr>
          <p:nvPr/>
        </p:nvPicPr>
        <p:blipFill>
          <a:blip r:embed="rId2"/>
          <a:stretch>
            <a:fillRect/>
          </a:stretch>
        </p:blipFill>
        <p:spPr>
          <a:xfrm>
            <a:off x="38100" y="1274884"/>
            <a:ext cx="12153900" cy="3886200"/>
          </a:xfrm>
          <a:prstGeom prst="rect">
            <a:avLst/>
          </a:prstGeom>
        </p:spPr>
      </p:pic>
    </p:spTree>
    <p:extLst>
      <p:ext uri="{BB962C8B-B14F-4D97-AF65-F5344CB8AC3E}">
        <p14:creationId xmlns:p14="http://schemas.microsoft.com/office/powerpoint/2010/main" val="73511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generated with very high confidence">
            <a:extLst>
              <a:ext uri="{FF2B5EF4-FFF2-40B4-BE49-F238E27FC236}">
                <a16:creationId xmlns:a16="http://schemas.microsoft.com/office/drawing/2014/main" id="{EDC48824-E636-4C2E-A7FF-F5A648B5FC7D}"/>
              </a:ext>
            </a:extLst>
          </p:cNvPr>
          <p:cNvPicPr>
            <a:picLocks noChangeAspect="1"/>
          </p:cNvPicPr>
          <p:nvPr/>
        </p:nvPicPr>
        <p:blipFill>
          <a:blip r:embed="rId2"/>
          <a:stretch>
            <a:fillRect/>
          </a:stretch>
        </p:blipFill>
        <p:spPr>
          <a:xfrm>
            <a:off x="19050" y="1238250"/>
            <a:ext cx="12153900" cy="4381500"/>
          </a:xfrm>
          <a:prstGeom prst="rect">
            <a:avLst/>
          </a:prstGeom>
        </p:spPr>
      </p:pic>
    </p:spTree>
    <p:extLst>
      <p:ext uri="{BB962C8B-B14F-4D97-AF65-F5344CB8AC3E}">
        <p14:creationId xmlns:p14="http://schemas.microsoft.com/office/powerpoint/2010/main" val="4117173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D882F-53D2-46F5-884A-E5B6B409F576}"/>
              </a:ext>
            </a:extLst>
          </p:cNvPr>
          <p:cNvSpPr>
            <a:spLocks noGrp="1"/>
          </p:cNvSpPr>
          <p:nvPr>
            <p:ph type="title"/>
          </p:nvPr>
        </p:nvSpPr>
        <p:spPr/>
        <p:txBody>
          <a:bodyPr/>
          <a:lstStyle/>
          <a:p>
            <a:r>
              <a:rPr lang="en-US" dirty="0"/>
              <a:t>Introduce yourselves</a:t>
            </a:r>
          </a:p>
        </p:txBody>
      </p:sp>
      <p:sp>
        <p:nvSpPr>
          <p:cNvPr id="5" name="Content Placeholder 4">
            <a:extLst>
              <a:ext uri="{FF2B5EF4-FFF2-40B4-BE49-F238E27FC236}">
                <a16:creationId xmlns:a16="http://schemas.microsoft.com/office/drawing/2014/main" id="{0E5D96F7-50FA-485A-B4ED-AC7570BBA11A}"/>
              </a:ext>
            </a:extLst>
          </p:cNvPr>
          <p:cNvSpPr>
            <a:spLocks noGrp="1"/>
          </p:cNvSpPr>
          <p:nvPr>
            <p:ph idx="1"/>
          </p:nvPr>
        </p:nvSpPr>
        <p:spPr/>
        <p:txBody>
          <a:bodyPr>
            <a:normAutofit/>
          </a:bodyPr>
          <a:lstStyle/>
          <a:p>
            <a:r>
              <a:rPr lang="en-US" sz="2800" dirty="0"/>
              <a:t>Name</a:t>
            </a:r>
          </a:p>
          <a:p>
            <a:r>
              <a:rPr lang="en-US" sz="2800" dirty="0"/>
              <a:t>Brokerage</a:t>
            </a:r>
          </a:p>
          <a:p>
            <a:r>
              <a:rPr lang="en-US" sz="2800" dirty="0"/>
              <a:t>Years licensed</a:t>
            </a:r>
          </a:p>
          <a:p>
            <a:r>
              <a:rPr lang="en-US" sz="2800" dirty="0"/>
              <a:t>Specialty area (if any)</a:t>
            </a:r>
          </a:p>
          <a:p>
            <a:r>
              <a:rPr lang="en-US" sz="2800" dirty="0"/>
              <a:t>Something about you that few people know</a:t>
            </a:r>
          </a:p>
        </p:txBody>
      </p:sp>
    </p:spTree>
    <p:extLst>
      <p:ext uri="{BB962C8B-B14F-4D97-AF65-F5344CB8AC3E}">
        <p14:creationId xmlns:p14="http://schemas.microsoft.com/office/powerpoint/2010/main" val="8820224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E3E07E3B-76DE-49A6-9F03-B8A17D630D32}"/>
              </a:ext>
            </a:extLst>
          </p:cNvPr>
          <p:cNvPicPr>
            <a:picLocks noChangeAspect="1"/>
          </p:cNvPicPr>
          <p:nvPr/>
        </p:nvPicPr>
        <p:blipFill>
          <a:blip r:embed="rId2"/>
          <a:stretch>
            <a:fillRect/>
          </a:stretch>
        </p:blipFill>
        <p:spPr>
          <a:xfrm>
            <a:off x="33337" y="1552575"/>
            <a:ext cx="12125325" cy="3752850"/>
          </a:xfrm>
          <a:prstGeom prst="rect">
            <a:avLst/>
          </a:prstGeom>
        </p:spPr>
      </p:pic>
    </p:spTree>
    <p:extLst>
      <p:ext uri="{BB962C8B-B14F-4D97-AF65-F5344CB8AC3E}">
        <p14:creationId xmlns:p14="http://schemas.microsoft.com/office/powerpoint/2010/main" val="3344698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2C7A6382-71B3-4503-91FE-4C7BCE7ADFB8}"/>
              </a:ext>
            </a:extLst>
          </p:cNvPr>
          <p:cNvPicPr>
            <a:picLocks noChangeAspect="1"/>
          </p:cNvPicPr>
          <p:nvPr/>
        </p:nvPicPr>
        <p:blipFill>
          <a:blip r:embed="rId2"/>
          <a:stretch>
            <a:fillRect/>
          </a:stretch>
        </p:blipFill>
        <p:spPr>
          <a:xfrm>
            <a:off x="33337" y="1743075"/>
            <a:ext cx="12125325" cy="3371850"/>
          </a:xfrm>
          <a:prstGeom prst="rect">
            <a:avLst/>
          </a:prstGeom>
        </p:spPr>
      </p:pic>
    </p:spTree>
    <p:extLst>
      <p:ext uri="{BB962C8B-B14F-4D97-AF65-F5344CB8AC3E}">
        <p14:creationId xmlns:p14="http://schemas.microsoft.com/office/powerpoint/2010/main" val="36239753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7F30-E94E-4CF2-B3C1-64C1E59B4E3E}"/>
              </a:ext>
            </a:extLst>
          </p:cNvPr>
          <p:cNvSpPr>
            <a:spLocks noGrp="1"/>
          </p:cNvSpPr>
          <p:nvPr>
            <p:ph type="ctrTitle"/>
          </p:nvPr>
        </p:nvSpPr>
        <p:spPr/>
        <p:txBody>
          <a:bodyPr/>
          <a:lstStyle/>
          <a:p>
            <a:r>
              <a:rPr lang="en-US" dirty="0"/>
              <a:t>Listing Agreement</a:t>
            </a:r>
          </a:p>
        </p:txBody>
      </p:sp>
      <p:sp>
        <p:nvSpPr>
          <p:cNvPr id="3" name="Subtitle 2">
            <a:extLst>
              <a:ext uri="{FF2B5EF4-FFF2-40B4-BE49-F238E27FC236}">
                <a16:creationId xmlns:a16="http://schemas.microsoft.com/office/drawing/2014/main" id="{19811D0F-9FB0-4BA6-A508-CC8D5B7EB644}"/>
              </a:ext>
            </a:extLst>
          </p:cNvPr>
          <p:cNvSpPr>
            <a:spLocks noGrp="1"/>
          </p:cNvSpPr>
          <p:nvPr>
            <p:ph type="subTitle" idx="1"/>
          </p:nvPr>
        </p:nvSpPr>
        <p:spPr/>
        <p:txBody>
          <a:bodyPr/>
          <a:lstStyle/>
          <a:p>
            <a:r>
              <a:rPr lang="en-US" dirty="0"/>
              <a:t>RANM 1106 - 2018</a:t>
            </a:r>
          </a:p>
        </p:txBody>
      </p:sp>
    </p:spTree>
    <p:extLst>
      <p:ext uri="{BB962C8B-B14F-4D97-AF65-F5344CB8AC3E}">
        <p14:creationId xmlns:p14="http://schemas.microsoft.com/office/powerpoint/2010/main" val="1986877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2B019-93DA-4880-AC42-335A644B1DB4}"/>
              </a:ext>
            </a:extLst>
          </p:cNvPr>
          <p:cNvSpPr>
            <a:spLocks noGrp="1"/>
          </p:cNvSpPr>
          <p:nvPr>
            <p:ph type="title"/>
          </p:nvPr>
        </p:nvSpPr>
        <p:spPr/>
        <p:txBody>
          <a:bodyPr/>
          <a:lstStyle/>
          <a:p>
            <a:r>
              <a:rPr lang="en-US" dirty="0"/>
              <a:t>Changes to the listing agreement</a:t>
            </a:r>
          </a:p>
        </p:txBody>
      </p:sp>
      <p:sp>
        <p:nvSpPr>
          <p:cNvPr id="3" name="Content Placeholder 2">
            <a:extLst>
              <a:ext uri="{FF2B5EF4-FFF2-40B4-BE49-F238E27FC236}">
                <a16:creationId xmlns:a16="http://schemas.microsoft.com/office/drawing/2014/main" id="{6F066DFA-4E4D-4AB6-9B9C-BF004EE9A09D}"/>
              </a:ext>
            </a:extLst>
          </p:cNvPr>
          <p:cNvSpPr>
            <a:spLocks noGrp="1"/>
          </p:cNvSpPr>
          <p:nvPr>
            <p:ph idx="1"/>
          </p:nvPr>
        </p:nvSpPr>
        <p:spPr/>
        <p:txBody>
          <a:bodyPr/>
          <a:lstStyle/>
          <a:p>
            <a:r>
              <a:rPr lang="en-US" sz="2800" dirty="0"/>
              <a:t>Paragraph 1: Exclusive Services</a:t>
            </a:r>
          </a:p>
          <a:p>
            <a:r>
              <a:rPr lang="en-US" sz="2800" dirty="0"/>
              <a:t>Re-wording to further clarify that unless the Agreement is otherwise amended, Broker is working as a Transaction Broker for the Seller and not as an Agent and that as a Transaction Broker, the Broker owes Broker Duties, not fiduciary duties.</a:t>
            </a:r>
          </a:p>
          <a:p>
            <a:endParaRPr lang="en-US" dirty="0"/>
          </a:p>
        </p:txBody>
      </p:sp>
    </p:spTree>
    <p:extLst>
      <p:ext uri="{BB962C8B-B14F-4D97-AF65-F5344CB8AC3E}">
        <p14:creationId xmlns:p14="http://schemas.microsoft.com/office/powerpoint/2010/main" val="256225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 name="Picture 6" descr="A screenshot of a cell phone&#10;&#10;Description generated with very high confidence">
            <a:extLst>
              <a:ext uri="{FF2B5EF4-FFF2-40B4-BE49-F238E27FC236}">
                <a16:creationId xmlns:a16="http://schemas.microsoft.com/office/drawing/2014/main" id="{7EE4D37A-9081-456C-9308-8D6F3BD8BCC0}"/>
              </a:ext>
            </a:extLst>
          </p:cNvPr>
          <p:cNvPicPr>
            <a:picLocks noChangeAspect="1"/>
          </p:cNvPicPr>
          <p:nvPr/>
        </p:nvPicPr>
        <p:blipFill>
          <a:blip r:embed="rId2"/>
          <a:stretch>
            <a:fillRect/>
          </a:stretch>
        </p:blipFill>
        <p:spPr>
          <a:xfrm>
            <a:off x="0" y="1547447"/>
            <a:ext cx="12192000" cy="3080824"/>
          </a:xfrm>
          <a:prstGeom prst="rect">
            <a:avLst/>
          </a:prstGeom>
        </p:spPr>
      </p:pic>
      <p:sp>
        <p:nvSpPr>
          <p:cNvPr id="8" name="Title 7">
            <a:extLst>
              <a:ext uri="{FF2B5EF4-FFF2-40B4-BE49-F238E27FC236}">
                <a16:creationId xmlns:a16="http://schemas.microsoft.com/office/drawing/2014/main" id="{7807BA87-871E-4B77-8F05-F89EE8F878F9}"/>
              </a:ext>
            </a:extLst>
          </p:cNvPr>
          <p:cNvSpPr>
            <a:spLocks noGrp="1"/>
          </p:cNvSpPr>
          <p:nvPr>
            <p:ph type="title"/>
          </p:nvPr>
        </p:nvSpPr>
        <p:spPr/>
        <p:txBody>
          <a:bodyPr/>
          <a:lstStyle/>
          <a:p>
            <a:r>
              <a:rPr lang="en-US" dirty="0"/>
              <a:t>2017 Listing Agreement</a:t>
            </a:r>
          </a:p>
        </p:txBody>
      </p:sp>
      <p:sp>
        <p:nvSpPr>
          <p:cNvPr id="9" name="Content Placeholder 8">
            <a:extLst>
              <a:ext uri="{FF2B5EF4-FFF2-40B4-BE49-F238E27FC236}">
                <a16:creationId xmlns:a16="http://schemas.microsoft.com/office/drawing/2014/main" id="{A9BA5E39-7E45-4956-A5C1-5B61404425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8158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661FEEA0-BCB6-41B0-9CEE-62A6715283D7}"/>
              </a:ext>
            </a:extLst>
          </p:cNvPr>
          <p:cNvPicPr>
            <a:picLocks noChangeAspect="1"/>
          </p:cNvPicPr>
          <p:nvPr/>
        </p:nvPicPr>
        <p:blipFill>
          <a:blip r:embed="rId2"/>
          <a:stretch>
            <a:fillRect/>
          </a:stretch>
        </p:blipFill>
        <p:spPr>
          <a:xfrm>
            <a:off x="0" y="1721242"/>
            <a:ext cx="12209098" cy="3632637"/>
          </a:xfrm>
          <a:prstGeom prst="rect">
            <a:avLst/>
          </a:prstGeom>
        </p:spPr>
      </p:pic>
      <p:sp>
        <p:nvSpPr>
          <p:cNvPr id="2" name="Arrow: Right 1">
            <a:extLst>
              <a:ext uri="{FF2B5EF4-FFF2-40B4-BE49-F238E27FC236}">
                <a16:creationId xmlns:a16="http://schemas.microsoft.com/office/drawing/2014/main" id="{A86F8E4E-A1B5-4E91-9F29-EC1F4F854402}"/>
              </a:ext>
            </a:extLst>
          </p:cNvPr>
          <p:cNvSpPr/>
          <p:nvPr/>
        </p:nvSpPr>
        <p:spPr>
          <a:xfrm rot="1296397">
            <a:off x="1773343" y="25122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2F27DB53-FD5C-4CC7-B29E-D514D412DAFF}"/>
              </a:ext>
            </a:extLst>
          </p:cNvPr>
          <p:cNvSpPr/>
          <p:nvPr/>
        </p:nvSpPr>
        <p:spPr>
          <a:xfrm rot="1496998">
            <a:off x="7726018" y="26870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A99F8E1-C3C6-4C73-AA75-E9D7001AAB2D}"/>
              </a:ext>
            </a:extLst>
          </p:cNvPr>
          <p:cNvSpPr>
            <a:spLocks noGrp="1"/>
          </p:cNvSpPr>
          <p:nvPr>
            <p:ph type="title"/>
          </p:nvPr>
        </p:nvSpPr>
        <p:spPr/>
        <p:txBody>
          <a:bodyPr/>
          <a:lstStyle/>
          <a:p>
            <a:r>
              <a:rPr lang="en-US" dirty="0"/>
              <a:t>January 2018 Listing Agreement</a:t>
            </a:r>
          </a:p>
        </p:txBody>
      </p:sp>
      <p:sp>
        <p:nvSpPr>
          <p:cNvPr id="6" name="Content Placeholder 5">
            <a:extLst>
              <a:ext uri="{FF2B5EF4-FFF2-40B4-BE49-F238E27FC236}">
                <a16:creationId xmlns:a16="http://schemas.microsoft.com/office/drawing/2014/main" id="{C8236A53-189D-48D3-AB63-BFC7D61AE095}"/>
              </a:ext>
            </a:extLst>
          </p:cNvPr>
          <p:cNvSpPr>
            <a:spLocks noGrp="1"/>
          </p:cNvSpPr>
          <p:nvPr>
            <p:ph idx="1"/>
          </p:nvPr>
        </p:nvSpPr>
        <p:spPr/>
        <p:txBody>
          <a:bodyPr/>
          <a:lstStyle/>
          <a:p>
            <a:endParaRPr lang="en-US" dirty="0"/>
          </a:p>
        </p:txBody>
      </p:sp>
      <p:sp>
        <p:nvSpPr>
          <p:cNvPr id="7" name="Arrow: Right 6">
            <a:extLst>
              <a:ext uri="{FF2B5EF4-FFF2-40B4-BE49-F238E27FC236}">
                <a16:creationId xmlns:a16="http://schemas.microsoft.com/office/drawing/2014/main" id="{1CBFE215-3692-4244-87E3-FA169E1498EE}"/>
              </a:ext>
            </a:extLst>
          </p:cNvPr>
          <p:cNvSpPr/>
          <p:nvPr/>
        </p:nvSpPr>
        <p:spPr>
          <a:xfrm rot="1541841">
            <a:off x="819593" y="359891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478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F42F9B4F-D38D-4AA6-829F-B0505FF6C606}"/>
              </a:ext>
            </a:extLst>
          </p:cNvPr>
          <p:cNvPicPr>
            <a:picLocks noChangeAspect="1"/>
          </p:cNvPicPr>
          <p:nvPr/>
        </p:nvPicPr>
        <p:blipFill>
          <a:blip r:embed="rId2"/>
          <a:stretch>
            <a:fillRect/>
          </a:stretch>
        </p:blipFill>
        <p:spPr>
          <a:xfrm>
            <a:off x="-13252" y="1714500"/>
            <a:ext cx="12153900" cy="3429000"/>
          </a:xfrm>
          <a:prstGeom prst="rect">
            <a:avLst/>
          </a:prstGeom>
        </p:spPr>
      </p:pic>
      <p:sp>
        <p:nvSpPr>
          <p:cNvPr id="5" name="Title 4">
            <a:extLst>
              <a:ext uri="{FF2B5EF4-FFF2-40B4-BE49-F238E27FC236}">
                <a16:creationId xmlns:a16="http://schemas.microsoft.com/office/drawing/2014/main" id="{61B635B7-DE4D-4933-857E-86E5D8F04113}"/>
              </a:ext>
            </a:extLst>
          </p:cNvPr>
          <p:cNvSpPr>
            <a:spLocks noGrp="1"/>
          </p:cNvSpPr>
          <p:nvPr>
            <p:ph type="title"/>
          </p:nvPr>
        </p:nvSpPr>
        <p:spPr/>
        <p:txBody>
          <a:bodyPr/>
          <a:lstStyle/>
          <a:p>
            <a:r>
              <a:rPr lang="en-US" dirty="0"/>
              <a:t>March 2018 Listing Agreement</a:t>
            </a:r>
          </a:p>
        </p:txBody>
      </p:sp>
      <p:sp>
        <p:nvSpPr>
          <p:cNvPr id="6" name="Content Placeholder 5">
            <a:extLst>
              <a:ext uri="{FF2B5EF4-FFF2-40B4-BE49-F238E27FC236}">
                <a16:creationId xmlns:a16="http://schemas.microsoft.com/office/drawing/2014/main" id="{D9A02702-B9A3-468C-9008-DF00DFCAFA3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55652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very high confidence">
            <a:extLst>
              <a:ext uri="{FF2B5EF4-FFF2-40B4-BE49-F238E27FC236}">
                <a16:creationId xmlns:a16="http://schemas.microsoft.com/office/drawing/2014/main" id="{C9E29FCC-7A55-491D-A700-AC8BA26970D5}"/>
              </a:ext>
            </a:extLst>
          </p:cNvPr>
          <p:cNvPicPr>
            <a:picLocks noGrp="1" noChangeAspect="1"/>
          </p:cNvPicPr>
          <p:nvPr>
            <p:ph idx="1"/>
          </p:nvPr>
        </p:nvPicPr>
        <p:blipFill>
          <a:blip r:embed="rId2"/>
          <a:stretch>
            <a:fillRect/>
          </a:stretch>
        </p:blipFill>
        <p:spPr>
          <a:xfrm>
            <a:off x="0" y="1840423"/>
            <a:ext cx="12192000" cy="3744451"/>
          </a:xfrm>
          <a:prstGeom prst="rect">
            <a:avLst/>
          </a:prstGeom>
        </p:spPr>
      </p:pic>
      <p:sp>
        <p:nvSpPr>
          <p:cNvPr id="2" name="Title 1">
            <a:extLst>
              <a:ext uri="{FF2B5EF4-FFF2-40B4-BE49-F238E27FC236}">
                <a16:creationId xmlns:a16="http://schemas.microsoft.com/office/drawing/2014/main" id="{A6ACB628-2ACF-44FA-B5FE-31DF1FA89F53}"/>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dirty="0"/>
              <a:t>June 2018 listing agreement</a:t>
            </a:r>
          </a:p>
        </p:txBody>
      </p:sp>
    </p:spTree>
    <p:extLst>
      <p:ext uri="{BB962C8B-B14F-4D97-AF65-F5344CB8AC3E}">
        <p14:creationId xmlns:p14="http://schemas.microsoft.com/office/powerpoint/2010/main" val="1895489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2B019-93DA-4880-AC42-335A644B1DB4}"/>
              </a:ext>
            </a:extLst>
          </p:cNvPr>
          <p:cNvSpPr>
            <a:spLocks noGrp="1"/>
          </p:cNvSpPr>
          <p:nvPr>
            <p:ph type="title"/>
          </p:nvPr>
        </p:nvSpPr>
        <p:spPr/>
        <p:txBody>
          <a:bodyPr/>
          <a:lstStyle/>
          <a:p>
            <a:r>
              <a:rPr lang="en-US" dirty="0"/>
              <a:t>Changes to the listing agreement</a:t>
            </a:r>
          </a:p>
        </p:txBody>
      </p:sp>
      <p:sp>
        <p:nvSpPr>
          <p:cNvPr id="3" name="Content Placeholder 2">
            <a:extLst>
              <a:ext uri="{FF2B5EF4-FFF2-40B4-BE49-F238E27FC236}">
                <a16:creationId xmlns:a16="http://schemas.microsoft.com/office/drawing/2014/main" id="{6F066DFA-4E4D-4AB6-9B9C-BF004EE9A09D}"/>
              </a:ext>
            </a:extLst>
          </p:cNvPr>
          <p:cNvSpPr>
            <a:spLocks noGrp="1"/>
          </p:cNvSpPr>
          <p:nvPr>
            <p:ph idx="1"/>
          </p:nvPr>
        </p:nvSpPr>
        <p:spPr/>
        <p:txBody>
          <a:bodyPr/>
          <a:lstStyle/>
          <a:p>
            <a:r>
              <a:rPr lang="en-US" sz="2800" dirty="0"/>
              <a:t>Paragraph 7: Seller Obligations</a:t>
            </a:r>
          </a:p>
          <a:p>
            <a:r>
              <a:rPr lang="en-US" sz="2800" dirty="0"/>
              <a:t>To inform broker if seller is or begins using any audio or video surveillance systems in/on the Property (March 2018).</a:t>
            </a:r>
            <a:endParaRPr lang="en-US" dirty="0"/>
          </a:p>
        </p:txBody>
      </p:sp>
    </p:spTree>
    <p:extLst>
      <p:ext uri="{BB962C8B-B14F-4D97-AF65-F5344CB8AC3E}">
        <p14:creationId xmlns:p14="http://schemas.microsoft.com/office/powerpoint/2010/main" val="2888547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9703D-C8F9-44AD-A7C0-C2F3871F8C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descr="A screenshot of a cell phone&#10;&#10;Description generated with very high confidence">
            <a:extLst>
              <a:ext uri="{FF2B5EF4-FFF2-40B4-BE49-F238E27FC236}">
                <a16:creationId xmlns:a16="http://schemas.microsoft.com/office/drawing/2014/main" id="{87DEAFD9-2A2C-41A9-874A-2A21E80D70A5}"/>
              </a:ext>
            </a:extLst>
          </p:cNvPr>
          <p:cNvPicPr>
            <a:picLocks noChangeAspect="1"/>
          </p:cNvPicPr>
          <p:nvPr/>
        </p:nvPicPr>
        <p:blipFill>
          <a:blip r:embed="rId2"/>
          <a:stretch>
            <a:fillRect/>
          </a:stretch>
        </p:blipFill>
        <p:spPr>
          <a:xfrm>
            <a:off x="-18752" y="1801092"/>
            <a:ext cx="12205195" cy="2563090"/>
          </a:xfrm>
          <a:prstGeom prst="rect">
            <a:avLst/>
          </a:prstGeom>
        </p:spPr>
      </p:pic>
    </p:spTree>
    <p:extLst>
      <p:ext uri="{BB962C8B-B14F-4D97-AF65-F5344CB8AC3E}">
        <p14:creationId xmlns:p14="http://schemas.microsoft.com/office/powerpoint/2010/main" val="321824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CDCD-4991-4CD6-BBE8-B91EDD399982}"/>
              </a:ext>
            </a:extLst>
          </p:cNvPr>
          <p:cNvSpPr>
            <a:spLocks noGrp="1"/>
          </p:cNvSpPr>
          <p:nvPr>
            <p:ph type="title"/>
          </p:nvPr>
        </p:nvSpPr>
        <p:spPr>
          <a:xfrm>
            <a:off x="1451579" y="966497"/>
            <a:ext cx="9603275" cy="1049235"/>
          </a:xfrm>
        </p:spPr>
        <p:txBody>
          <a:bodyPr/>
          <a:lstStyle/>
          <a:p>
            <a:r>
              <a:rPr lang="en-US" dirty="0"/>
              <a:t>Roadmap for today</a:t>
            </a:r>
          </a:p>
        </p:txBody>
      </p:sp>
      <p:sp>
        <p:nvSpPr>
          <p:cNvPr id="3" name="Content Placeholder 2">
            <a:extLst>
              <a:ext uri="{FF2B5EF4-FFF2-40B4-BE49-F238E27FC236}">
                <a16:creationId xmlns:a16="http://schemas.microsoft.com/office/drawing/2014/main" id="{38684E1E-6C0F-45D7-8F23-441971CDEE21}"/>
              </a:ext>
            </a:extLst>
          </p:cNvPr>
          <p:cNvSpPr>
            <a:spLocks noGrp="1"/>
          </p:cNvSpPr>
          <p:nvPr>
            <p:ph idx="1"/>
          </p:nvPr>
        </p:nvSpPr>
        <p:spPr/>
        <p:txBody>
          <a:bodyPr>
            <a:normAutofit/>
          </a:bodyPr>
          <a:lstStyle/>
          <a:p>
            <a:r>
              <a:rPr lang="en-US" sz="2400" dirty="0"/>
              <a:t>Many new forms and revisions in 2018 to cover today!</a:t>
            </a:r>
          </a:p>
          <a:p>
            <a:r>
              <a:rPr lang="en-US" sz="2400" dirty="0"/>
              <a:t>2 new RANM forms released (and some revisions) on July 10, 2018</a:t>
            </a:r>
          </a:p>
          <a:p>
            <a:r>
              <a:rPr lang="en-US" sz="2400" dirty="0"/>
              <a:t>3 new RANM forms released (and some revisions) on April 16, 2018</a:t>
            </a:r>
          </a:p>
          <a:p>
            <a:r>
              <a:rPr lang="en-US" sz="2400" dirty="0"/>
              <a:t>1 new RANM form released and revisions to existing forms on Feb. 1</a:t>
            </a:r>
          </a:p>
          <a:p>
            <a:r>
              <a:rPr lang="en-US" sz="2400" dirty="0"/>
              <a:t>1 new RANM form released and revisions to existing forms on Jan. 15</a:t>
            </a:r>
          </a:p>
          <a:p>
            <a:endParaRPr lang="en-US" dirty="0"/>
          </a:p>
        </p:txBody>
      </p:sp>
    </p:spTree>
    <p:extLst>
      <p:ext uri="{BB962C8B-B14F-4D97-AF65-F5344CB8AC3E}">
        <p14:creationId xmlns:p14="http://schemas.microsoft.com/office/powerpoint/2010/main" val="12158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898C6784-CE32-4C65-97A1-3B0C4C2121B7}"/>
              </a:ext>
            </a:extLst>
          </p:cNvPr>
          <p:cNvPicPr>
            <a:picLocks noChangeAspect="1"/>
          </p:cNvPicPr>
          <p:nvPr/>
        </p:nvPicPr>
        <p:blipFill>
          <a:blip r:embed="rId2"/>
          <a:stretch>
            <a:fillRect/>
          </a:stretch>
        </p:blipFill>
        <p:spPr>
          <a:xfrm>
            <a:off x="0" y="1871662"/>
            <a:ext cx="12192000" cy="3114675"/>
          </a:xfrm>
          <a:prstGeom prst="rect">
            <a:avLst/>
          </a:prstGeom>
        </p:spPr>
      </p:pic>
      <p:sp>
        <p:nvSpPr>
          <p:cNvPr id="5" name="Arrow: Right 4">
            <a:extLst>
              <a:ext uri="{FF2B5EF4-FFF2-40B4-BE49-F238E27FC236}">
                <a16:creationId xmlns:a16="http://schemas.microsoft.com/office/drawing/2014/main" id="{8E9BF619-16A7-4752-B6FB-CA9BF59065A6}"/>
              </a:ext>
            </a:extLst>
          </p:cNvPr>
          <p:cNvSpPr/>
          <p:nvPr/>
        </p:nvSpPr>
        <p:spPr>
          <a:xfrm rot="1373849">
            <a:off x="216853" y="371301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11627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167E-F268-4D42-8641-CF3E027D0A5A}"/>
              </a:ext>
            </a:extLst>
          </p:cNvPr>
          <p:cNvSpPr>
            <a:spLocks noGrp="1"/>
          </p:cNvSpPr>
          <p:nvPr>
            <p:ph type="title"/>
          </p:nvPr>
        </p:nvSpPr>
        <p:spPr/>
        <p:txBody>
          <a:bodyPr/>
          <a:lstStyle/>
          <a:p>
            <a:r>
              <a:rPr lang="en-US" dirty="0"/>
              <a:t>Changes to the listing agreement</a:t>
            </a:r>
          </a:p>
        </p:txBody>
      </p:sp>
      <p:sp>
        <p:nvSpPr>
          <p:cNvPr id="3" name="Content Placeholder 2">
            <a:extLst>
              <a:ext uri="{FF2B5EF4-FFF2-40B4-BE49-F238E27FC236}">
                <a16:creationId xmlns:a16="http://schemas.microsoft.com/office/drawing/2014/main" id="{96F7483E-5C15-471F-BA37-B238D0CB784B}"/>
              </a:ext>
            </a:extLst>
          </p:cNvPr>
          <p:cNvSpPr>
            <a:spLocks noGrp="1"/>
          </p:cNvSpPr>
          <p:nvPr>
            <p:ph idx="1"/>
          </p:nvPr>
        </p:nvSpPr>
        <p:spPr/>
        <p:txBody>
          <a:bodyPr>
            <a:normAutofit/>
          </a:bodyPr>
          <a:lstStyle/>
          <a:p>
            <a:r>
              <a:rPr lang="en-US" sz="2800" dirty="0"/>
              <a:t>Paragraph 8A: Seller’s Authorizations</a:t>
            </a:r>
          </a:p>
          <a:p>
            <a:r>
              <a:rPr lang="en-US" sz="2800" dirty="0"/>
              <a:t>In the event Seller is or begins using audio or video surveillance, Broker is authorized to notify other brokers and/or buyers  of such use by any means appropriate as determined by Broker in Broker’s sole discretion (March 2018).</a:t>
            </a:r>
          </a:p>
          <a:p>
            <a:endParaRPr lang="en-US" sz="2800" dirty="0"/>
          </a:p>
        </p:txBody>
      </p:sp>
    </p:spTree>
    <p:extLst>
      <p:ext uri="{BB962C8B-B14F-4D97-AF65-F5344CB8AC3E}">
        <p14:creationId xmlns:p14="http://schemas.microsoft.com/office/powerpoint/2010/main" val="1725388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4156D-EE9A-44A6-901C-8480FC8C99A4}"/>
              </a:ext>
            </a:extLst>
          </p:cNvPr>
          <p:cNvPicPr>
            <a:picLocks noChangeAspect="1"/>
          </p:cNvPicPr>
          <p:nvPr/>
        </p:nvPicPr>
        <p:blipFill>
          <a:blip r:embed="rId2"/>
          <a:stretch>
            <a:fillRect/>
          </a:stretch>
        </p:blipFill>
        <p:spPr>
          <a:xfrm>
            <a:off x="19050" y="2800350"/>
            <a:ext cx="12153900" cy="1257300"/>
          </a:xfrm>
          <a:prstGeom prst="rect">
            <a:avLst/>
          </a:prstGeom>
        </p:spPr>
      </p:pic>
    </p:spTree>
    <p:extLst>
      <p:ext uri="{BB962C8B-B14F-4D97-AF65-F5344CB8AC3E}">
        <p14:creationId xmlns:p14="http://schemas.microsoft.com/office/powerpoint/2010/main" val="2449274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167E-F268-4D42-8641-CF3E027D0A5A}"/>
              </a:ext>
            </a:extLst>
          </p:cNvPr>
          <p:cNvSpPr>
            <a:spLocks noGrp="1"/>
          </p:cNvSpPr>
          <p:nvPr>
            <p:ph type="title"/>
          </p:nvPr>
        </p:nvSpPr>
        <p:spPr/>
        <p:txBody>
          <a:bodyPr/>
          <a:lstStyle/>
          <a:p>
            <a:r>
              <a:rPr lang="en-US" dirty="0"/>
              <a:t>Changes to the listing agreement</a:t>
            </a:r>
          </a:p>
        </p:txBody>
      </p:sp>
      <p:sp>
        <p:nvSpPr>
          <p:cNvPr id="3" name="Content Placeholder 2">
            <a:extLst>
              <a:ext uri="{FF2B5EF4-FFF2-40B4-BE49-F238E27FC236}">
                <a16:creationId xmlns:a16="http://schemas.microsoft.com/office/drawing/2014/main" id="{96F7483E-5C15-471F-BA37-B238D0CB784B}"/>
              </a:ext>
            </a:extLst>
          </p:cNvPr>
          <p:cNvSpPr>
            <a:spLocks noGrp="1"/>
          </p:cNvSpPr>
          <p:nvPr>
            <p:ph idx="1"/>
          </p:nvPr>
        </p:nvSpPr>
        <p:spPr/>
        <p:txBody>
          <a:bodyPr>
            <a:normAutofit/>
          </a:bodyPr>
          <a:lstStyle/>
          <a:p>
            <a:r>
              <a:rPr lang="en-US" sz="2800" dirty="0"/>
              <a:t>Paragraph 8B: Seller’s Authorizations</a:t>
            </a:r>
          </a:p>
          <a:p>
            <a:r>
              <a:rPr lang="en-US" sz="2800" dirty="0"/>
              <a:t>Items previously listed in Paragraph 13A(iv) regarding the Use of Listing Content and Seller’s Grant of an intellectual Property License were moved into Paragraph 8A in January 2018 and broken down into three subsections (Paragraphs 8B(</a:t>
            </a:r>
            <a:r>
              <a:rPr lang="en-US" sz="2800" dirty="0" err="1"/>
              <a:t>i</a:t>
            </a:r>
            <a:r>
              <a:rPr lang="en-US" sz="2800" dirty="0"/>
              <a:t>)(ii) and (iii)).  They were moved in 8B in March 2018.</a:t>
            </a:r>
          </a:p>
        </p:txBody>
      </p:sp>
    </p:spTree>
    <p:extLst>
      <p:ext uri="{BB962C8B-B14F-4D97-AF65-F5344CB8AC3E}">
        <p14:creationId xmlns:p14="http://schemas.microsoft.com/office/powerpoint/2010/main" val="34583551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generated with high confidence">
            <a:extLst>
              <a:ext uri="{FF2B5EF4-FFF2-40B4-BE49-F238E27FC236}">
                <a16:creationId xmlns:a16="http://schemas.microsoft.com/office/drawing/2014/main" id="{02A6B8D9-8E3B-4563-94A7-8D81BDF02B97}"/>
              </a:ext>
            </a:extLst>
          </p:cNvPr>
          <p:cNvPicPr>
            <a:picLocks noChangeAspect="1"/>
          </p:cNvPicPr>
          <p:nvPr/>
        </p:nvPicPr>
        <p:blipFill>
          <a:blip r:embed="rId2"/>
          <a:stretch>
            <a:fillRect/>
          </a:stretch>
        </p:blipFill>
        <p:spPr>
          <a:xfrm>
            <a:off x="0" y="323557"/>
            <a:ext cx="12205531" cy="5303520"/>
          </a:xfrm>
          <a:prstGeom prst="rect">
            <a:avLst/>
          </a:prstGeom>
        </p:spPr>
      </p:pic>
    </p:spTree>
    <p:extLst>
      <p:ext uri="{BB962C8B-B14F-4D97-AF65-F5344CB8AC3E}">
        <p14:creationId xmlns:p14="http://schemas.microsoft.com/office/powerpoint/2010/main" val="127423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newspaper&#10;&#10;Description generated with high confidence">
            <a:extLst>
              <a:ext uri="{FF2B5EF4-FFF2-40B4-BE49-F238E27FC236}">
                <a16:creationId xmlns:a16="http://schemas.microsoft.com/office/drawing/2014/main" id="{26F3DD79-F2E8-4571-89CD-2302B50DC48E}"/>
              </a:ext>
            </a:extLst>
          </p:cNvPr>
          <p:cNvPicPr>
            <a:picLocks noChangeAspect="1"/>
          </p:cNvPicPr>
          <p:nvPr/>
        </p:nvPicPr>
        <p:blipFill>
          <a:blip r:embed="rId2"/>
          <a:stretch>
            <a:fillRect/>
          </a:stretch>
        </p:blipFill>
        <p:spPr>
          <a:xfrm>
            <a:off x="0" y="503831"/>
            <a:ext cx="12192000" cy="3043200"/>
          </a:xfrm>
          <a:prstGeom prst="rect">
            <a:avLst/>
          </a:prstGeom>
        </p:spPr>
      </p:pic>
      <p:pic>
        <p:nvPicPr>
          <p:cNvPr id="7" name="Picture 6" descr="A close up of a logo&#10;&#10;Description generated with high confidence">
            <a:extLst>
              <a:ext uri="{FF2B5EF4-FFF2-40B4-BE49-F238E27FC236}">
                <a16:creationId xmlns:a16="http://schemas.microsoft.com/office/drawing/2014/main" id="{C677A308-9C3A-43AD-AC9F-823C5B46E95B}"/>
              </a:ext>
            </a:extLst>
          </p:cNvPr>
          <p:cNvPicPr>
            <a:picLocks noChangeAspect="1"/>
          </p:cNvPicPr>
          <p:nvPr/>
        </p:nvPicPr>
        <p:blipFill>
          <a:blip r:embed="rId3"/>
          <a:stretch>
            <a:fillRect/>
          </a:stretch>
        </p:blipFill>
        <p:spPr>
          <a:xfrm>
            <a:off x="19050" y="3743832"/>
            <a:ext cx="12153900" cy="1238250"/>
          </a:xfrm>
          <a:prstGeom prst="rect">
            <a:avLst/>
          </a:prstGeom>
        </p:spPr>
      </p:pic>
      <p:sp>
        <p:nvSpPr>
          <p:cNvPr id="8" name="Arrow: Right 7">
            <a:extLst>
              <a:ext uri="{FF2B5EF4-FFF2-40B4-BE49-F238E27FC236}">
                <a16:creationId xmlns:a16="http://schemas.microsoft.com/office/drawing/2014/main" id="{8AA686FA-D2A1-43B9-BD69-E9CC538D227A}"/>
              </a:ext>
            </a:extLst>
          </p:cNvPr>
          <p:cNvSpPr/>
          <p:nvPr/>
        </p:nvSpPr>
        <p:spPr>
          <a:xfrm>
            <a:off x="874643" y="1152531"/>
            <a:ext cx="93559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F274E0B-5D92-4978-9840-597BB617E56C}"/>
              </a:ext>
            </a:extLst>
          </p:cNvPr>
          <p:cNvSpPr/>
          <p:nvPr/>
        </p:nvSpPr>
        <p:spPr>
          <a:xfrm>
            <a:off x="385439" y="23497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FDC80B0-0401-495B-84DD-6905CF234F3D}"/>
              </a:ext>
            </a:extLst>
          </p:cNvPr>
          <p:cNvSpPr/>
          <p:nvPr/>
        </p:nvSpPr>
        <p:spPr>
          <a:xfrm>
            <a:off x="364031" y="37750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855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09750F31-309A-44D4-B7CC-1B891D11F6CA}"/>
              </a:ext>
            </a:extLst>
          </p:cNvPr>
          <p:cNvPicPr>
            <a:picLocks noChangeAspect="1"/>
          </p:cNvPicPr>
          <p:nvPr/>
        </p:nvPicPr>
        <p:blipFill rotWithShape="1">
          <a:blip r:embed="rId2"/>
          <a:srcRect t="4514" b="13369"/>
          <a:stretch/>
        </p:blipFill>
        <p:spPr>
          <a:xfrm>
            <a:off x="20" y="10"/>
            <a:ext cx="12191980" cy="6857990"/>
          </a:xfrm>
          <a:prstGeom prst="rect">
            <a:avLst/>
          </a:prstGeom>
        </p:spPr>
      </p:pic>
    </p:spTree>
    <p:extLst>
      <p:ext uri="{BB962C8B-B14F-4D97-AF65-F5344CB8AC3E}">
        <p14:creationId xmlns:p14="http://schemas.microsoft.com/office/powerpoint/2010/main" val="3434542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6DC9C2FF-D397-4D7F-8229-DBE858C27ADE}"/>
              </a:ext>
            </a:extLst>
          </p:cNvPr>
          <p:cNvPicPr>
            <a:picLocks noChangeAspect="1"/>
          </p:cNvPicPr>
          <p:nvPr/>
        </p:nvPicPr>
        <p:blipFill rotWithShape="1">
          <a:blip r:embed="rId2"/>
          <a:srcRect t="4407" b="13476"/>
          <a:stretch/>
        </p:blipFill>
        <p:spPr>
          <a:xfrm>
            <a:off x="20" y="10"/>
            <a:ext cx="12191980" cy="6857990"/>
          </a:xfrm>
          <a:prstGeom prst="rect">
            <a:avLst/>
          </a:prstGeom>
        </p:spPr>
      </p:pic>
    </p:spTree>
    <p:extLst>
      <p:ext uri="{BB962C8B-B14F-4D97-AF65-F5344CB8AC3E}">
        <p14:creationId xmlns:p14="http://schemas.microsoft.com/office/powerpoint/2010/main" val="5275343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94719396-C0BA-45D0-A44D-208C3BA154BB}"/>
              </a:ext>
            </a:extLst>
          </p:cNvPr>
          <p:cNvSpPr/>
          <p:nvPr/>
        </p:nvSpPr>
        <p:spPr>
          <a:xfrm rot="1585885">
            <a:off x="2849217" y="302149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newspaper&#10;&#10;Description generated with high confidence">
            <a:extLst>
              <a:ext uri="{FF2B5EF4-FFF2-40B4-BE49-F238E27FC236}">
                <a16:creationId xmlns:a16="http://schemas.microsoft.com/office/drawing/2014/main" id="{A2B536B5-70E4-47BE-9F58-90322FF3DA6E}"/>
              </a:ext>
            </a:extLst>
          </p:cNvPr>
          <p:cNvPicPr>
            <a:picLocks noChangeAspect="1"/>
          </p:cNvPicPr>
          <p:nvPr/>
        </p:nvPicPr>
        <p:blipFill>
          <a:blip r:embed="rId2"/>
          <a:stretch>
            <a:fillRect/>
          </a:stretch>
        </p:blipFill>
        <p:spPr>
          <a:xfrm>
            <a:off x="19050" y="1990725"/>
            <a:ext cx="12153900" cy="2876550"/>
          </a:xfrm>
          <a:prstGeom prst="rect">
            <a:avLst/>
          </a:prstGeom>
        </p:spPr>
      </p:pic>
      <p:sp>
        <p:nvSpPr>
          <p:cNvPr id="6" name="Arrow: Right 5">
            <a:extLst>
              <a:ext uri="{FF2B5EF4-FFF2-40B4-BE49-F238E27FC236}">
                <a16:creationId xmlns:a16="http://schemas.microsoft.com/office/drawing/2014/main" id="{93CCB54C-4A7F-438B-A021-348060EE7354}"/>
              </a:ext>
            </a:extLst>
          </p:cNvPr>
          <p:cNvSpPr/>
          <p:nvPr/>
        </p:nvSpPr>
        <p:spPr>
          <a:xfrm rot="1549886">
            <a:off x="2849239" y="404059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266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C02B-2FAC-480B-A09E-77234E63B1ED}"/>
              </a:ext>
            </a:extLst>
          </p:cNvPr>
          <p:cNvSpPr>
            <a:spLocks noGrp="1"/>
          </p:cNvSpPr>
          <p:nvPr>
            <p:ph type="title"/>
          </p:nvPr>
        </p:nvSpPr>
        <p:spPr/>
        <p:txBody>
          <a:bodyPr/>
          <a:lstStyle/>
          <a:p>
            <a:r>
              <a:rPr lang="en-US" dirty="0"/>
              <a:t>Changes to the listing agreement</a:t>
            </a:r>
          </a:p>
        </p:txBody>
      </p:sp>
      <p:sp>
        <p:nvSpPr>
          <p:cNvPr id="3" name="Content Placeholder 2">
            <a:extLst>
              <a:ext uri="{FF2B5EF4-FFF2-40B4-BE49-F238E27FC236}">
                <a16:creationId xmlns:a16="http://schemas.microsoft.com/office/drawing/2014/main" id="{1ADEDD52-1215-4852-A789-191293022E43}"/>
              </a:ext>
            </a:extLst>
          </p:cNvPr>
          <p:cNvSpPr>
            <a:spLocks noGrp="1"/>
          </p:cNvSpPr>
          <p:nvPr>
            <p:ph idx="1"/>
          </p:nvPr>
        </p:nvSpPr>
        <p:spPr/>
        <p:txBody>
          <a:bodyPr/>
          <a:lstStyle/>
          <a:p>
            <a:r>
              <a:rPr lang="en-US" sz="2800" dirty="0"/>
              <a:t>Paragraph 8C(ii)</a:t>
            </a:r>
          </a:p>
          <a:p>
            <a:r>
              <a:rPr lang="en-US" i="1" dirty="0"/>
              <a:t>“consumers who conduct searches for listing on the internet will not see information about the Property in response to their searches. With the exception of removal from other MLS participants’ Internet web-sites, under NO circumstances shall Broker be responsible for removing the listing from Internet websites of on-line providers once Seller has authorized Broker and/or MLS to place Property on the Internet.”</a:t>
            </a:r>
            <a:endParaRPr lang="en-US" dirty="0"/>
          </a:p>
          <a:p>
            <a:endParaRPr lang="en-US" dirty="0"/>
          </a:p>
        </p:txBody>
      </p:sp>
    </p:spTree>
    <p:extLst>
      <p:ext uri="{BB962C8B-B14F-4D97-AF65-F5344CB8AC3E}">
        <p14:creationId xmlns:p14="http://schemas.microsoft.com/office/powerpoint/2010/main" val="44580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CDCD-4991-4CD6-BBE8-B91EDD399982}"/>
              </a:ext>
            </a:extLst>
          </p:cNvPr>
          <p:cNvSpPr>
            <a:spLocks noGrp="1"/>
          </p:cNvSpPr>
          <p:nvPr>
            <p:ph type="title"/>
          </p:nvPr>
        </p:nvSpPr>
        <p:spPr>
          <a:xfrm>
            <a:off x="1451579" y="966497"/>
            <a:ext cx="9603275" cy="1049235"/>
          </a:xfrm>
        </p:spPr>
        <p:txBody>
          <a:bodyPr/>
          <a:lstStyle/>
          <a:p>
            <a:r>
              <a:rPr lang="en-US" dirty="0"/>
              <a:t>Roadmap for today</a:t>
            </a:r>
          </a:p>
        </p:txBody>
      </p:sp>
      <p:sp>
        <p:nvSpPr>
          <p:cNvPr id="3" name="Content Placeholder 2">
            <a:extLst>
              <a:ext uri="{FF2B5EF4-FFF2-40B4-BE49-F238E27FC236}">
                <a16:creationId xmlns:a16="http://schemas.microsoft.com/office/drawing/2014/main" id="{38684E1E-6C0F-45D7-8F23-441971CDEE21}"/>
              </a:ext>
            </a:extLst>
          </p:cNvPr>
          <p:cNvSpPr>
            <a:spLocks noGrp="1"/>
          </p:cNvSpPr>
          <p:nvPr>
            <p:ph idx="1"/>
          </p:nvPr>
        </p:nvSpPr>
        <p:spPr/>
        <p:txBody>
          <a:bodyPr>
            <a:normAutofit/>
          </a:bodyPr>
          <a:lstStyle/>
          <a:p>
            <a:r>
              <a:rPr lang="en-US" sz="2400" dirty="0"/>
              <a:t>Ongoing updates to the RANM Listing Agreement (January, March and June)</a:t>
            </a:r>
          </a:p>
          <a:p>
            <a:r>
              <a:rPr lang="en-US" sz="2400" dirty="0"/>
              <a:t>Ongoing updates to the RANM Purchase Agreement (May)</a:t>
            </a:r>
          </a:p>
          <a:p>
            <a:r>
              <a:rPr lang="en-US" sz="2400" dirty="0"/>
              <a:t>2017 Changes still relevant!</a:t>
            </a:r>
          </a:p>
          <a:p>
            <a:pPr lvl="1"/>
            <a:r>
              <a:rPr lang="en-US" sz="2200" dirty="0"/>
              <a:t>Listing Agreement, Septic, Occupancy Agreements </a:t>
            </a:r>
            <a:r>
              <a:rPr lang="en-US" sz="2200"/>
              <a:t>(November 2017)</a:t>
            </a:r>
            <a:endParaRPr lang="en-US" sz="2200" dirty="0"/>
          </a:p>
          <a:p>
            <a:pPr lvl="1"/>
            <a:r>
              <a:rPr lang="en-US" sz="2200" dirty="0"/>
              <a:t>Purchase Agreements, Seller’s Disclosure (July 2017)</a:t>
            </a:r>
          </a:p>
          <a:p>
            <a:endParaRPr lang="en-US" sz="2400" dirty="0"/>
          </a:p>
          <a:p>
            <a:endParaRPr lang="en-US" dirty="0"/>
          </a:p>
        </p:txBody>
      </p:sp>
    </p:spTree>
    <p:extLst>
      <p:ext uri="{BB962C8B-B14F-4D97-AF65-F5344CB8AC3E}">
        <p14:creationId xmlns:p14="http://schemas.microsoft.com/office/powerpoint/2010/main" val="365617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3D70-4046-49CC-9011-C78B7668AAA9}"/>
              </a:ext>
            </a:extLst>
          </p:cNvPr>
          <p:cNvSpPr>
            <a:spLocks noGrp="1"/>
          </p:cNvSpPr>
          <p:nvPr>
            <p:ph type="title"/>
          </p:nvPr>
        </p:nvSpPr>
        <p:spPr/>
        <p:txBody>
          <a:bodyPr/>
          <a:lstStyle/>
          <a:p>
            <a:r>
              <a:rPr lang="en-US" dirty="0"/>
              <a:t>Changes to the listing agreement</a:t>
            </a:r>
          </a:p>
        </p:txBody>
      </p:sp>
      <p:sp>
        <p:nvSpPr>
          <p:cNvPr id="3" name="Content Placeholder 2">
            <a:extLst>
              <a:ext uri="{FF2B5EF4-FFF2-40B4-BE49-F238E27FC236}">
                <a16:creationId xmlns:a16="http://schemas.microsoft.com/office/drawing/2014/main" id="{5A96BF7E-BF13-4C99-B8A3-FD450F82227D}"/>
              </a:ext>
            </a:extLst>
          </p:cNvPr>
          <p:cNvSpPr>
            <a:spLocks noGrp="1"/>
          </p:cNvSpPr>
          <p:nvPr>
            <p:ph idx="1"/>
          </p:nvPr>
        </p:nvSpPr>
        <p:spPr/>
        <p:txBody>
          <a:bodyPr>
            <a:normAutofit/>
          </a:bodyPr>
          <a:lstStyle/>
          <a:p>
            <a:r>
              <a:rPr lang="en-US" sz="2800" dirty="0"/>
              <a:t>Paragraph 8D</a:t>
            </a:r>
          </a:p>
          <a:p>
            <a:r>
              <a:rPr lang="en-US" sz="2800" dirty="0"/>
              <a:t>Existing language was placed in its own subparagraph, which was named “Reporting False Information” and a sentence was added informing the Seller that Broker was limited or in some cases, no ability to remove false information from non-MLS participants’ websites.</a:t>
            </a:r>
          </a:p>
        </p:txBody>
      </p:sp>
    </p:spTree>
    <p:extLst>
      <p:ext uri="{BB962C8B-B14F-4D97-AF65-F5344CB8AC3E}">
        <p14:creationId xmlns:p14="http://schemas.microsoft.com/office/powerpoint/2010/main" val="42410912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990C4996-800E-44EB-B0E3-3B83B75EF0FF}"/>
              </a:ext>
            </a:extLst>
          </p:cNvPr>
          <p:cNvPicPr>
            <a:picLocks noChangeAspect="1"/>
          </p:cNvPicPr>
          <p:nvPr/>
        </p:nvPicPr>
        <p:blipFill>
          <a:blip r:embed="rId2"/>
          <a:stretch>
            <a:fillRect/>
          </a:stretch>
        </p:blipFill>
        <p:spPr>
          <a:xfrm>
            <a:off x="0" y="2676939"/>
            <a:ext cx="12192001" cy="1497496"/>
          </a:xfrm>
          <a:prstGeom prst="rect">
            <a:avLst/>
          </a:prstGeom>
        </p:spPr>
      </p:pic>
    </p:spTree>
    <p:extLst>
      <p:ext uri="{BB962C8B-B14F-4D97-AF65-F5344CB8AC3E}">
        <p14:creationId xmlns:p14="http://schemas.microsoft.com/office/powerpoint/2010/main" val="15666949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D0DF-B64E-4EF0-AAE0-D7C61A80C642}"/>
              </a:ext>
            </a:extLst>
          </p:cNvPr>
          <p:cNvSpPr>
            <a:spLocks noGrp="1"/>
          </p:cNvSpPr>
          <p:nvPr>
            <p:ph type="title"/>
          </p:nvPr>
        </p:nvSpPr>
        <p:spPr/>
        <p:txBody>
          <a:bodyPr/>
          <a:lstStyle/>
          <a:p>
            <a:r>
              <a:rPr lang="en-US" dirty="0"/>
              <a:t>Changes to the listing agreement</a:t>
            </a:r>
          </a:p>
        </p:txBody>
      </p:sp>
      <p:sp>
        <p:nvSpPr>
          <p:cNvPr id="3" name="Content Placeholder 2">
            <a:extLst>
              <a:ext uri="{FF2B5EF4-FFF2-40B4-BE49-F238E27FC236}">
                <a16:creationId xmlns:a16="http://schemas.microsoft.com/office/drawing/2014/main" id="{127E3303-960D-4B98-89F0-791C075AFD49}"/>
              </a:ext>
            </a:extLst>
          </p:cNvPr>
          <p:cNvSpPr>
            <a:spLocks noGrp="1"/>
          </p:cNvSpPr>
          <p:nvPr>
            <p:ph idx="1"/>
          </p:nvPr>
        </p:nvSpPr>
        <p:spPr/>
        <p:txBody>
          <a:bodyPr>
            <a:normAutofit/>
          </a:bodyPr>
          <a:lstStyle/>
          <a:p>
            <a:r>
              <a:rPr lang="en-US" sz="2800" dirty="0"/>
              <a:t>Paragraph 10</a:t>
            </a:r>
          </a:p>
          <a:p>
            <a:r>
              <a:rPr lang="en-US" sz="2800" dirty="0"/>
              <a:t>Renamed “Compensation for Sale/Transaction”</a:t>
            </a:r>
          </a:p>
        </p:txBody>
      </p:sp>
    </p:spTree>
    <p:extLst>
      <p:ext uri="{BB962C8B-B14F-4D97-AF65-F5344CB8AC3E}">
        <p14:creationId xmlns:p14="http://schemas.microsoft.com/office/powerpoint/2010/main" val="31597779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D0DF-B64E-4EF0-AAE0-D7C61A80C642}"/>
              </a:ext>
            </a:extLst>
          </p:cNvPr>
          <p:cNvSpPr>
            <a:spLocks noGrp="1"/>
          </p:cNvSpPr>
          <p:nvPr>
            <p:ph type="title"/>
          </p:nvPr>
        </p:nvSpPr>
        <p:spPr/>
        <p:txBody>
          <a:bodyPr/>
          <a:lstStyle/>
          <a:p>
            <a:r>
              <a:rPr lang="en-US" dirty="0"/>
              <a:t>Changes to the listing agreement</a:t>
            </a:r>
          </a:p>
        </p:txBody>
      </p:sp>
      <p:sp>
        <p:nvSpPr>
          <p:cNvPr id="3" name="Content Placeholder 2">
            <a:extLst>
              <a:ext uri="{FF2B5EF4-FFF2-40B4-BE49-F238E27FC236}">
                <a16:creationId xmlns:a16="http://schemas.microsoft.com/office/drawing/2014/main" id="{127E3303-960D-4B98-89F0-791C075AFD49}"/>
              </a:ext>
            </a:extLst>
          </p:cNvPr>
          <p:cNvSpPr>
            <a:spLocks noGrp="1"/>
          </p:cNvSpPr>
          <p:nvPr>
            <p:ph idx="1"/>
          </p:nvPr>
        </p:nvSpPr>
        <p:spPr/>
        <p:txBody>
          <a:bodyPr>
            <a:normAutofit fontScale="92500" lnSpcReduction="20000"/>
          </a:bodyPr>
          <a:lstStyle/>
          <a:p>
            <a:r>
              <a:rPr lang="en-US" sz="2800" dirty="0"/>
              <a:t>Paragraph 10A - Addresses only the sale of the property.</a:t>
            </a:r>
          </a:p>
          <a:p>
            <a:r>
              <a:rPr lang="en-US" sz="2800" dirty="0"/>
              <a:t>Paragraph 10B – Addresses all other scenarios in which Broker would be entitled to a commission which is referred to as a “</a:t>
            </a:r>
            <a:r>
              <a:rPr lang="en-US" sz="2800" b="1" dirty="0"/>
              <a:t>Transaction Commission</a:t>
            </a:r>
            <a:r>
              <a:rPr lang="en-US" sz="2800" dirty="0"/>
              <a:t>;” requires the parties to enter a dollar amount or percentage owed to Broker if one of the listed events should occur and in the event the compensation is a percentage, sets forth the amount on which the percentage will be based. Listed events did not change.</a:t>
            </a:r>
          </a:p>
        </p:txBody>
      </p:sp>
    </p:spTree>
    <p:extLst>
      <p:ext uri="{BB962C8B-B14F-4D97-AF65-F5344CB8AC3E}">
        <p14:creationId xmlns:p14="http://schemas.microsoft.com/office/powerpoint/2010/main" val="20701538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DAF4A7BB-A903-4AF0-8CE1-12FF82DB4CFE}"/>
              </a:ext>
            </a:extLst>
          </p:cNvPr>
          <p:cNvPicPr>
            <a:picLocks noChangeAspect="1"/>
          </p:cNvPicPr>
          <p:nvPr/>
        </p:nvPicPr>
        <p:blipFill>
          <a:blip r:embed="rId2"/>
          <a:stretch>
            <a:fillRect/>
          </a:stretch>
        </p:blipFill>
        <p:spPr>
          <a:xfrm>
            <a:off x="875" y="0"/>
            <a:ext cx="12191125" cy="6217919"/>
          </a:xfrm>
          <a:prstGeom prst="rect">
            <a:avLst/>
          </a:prstGeom>
        </p:spPr>
      </p:pic>
    </p:spTree>
    <p:extLst>
      <p:ext uri="{BB962C8B-B14F-4D97-AF65-F5344CB8AC3E}">
        <p14:creationId xmlns:p14="http://schemas.microsoft.com/office/powerpoint/2010/main" val="725424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6816409A-41B3-41A7-B46F-0F45364628AB}"/>
              </a:ext>
            </a:extLst>
          </p:cNvPr>
          <p:cNvPicPr>
            <a:picLocks noChangeAspect="1"/>
          </p:cNvPicPr>
          <p:nvPr/>
        </p:nvPicPr>
        <p:blipFill>
          <a:blip r:embed="rId2"/>
          <a:stretch>
            <a:fillRect/>
          </a:stretch>
        </p:blipFill>
        <p:spPr>
          <a:xfrm>
            <a:off x="1" y="2560320"/>
            <a:ext cx="12192000" cy="1744394"/>
          </a:xfrm>
          <a:prstGeom prst="rect">
            <a:avLst/>
          </a:prstGeom>
        </p:spPr>
      </p:pic>
    </p:spTree>
    <p:extLst>
      <p:ext uri="{BB962C8B-B14F-4D97-AF65-F5344CB8AC3E}">
        <p14:creationId xmlns:p14="http://schemas.microsoft.com/office/powerpoint/2010/main" val="42728039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6CB480B6-3864-4A0D-9711-7DD7B237E1A7}"/>
              </a:ext>
            </a:extLst>
          </p:cNvPr>
          <p:cNvPicPr>
            <a:picLocks noChangeAspect="1"/>
          </p:cNvPicPr>
          <p:nvPr/>
        </p:nvPicPr>
        <p:blipFill>
          <a:blip r:embed="rId2"/>
          <a:stretch>
            <a:fillRect/>
          </a:stretch>
        </p:blipFill>
        <p:spPr>
          <a:xfrm>
            <a:off x="0" y="2862470"/>
            <a:ext cx="12192000" cy="1139687"/>
          </a:xfrm>
          <a:prstGeom prst="rect">
            <a:avLst/>
          </a:prstGeom>
        </p:spPr>
      </p:pic>
    </p:spTree>
    <p:extLst>
      <p:ext uri="{BB962C8B-B14F-4D97-AF65-F5344CB8AC3E}">
        <p14:creationId xmlns:p14="http://schemas.microsoft.com/office/powerpoint/2010/main" val="35120962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4B12FB02-FDB8-4B92-BCFB-1778641949C1}"/>
              </a:ext>
            </a:extLst>
          </p:cNvPr>
          <p:cNvPicPr>
            <a:picLocks noChangeAspect="1"/>
          </p:cNvPicPr>
          <p:nvPr/>
        </p:nvPicPr>
        <p:blipFill>
          <a:blip r:embed="rId2"/>
          <a:stretch>
            <a:fillRect/>
          </a:stretch>
        </p:blipFill>
        <p:spPr>
          <a:xfrm>
            <a:off x="19050" y="3033712"/>
            <a:ext cx="12153900" cy="790575"/>
          </a:xfrm>
          <a:prstGeom prst="rect">
            <a:avLst/>
          </a:prstGeom>
        </p:spPr>
      </p:pic>
    </p:spTree>
    <p:extLst>
      <p:ext uri="{BB962C8B-B14F-4D97-AF65-F5344CB8AC3E}">
        <p14:creationId xmlns:p14="http://schemas.microsoft.com/office/powerpoint/2010/main" val="35196730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EE98C1E3-F532-4D63-9429-1E1D9337750E}"/>
              </a:ext>
            </a:extLst>
          </p:cNvPr>
          <p:cNvPicPr>
            <a:picLocks noChangeAspect="1"/>
          </p:cNvPicPr>
          <p:nvPr/>
        </p:nvPicPr>
        <p:blipFill>
          <a:blip r:embed="rId2"/>
          <a:stretch>
            <a:fillRect/>
          </a:stretch>
        </p:blipFill>
        <p:spPr>
          <a:xfrm>
            <a:off x="19050" y="2881312"/>
            <a:ext cx="12153900" cy="1095375"/>
          </a:xfrm>
          <a:prstGeom prst="rect">
            <a:avLst/>
          </a:prstGeom>
        </p:spPr>
      </p:pic>
    </p:spTree>
    <p:extLst>
      <p:ext uri="{BB962C8B-B14F-4D97-AF65-F5344CB8AC3E}">
        <p14:creationId xmlns:p14="http://schemas.microsoft.com/office/powerpoint/2010/main" val="33042754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7C46B93B-C1F0-4C0C-97FB-A3850B7F811B}"/>
              </a:ext>
            </a:extLst>
          </p:cNvPr>
          <p:cNvPicPr>
            <a:picLocks noChangeAspect="1"/>
          </p:cNvPicPr>
          <p:nvPr/>
        </p:nvPicPr>
        <p:blipFill>
          <a:blip r:embed="rId2"/>
          <a:stretch>
            <a:fillRect/>
          </a:stretch>
        </p:blipFill>
        <p:spPr>
          <a:xfrm>
            <a:off x="47625" y="2638425"/>
            <a:ext cx="12096750" cy="1581150"/>
          </a:xfrm>
          <a:prstGeom prst="rect">
            <a:avLst/>
          </a:prstGeom>
        </p:spPr>
      </p:pic>
    </p:spTree>
    <p:extLst>
      <p:ext uri="{BB962C8B-B14F-4D97-AF65-F5344CB8AC3E}">
        <p14:creationId xmlns:p14="http://schemas.microsoft.com/office/powerpoint/2010/main" val="2477091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A02AF-042C-49DE-81F9-99A96D111513}"/>
              </a:ext>
            </a:extLst>
          </p:cNvPr>
          <p:cNvSpPr>
            <a:spLocks noGrp="1"/>
          </p:cNvSpPr>
          <p:nvPr>
            <p:ph type="ctrTitle"/>
          </p:nvPr>
        </p:nvSpPr>
        <p:spPr/>
        <p:txBody>
          <a:bodyPr/>
          <a:lstStyle/>
          <a:p>
            <a:r>
              <a:rPr lang="en-US" dirty="0"/>
              <a:t>2 new ranm forms</a:t>
            </a:r>
          </a:p>
        </p:txBody>
      </p:sp>
      <p:sp>
        <p:nvSpPr>
          <p:cNvPr id="5" name="Text Placeholder 4">
            <a:extLst>
              <a:ext uri="{FF2B5EF4-FFF2-40B4-BE49-F238E27FC236}">
                <a16:creationId xmlns:a16="http://schemas.microsoft.com/office/drawing/2014/main" id="{1EB40791-000B-490E-9A83-A0D0516FA0D3}"/>
              </a:ext>
            </a:extLst>
          </p:cNvPr>
          <p:cNvSpPr>
            <a:spLocks noGrp="1"/>
          </p:cNvSpPr>
          <p:nvPr>
            <p:ph type="subTitle" idx="1"/>
          </p:nvPr>
        </p:nvSpPr>
        <p:spPr/>
        <p:txBody>
          <a:bodyPr/>
          <a:lstStyle/>
          <a:p>
            <a:r>
              <a:rPr lang="en-US" dirty="0"/>
              <a:t>Released July 10, 2018</a:t>
            </a:r>
          </a:p>
        </p:txBody>
      </p:sp>
    </p:spTree>
    <p:extLst>
      <p:ext uri="{BB962C8B-B14F-4D97-AF65-F5344CB8AC3E}">
        <p14:creationId xmlns:p14="http://schemas.microsoft.com/office/powerpoint/2010/main" val="13393501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96B92F-D99D-47A3-B7BF-5269CA9E5689}"/>
              </a:ext>
            </a:extLst>
          </p:cNvPr>
          <p:cNvPicPr>
            <a:picLocks noChangeAspect="1"/>
          </p:cNvPicPr>
          <p:nvPr/>
        </p:nvPicPr>
        <p:blipFill>
          <a:blip r:embed="rId2"/>
          <a:stretch>
            <a:fillRect/>
          </a:stretch>
        </p:blipFill>
        <p:spPr>
          <a:xfrm>
            <a:off x="0" y="2557670"/>
            <a:ext cx="12192000" cy="1722781"/>
          </a:xfrm>
          <a:prstGeom prst="rect">
            <a:avLst/>
          </a:prstGeom>
        </p:spPr>
      </p:pic>
    </p:spTree>
    <p:extLst>
      <p:ext uri="{BB962C8B-B14F-4D97-AF65-F5344CB8AC3E}">
        <p14:creationId xmlns:p14="http://schemas.microsoft.com/office/powerpoint/2010/main" val="41118488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10;&#10;Description generated with high confidence">
            <a:extLst>
              <a:ext uri="{FF2B5EF4-FFF2-40B4-BE49-F238E27FC236}">
                <a16:creationId xmlns:a16="http://schemas.microsoft.com/office/drawing/2014/main" id="{BE37D6D1-212E-471D-9F6B-6DB17D978D4A}"/>
              </a:ext>
            </a:extLst>
          </p:cNvPr>
          <p:cNvPicPr>
            <a:picLocks noChangeAspect="1"/>
          </p:cNvPicPr>
          <p:nvPr/>
        </p:nvPicPr>
        <p:blipFill>
          <a:blip r:embed="rId2"/>
          <a:stretch>
            <a:fillRect/>
          </a:stretch>
        </p:blipFill>
        <p:spPr>
          <a:xfrm>
            <a:off x="0" y="2670297"/>
            <a:ext cx="12192000" cy="1095375"/>
          </a:xfrm>
          <a:prstGeom prst="rect">
            <a:avLst/>
          </a:prstGeom>
        </p:spPr>
      </p:pic>
    </p:spTree>
    <p:extLst>
      <p:ext uri="{BB962C8B-B14F-4D97-AF65-F5344CB8AC3E}">
        <p14:creationId xmlns:p14="http://schemas.microsoft.com/office/powerpoint/2010/main" val="4512958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8964-CE16-454F-A6B6-688DA3953D20}"/>
              </a:ext>
            </a:extLst>
          </p:cNvPr>
          <p:cNvSpPr>
            <a:spLocks noGrp="1"/>
          </p:cNvSpPr>
          <p:nvPr>
            <p:ph type="title"/>
          </p:nvPr>
        </p:nvSpPr>
        <p:spPr/>
        <p:txBody>
          <a:bodyPr/>
          <a:lstStyle/>
          <a:p>
            <a:r>
              <a:rPr lang="en-US" dirty="0"/>
              <a:t>Transaction commissions</a:t>
            </a:r>
          </a:p>
        </p:txBody>
      </p:sp>
      <p:sp>
        <p:nvSpPr>
          <p:cNvPr id="3" name="Content Placeholder 2">
            <a:extLst>
              <a:ext uri="{FF2B5EF4-FFF2-40B4-BE49-F238E27FC236}">
                <a16:creationId xmlns:a16="http://schemas.microsoft.com/office/drawing/2014/main" id="{58DE7FA6-A735-4FD8-A2F8-4A39D76CF344}"/>
              </a:ext>
            </a:extLst>
          </p:cNvPr>
          <p:cNvSpPr>
            <a:spLocks noGrp="1"/>
          </p:cNvSpPr>
          <p:nvPr>
            <p:ph idx="1"/>
          </p:nvPr>
        </p:nvSpPr>
        <p:spPr>
          <a:xfrm>
            <a:off x="1451578" y="1853754"/>
            <a:ext cx="9468213" cy="4199727"/>
          </a:xfrm>
        </p:spPr>
        <p:txBody>
          <a:bodyPr>
            <a:normAutofit lnSpcReduction="10000"/>
          </a:bodyPr>
          <a:lstStyle/>
          <a:p>
            <a:r>
              <a:rPr lang="en-US" sz="2400" i="1" dirty="0"/>
              <a:t>“Just got an update from a broker who was willing to pursue a commission in a case where the seller refused to sell (though there was a buyer willing to buy).  He settled the matter with the seller (so no lawsuit) and split the settlement with the buyer's broker (listing broker a good broker),  If not for the language in the listing agreement, he would have had no grounds to even pursue it.  But the fact that he had grounds (based on language the LA), got the seller to settle it to avoid litigation. “ </a:t>
            </a:r>
            <a:br>
              <a:rPr lang="en-US" dirty="0"/>
            </a:br>
            <a:endParaRPr lang="en-US" dirty="0"/>
          </a:p>
          <a:p>
            <a:r>
              <a:rPr lang="en-US" dirty="0"/>
              <a:t>Ashley Strauss-Martin</a:t>
            </a:r>
          </a:p>
          <a:p>
            <a:r>
              <a:rPr lang="en-US" dirty="0"/>
              <a:t>General Counsel for the REALTORS® Association of New Mexico</a:t>
            </a:r>
          </a:p>
          <a:p>
            <a:endParaRPr lang="en-US" dirty="0"/>
          </a:p>
        </p:txBody>
      </p:sp>
    </p:spTree>
    <p:extLst>
      <p:ext uri="{BB962C8B-B14F-4D97-AF65-F5344CB8AC3E}">
        <p14:creationId xmlns:p14="http://schemas.microsoft.com/office/powerpoint/2010/main" val="3251087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8964-CE16-454F-A6B6-688DA3953D20}"/>
              </a:ext>
            </a:extLst>
          </p:cNvPr>
          <p:cNvSpPr>
            <a:spLocks noGrp="1"/>
          </p:cNvSpPr>
          <p:nvPr>
            <p:ph type="title"/>
          </p:nvPr>
        </p:nvSpPr>
        <p:spPr/>
        <p:txBody>
          <a:bodyPr/>
          <a:lstStyle/>
          <a:p>
            <a:r>
              <a:rPr lang="en-US" dirty="0"/>
              <a:t>Transaction commissions</a:t>
            </a:r>
          </a:p>
        </p:txBody>
      </p:sp>
      <p:sp>
        <p:nvSpPr>
          <p:cNvPr id="6" name="Content Placeholder 5">
            <a:extLst>
              <a:ext uri="{FF2B5EF4-FFF2-40B4-BE49-F238E27FC236}">
                <a16:creationId xmlns:a16="http://schemas.microsoft.com/office/drawing/2014/main" id="{7C8FC369-3176-463A-849B-B0978617E7B3}"/>
              </a:ext>
            </a:extLst>
          </p:cNvPr>
          <p:cNvSpPr>
            <a:spLocks noGrp="1"/>
          </p:cNvSpPr>
          <p:nvPr>
            <p:ph idx="1"/>
          </p:nvPr>
        </p:nvSpPr>
        <p:spPr>
          <a:xfrm>
            <a:off x="1451579" y="2015732"/>
            <a:ext cx="9603275" cy="4037749"/>
          </a:xfrm>
        </p:spPr>
        <p:txBody>
          <a:bodyPr>
            <a:normAutofit fontScale="92500" lnSpcReduction="10000"/>
          </a:bodyPr>
          <a:lstStyle/>
          <a:p>
            <a:r>
              <a:rPr lang="en-US" sz="2400" i="1" dirty="0"/>
              <a:t>Yes, you may share the email.  And the other point I made (for separating the "other transactions" from the "compensation for sale") is that Realtors can only arbitrate for the co-op broker commission if there is an actual sale.  So if one of those "other transactions" occur, there is no sale, which means there is no co-op broker owed (though, the broker to whom I was referring chose to share his settlement with the buyer's broker).  So, knowing you are not required to share that commission, you (the broker) may chose to except something less for those "other transactions".  </a:t>
            </a:r>
          </a:p>
          <a:p>
            <a:endParaRPr lang="en-US" i="1" dirty="0"/>
          </a:p>
          <a:p>
            <a:r>
              <a:rPr lang="en-US" dirty="0"/>
              <a:t>Ashley Strauss-Martin</a:t>
            </a:r>
          </a:p>
          <a:p>
            <a:r>
              <a:rPr lang="en-US" dirty="0"/>
              <a:t>General Counsel for the REALTORS® Association of New Mexico</a:t>
            </a:r>
          </a:p>
          <a:p>
            <a:endParaRPr lang="en-US" i="1" dirty="0"/>
          </a:p>
        </p:txBody>
      </p:sp>
    </p:spTree>
    <p:extLst>
      <p:ext uri="{BB962C8B-B14F-4D97-AF65-F5344CB8AC3E}">
        <p14:creationId xmlns:p14="http://schemas.microsoft.com/office/powerpoint/2010/main" val="686864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E2CDD-9FB7-401E-8F5B-FFC8A8A44483}"/>
              </a:ext>
            </a:extLst>
          </p:cNvPr>
          <p:cNvSpPr>
            <a:spLocks noGrp="1"/>
          </p:cNvSpPr>
          <p:nvPr>
            <p:ph type="title"/>
          </p:nvPr>
        </p:nvSpPr>
        <p:spPr/>
        <p:txBody>
          <a:bodyPr/>
          <a:lstStyle/>
          <a:p>
            <a:r>
              <a:rPr lang="en-US" dirty="0"/>
              <a:t>Transaction commissions</a:t>
            </a:r>
          </a:p>
        </p:txBody>
      </p:sp>
      <p:sp>
        <p:nvSpPr>
          <p:cNvPr id="3" name="Content Placeholder 2">
            <a:extLst>
              <a:ext uri="{FF2B5EF4-FFF2-40B4-BE49-F238E27FC236}">
                <a16:creationId xmlns:a16="http://schemas.microsoft.com/office/drawing/2014/main" id="{9F3AFEB1-7C32-4B99-B11A-8D68AA1E67DD}"/>
              </a:ext>
            </a:extLst>
          </p:cNvPr>
          <p:cNvSpPr>
            <a:spLocks noGrp="1"/>
          </p:cNvSpPr>
          <p:nvPr>
            <p:ph idx="1"/>
          </p:nvPr>
        </p:nvSpPr>
        <p:spPr/>
        <p:txBody>
          <a:bodyPr>
            <a:normAutofit/>
          </a:bodyPr>
          <a:lstStyle/>
          <a:p>
            <a:r>
              <a:rPr lang="en-US" sz="2400" dirty="0"/>
              <a:t>“I understand that we have to arbitrate disputes, but I don't understand why there couldn't be language saying that transaction commission must also be shared. Why isn't that language in the Listing Agreement?” R.C.,</a:t>
            </a:r>
          </a:p>
          <a:p>
            <a:pPr marL="0" indent="0">
              <a:buNone/>
            </a:pPr>
            <a:br>
              <a:rPr lang="en-US" dirty="0"/>
            </a:br>
            <a:endParaRPr lang="en-US" dirty="0"/>
          </a:p>
          <a:p>
            <a:endParaRPr lang="en-US" dirty="0"/>
          </a:p>
        </p:txBody>
      </p:sp>
    </p:spTree>
    <p:extLst>
      <p:ext uri="{BB962C8B-B14F-4D97-AF65-F5344CB8AC3E}">
        <p14:creationId xmlns:p14="http://schemas.microsoft.com/office/powerpoint/2010/main" val="33865579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6FA0-2E79-432F-8AE0-4FC101116ADB}"/>
              </a:ext>
            </a:extLst>
          </p:cNvPr>
          <p:cNvSpPr>
            <a:spLocks noGrp="1"/>
          </p:cNvSpPr>
          <p:nvPr>
            <p:ph type="title"/>
          </p:nvPr>
        </p:nvSpPr>
        <p:spPr/>
        <p:txBody>
          <a:bodyPr/>
          <a:lstStyle/>
          <a:p>
            <a:r>
              <a:rPr lang="en-US" dirty="0"/>
              <a:t>Transaction commissions</a:t>
            </a:r>
          </a:p>
        </p:txBody>
      </p:sp>
      <p:sp>
        <p:nvSpPr>
          <p:cNvPr id="3" name="Content Placeholder 2">
            <a:extLst>
              <a:ext uri="{FF2B5EF4-FFF2-40B4-BE49-F238E27FC236}">
                <a16:creationId xmlns:a16="http://schemas.microsoft.com/office/drawing/2014/main" id="{1B2DD038-6D58-48A3-B512-996E5AB59D93}"/>
              </a:ext>
            </a:extLst>
          </p:cNvPr>
          <p:cNvSpPr>
            <a:spLocks noGrp="1"/>
          </p:cNvSpPr>
          <p:nvPr>
            <p:ph idx="1"/>
          </p:nvPr>
        </p:nvSpPr>
        <p:spPr/>
        <p:txBody>
          <a:bodyPr>
            <a:normAutofit/>
          </a:bodyPr>
          <a:lstStyle/>
          <a:p>
            <a:r>
              <a:rPr lang="en-US" sz="2400" i="1" dirty="0"/>
              <a:t>“First, the listing agreement currently does not require that a listing broker share the commission with a buyer's broker in the event of a sale; it authorizes the listing broker to do so, but does not require it. The requirement comes into play when the broker adds the listing to the MLS and offers a co-op broker commission.  Per NAR MLS Policy  the broker then becomes obligated to compensate the broker who is the procuring cause.  But NAR MLS policy also dictates that compensation is only required if there is a sale.” </a:t>
            </a:r>
            <a:r>
              <a:rPr lang="en-US" sz="2400" dirty="0"/>
              <a:t> A.S.M.</a:t>
            </a:r>
          </a:p>
          <a:p>
            <a:endParaRPr lang="en-US" dirty="0"/>
          </a:p>
        </p:txBody>
      </p:sp>
    </p:spTree>
    <p:extLst>
      <p:ext uri="{BB962C8B-B14F-4D97-AF65-F5344CB8AC3E}">
        <p14:creationId xmlns:p14="http://schemas.microsoft.com/office/powerpoint/2010/main" val="40486567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A5CE5-C4DF-46D0-93D8-1FC343DC8E4E}"/>
              </a:ext>
            </a:extLst>
          </p:cNvPr>
          <p:cNvSpPr>
            <a:spLocks noGrp="1"/>
          </p:cNvSpPr>
          <p:nvPr>
            <p:ph type="title"/>
          </p:nvPr>
        </p:nvSpPr>
        <p:spPr>
          <a:xfrm>
            <a:off x="1451578" y="966497"/>
            <a:ext cx="9603275" cy="1049235"/>
          </a:xfrm>
        </p:spPr>
        <p:txBody>
          <a:bodyPr/>
          <a:lstStyle/>
          <a:p>
            <a:r>
              <a:rPr lang="en-US" dirty="0"/>
              <a:t>Transaction commissions</a:t>
            </a:r>
          </a:p>
        </p:txBody>
      </p:sp>
      <p:sp>
        <p:nvSpPr>
          <p:cNvPr id="3" name="Content Placeholder 2">
            <a:extLst>
              <a:ext uri="{FF2B5EF4-FFF2-40B4-BE49-F238E27FC236}">
                <a16:creationId xmlns:a16="http://schemas.microsoft.com/office/drawing/2014/main" id="{5ACF38B6-4DC3-44B7-B819-2C0E2E89B01B}"/>
              </a:ext>
            </a:extLst>
          </p:cNvPr>
          <p:cNvSpPr>
            <a:spLocks noGrp="1"/>
          </p:cNvSpPr>
          <p:nvPr>
            <p:ph idx="1"/>
          </p:nvPr>
        </p:nvSpPr>
        <p:spPr/>
        <p:txBody>
          <a:bodyPr/>
          <a:lstStyle/>
          <a:p>
            <a:r>
              <a:rPr lang="en-US" sz="2400" i="1" dirty="0"/>
              <a:t>“Second, the requirement to share co-op broker commission depends on whether the listing has been placed in the MLS and whether the co-op broker is part of the same MLS as the listing broker,; if he'/she is not, he/she needs a co-op broker agreement with the listing broker or he/she doesn't get compensated - and so there's no guarantee the co-op broker will be entitled to compensation, so why would we dictate it.”</a:t>
            </a:r>
          </a:p>
        </p:txBody>
      </p:sp>
    </p:spTree>
    <p:extLst>
      <p:ext uri="{BB962C8B-B14F-4D97-AF65-F5344CB8AC3E}">
        <p14:creationId xmlns:p14="http://schemas.microsoft.com/office/powerpoint/2010/main" val="15237365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EAAC-C89C-47B4-B32C-D2AE3CE97E8A}"/>
              </a:ext>
            </a:extLst>
          </p:cNvPr>
          <p:cNvSpPr>
            <a:spLocks noGrp="1"/>
          </p:cNvSpPr>
          <p:nvPr>
            <p:ph type="title"/>
          </p:nvPr>
        </p:nvSpPr>
        <p:spPr/>
        <p:txBody>
          <a:bodyPr/>
          <a:lstStyle/>
          <a:p>
            <a:r>
              <a:rPr lang="en-US" dirty="0"/>
              <a:t>Transaction commissions</a:t>
            </a:r>
          </a:p>
        </p:txBody>
      </p:sp>
      <p:sp>
        <p:nvSpPr>
          <p:cNvPr id="3" name="Content Placeholder 2">
            <a:extLst>
              <a:ext uri="{FF2B5EF4-FFF2-40B4-BE49-F238E27FC236}">
                <a16:creationId xmlns:a16="http://schemas.microsoft.com/office/drawing/2014/main" id="{50329986-7280-4130-BE77-183B204C3150}"/>
              </a:ext>
            </a:extLst>
          </p:cNvPr>
          <p:cNvSpPr>
            <a:spLocks noGrp="1"/>
          </p:cNvSpPr>
          <p:nvPr>
            <p:ph idx="1"/>
          </p:nvPr>
        </p:nvSpPr>
        <p:spPr>
          <a:xfrm>
            <a:off x="1451578" y="2191379"/>
            <a:ext cx="9603275" cy="3450613"/>
          </a:xfrm>
        </p:spPr>
        <p:txBody>
          <a:bodyPr>
            <a:normAutofit fontScale="92500" lnSpcReduction="20000"/>
          </a:bodyPr>
          <a:lstStyle/>
          <a:p>
            <a:r>
              <a:rPr lang="en-US" sz="2600" i="1" dirty="0"/>
              <a:t>And I will add that if the seller was not willing to pay under those "other transactions", then the listing broker would have to pursue it - at their own cost and time - so to say that the listing broker his required to split that recovery/settlement with the buyer's broker who did not expend time and money to collect the amount due, seems inequitable.  And to </a:t>
            </a:r>
            <a:r>
              <a:rPr lang="en-US" sz="2600" i="1" dirty="0" err="1"/>
              <a:t>to</a:t>
            </a:r>
            <a:r>
              <a:rPr lang="en-US" sz="2600" i="1" dirty="0"/>
              <a:t> get into the issue - buyer's broker gets half ONLY if seller willingly pays it or ONLY gets half if buyer's broker contributes half to expense/time of recovery - is getting way into the weeds, in my opinion. With a closing (sale), you are almost guaranteed payment. </a:t>
            </a:r>
            <a:r>
              <a:rPr lang="en-US" dirty="0"/>
              <a:t>  </a:t>
            </a:r>
          </a:p>
        </p:txBody>
      </p:sp>
    </p:spTree>
    <p:extLst>
      <p:ext uri="{BB962C8B-B14F-4D97-AF65-F5344CB8AC3E}">
        <p14:creationId xmlns:p14="http://schemas.microsoft.com/office/powerpoint/2010/main" val="10496093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6E92-D846-4D06-B0F4-5D13B387C0DB}"/>
              </a:ext>
            </a:extLst>
          </p:cNvPr>
          <p:cNvSpPr>
            <a:spLocks noGrp="1"/>
          </p:cNvSpPr>
          <p:nvPr>
            <p:ph type="ctrTitle"/>
          </p:nvPr>
        </p:nvSpPr>
        <p:spPr/>
        <p:txBody>
          <a:bodyPr>
            <a:normAutofit/>
          </a:bodyPr>
          <a:lstStyle/>
          <a:p>
            <a:r>
              <a:rPr lang="en-US" dirty="0"/>
              <a:t>Purchase agreement</a:t>
            </a:r>
          </a:p>
        </p:txBody>
      </p:sp>
      <p:sp>
        <p:nvSpPr>
          <p:cNvPr id="3" name="Subtitle 2">
            <a:extLst>
              <a:ext uri="{FF2B5EF4-FFF2-40B4-BE49-F238E27FC236}">
                <a16:creationId xmlns:a16="http://schemas.microsoft.com/office/drawing/2014/main" id="{7CF82BE3-D10C-4C0A-A177-C8DD15816616}"/>
              </a:ext>
            </a:extLst>
          </p:cNvPr>
          <p:cNvSpPr>
            <a:spLocks noGrp="1"/>
          </p:cNvSpPr>
          <p:nvPr>
            <p:ph type="subTitle" idx="1"/>
          </p:nvPr>
        </p:nvSpPr>
        <p:spPr/>
        <p:txBody>
          <a:bodyPr/>
          <a:lstStyle/>
          <a:p>
            <a:r>
              <a:rPr lang="en-US" dirty="0"/>
              <a:t>RANM form 2104</a:t>
            </a:r>
          </a:p>
        </p:txBody>
      </p:sp>
    </p:spTree>
    <p:extLst>
      <p:ext uri="{BB962C8B-B14F-4D97-AF65-F5344CB8AC3E}">
        <p14:creationId xmlns:p14="http://schemas.microsoft.com/office/powerpoint/2010/main" val="35583570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2E75-D2B8-46BF-BA20-156142EE79DA}"/>
              </a:ext>
            </a:extLst>
          </p:cNvPr>
          <p:cNvSpPr>
            <a:spLocks noGrp="1"/>
          </p:cNvSpPr>
          <p:nvPr>
            <p:ph type="title"/>
          </p:nvPr>
        </p:nvSpPr>
        <p:spPr/>
        <p:txBody>
          <a:bodyPr/>
          <a:lstStyle/>
          <a:p>
            <a:r>
              <a:rPr lang="en-US" dirty="0"/>
              <a:t>Cover page ii</a:t>
            </a:r>
          </a:p>
        </p:txBody>
      </p:sp>
      <p:sp>
        <p:nvSpPr>
          <p:cNvPr id="3" name="Content Placeholder 2">
            <a:extLst>
              <a:ext uri="{FF2B5EF4-FFF2-40B4-BE49-F238E27FC236}">
                <a16:creationId xmlns:a16="http://schemas.microsoft.com/office/drawing/2014/main" id="{FFD65AAA-DFFE-4628-920A-3DB6F643C004}"/>
              </a:ext>
            </a:extLst>
          </p:cNvPr>
          <p:cNvSpPr>
            <a:spLocks noGrp="1"/>
          </p:cNvSpPr>
          <p:nvPr>
            <p:ph idx="1"/>
          </p:nvPr>
        </p:nvSpPr>
        <p:spPr/>
        <p:txBody>
          <a:bodyPr>
            <a:normAutofit/>
          </a:bodyPr>
          <a:lstStyle/>
          <a:p>
            <a:r>
              <a:rPr lang="en-US" sz="2800" dirty="0"/>
              <a:t>Paragraph 2 has been changed (May 2018).  Listing Broker will now need to disclose here whether they are a Transaction Broker or an Agent.  </a:t>
            </a:r>
          </a:p>
        </p:txBody>
      </p:sp>
    </p:spTree>
    <p:extLst>
      <p:ext uri="{BB962C8B-B14F-4D97-AF65-F5344CB8AC3E}">
        <p14:creationId xmlns:p14="http://schemas.microsoft.com/office/powerpoint/2010/main" val="370431420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14</TotalTime>
  <Words>2953</Words>
  <Application>Microsoft Office PowerPoint</Application>
  <PresentationFormat>Widescreen</PresentationFormat>
  <Paragraphs>305</Paragraphs>
  <Slides>190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190</vt:i4>
      </vt:variant>
    </vt:vector>
  </HeadingPairs>
  <TitlesOfParts>
    <vt:vector size="193" baseType="lpstr">
      <vt:lpstr>Arial</vt:lpstr>
      <vt:lpstr>Gill Sans MT</vt:lpstr>
      <vt:lpstr>Gallery</vt:lpstr>
      <vt:lpstr>PowerPoint Presentation</vt:lpstr>
      <vt:lpstr>PowerPoint Presentation</vt:lpstr>
      <vt:lpstr>Ranm forms update</vt:lpstr>
      <vt:lpstr>The ground rules</vt:lpstr>
      <vt:lpstr>Your navigator</vt:lpstr>
      <vt:lpstr>Introduce yourselves</vt:lpstr>
      <vt:lpstr>Roadmap for today</vt:lpstr>
      <vt:lpstr>Roadmap for today</vt:lpstr>
      <vt:lpstr>2 new ranm forms</vt:lpstr>
      <vt:lpstr>PowerPoint Presentation</vt:lpstr>
      <vt:lpstr>PowerPoint Presentation</vt:lpstr>
      <vt:lpstr>PowerPoint Presentation</vt:lpstr>
      <vt:lpstr>PowerPoint Presentation</vt:lpstr>
      <vt:lpstr>PowerPoint Presentation</vt:lpstr>
      <vt:lpstr>Wire fraud notice</vt:lpstr>
      <vt:lpstr>Wire fraud notice </vt:lpstr>
      <vt:lpstr>PowerPoint Presentation</vt:lpstr>
      <vt:lpstr>PowerPoint Presentation</vt:lpstr>
      <vt:lpstr>PowerPoint Presentation</vt:lpstr>
      <vt:lpstr>How to contact the FBI Field Office</vt:lpstr>
      <vt:lpstr>Solar panel lease/loan assumption contingency addendum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NEW ranm FORMS</vt:lpstr>
      <vt:lpstr>Transaction coordinator agreement</vt:lpstr>
      <vt:lpstr>Transaction Coordinator agreement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 inspection cover sheet</vt:lpstr>
      <vt:lpstr>Prior inspection cover sheet</vt:lpstr>
      <vt:lpstr>PowerPoint Presentation</vt:lpstr>
      <vt:lpstr>PowerPoint Presentation</vt:lpstr>
      <vt:lpstr>Bed bug addendum</vt:lpstr>
      <vt:lpstr>Bed bug addendum to rental agreement</vt:lpstr>
      <vt:lpstr>PowerPoint Presentation</vt:lpstr>
      <vt:lpstr>PowerPoint Presentation</vt:lpstr>
      <vt:lpstr>PowerPoint Presentation</vt:lpstr>
      <vt:lpstr>PowerPoint Presentation</vt:lpstr>
      <vt:lpstr>PowerPoint Presentation</vt:lpstr>
      <vt:lpstr>The new Broker Duties</vt:lpstr>
      <vt:lpstr>Definition of professionalism</vt:lpstr>
      <vt:lpstr>New Broker duty</vt:lpstr>
      <vt:lpstr>Notes from Ashley Strauss Martin</vt:lpstr>
      <vt:lpstr>supplemental Broker Duties</vt:lpstr>
      <vt:lpstr>PowerPoint Presentation</vt:lpstr>
      <vt:lpstr>PowerPoint Presentation</vt:lpstr>
      <vt:lpstr>PowerPoint Presentation</vt:lpstr>
      <vt:lpstr>PowerPoint Presentation</vt:lpstr>
      <vt:lpstr>Listing Agreement</vt:lpstr>
      <vt:lpstr>Changes to the listing agreement</vt:lpstr>
      <vt:lpstr>2017 Listing Agreement</vt:lpstr>
      <vt:lpstr>January 2018 Listing Agreement</vt:lpstr>
      <vt:lpstr>March 2018 Listing Agreement</vt:lpstr>
      <vt:lpstr>June 2018 listing agreement</vt:lpstr>
      <vt:lpstr>Changes to the listing agreement</vt:lpstr>
      <vt:lpstr>PowerPoint Presentation</vt:lpstr>
      <vt:lpstr>PowerPoint Presentation</vt:lpstr>
      <vt:lpstr>Changes to the listing agreement</vt:lpstr>
      <vt:lpstr>PowerPoint Presentation</vt:lpstr>
      <vt:lpstr>Changes to the listing agreement</vt:lpstr>
      <vt:lpstr>PowerPoint Presentation</vt:lpstr>
      <vt:lpstr>PowerPoint Presentation</vt:lpstr>
      <vt:lpstr>PowerPoint Presentation</vt:lpstr>
      <vt:lpstr>PowerPoint Presentation</vt:lpstr>
      <vt:lpstr>PowerPoint Presentation</vt:lpstr>
      <vt:lpstr>Changes to the listing agreement</vt:lpstr>
      <vt:lpstr>Changes to the listing agreement</vt:lpstr>
      <vt:lpstr>PowerPoint Presentation</vt:lpstr>
      <vt:lpstr>Changes to the listing agreement</vt:lpstr>
      <vt:lpstr>Changes to the listing agreement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Transaction commissions</vt:lpstr>
      <vt:lpstr>Transaction commissions</vt:lpstr>
      <vt:lpstr>Transaction commissions</vt:lpstr>
      <vt:lpstr>Transaction commissions</vt:lpstr>
      <vt:lpstr>Transaction commissions</vt:lpstr>
      <vt:lpstr>Transaction commissions</vt:lpstr>
      <vt:lpstr>Purchase agreement</vt:lpstr>
      <vt:lpstr>Cover page ii</vt:lpstr>
      <vt:lpstr>January 2018 version</vt:lpstr>
      <vt:lpstr>May 2018 version</vt:lpstr>
      <vt:lpstr>PowerPoint Presentation</vt:lpstr>
      <vt:lpstr>Purchase Agreement</vt:lpstr>
      <vt:lpstr>PowerPoint Presentation</vt:lpstr>
      <vt:lpstr>PowerPoint Presentation</vt:lpstr>
      <vt:lpstr>Purchase agreement</vt:lpstr>
      <vt:lpstr>PowerPoint Presentation</vt:lpstr>
      <vt:lpstr>PowerPoint Presentation</vt:lpstr>
      <vt:lpstr>Purchase agreement</vt:lpstr>
      <vt:lpstr>Old version</vt:lpstr>
      <vt:lpstr>New version</vt:lpstr>
      <vt:lpstr>Purchase agreement</vt:lpstr>
      <vt:lpstr>Old version</vt:lpstr>
      <vt:lpstr>New version</vt:lpstr>
      <vt:lpstr>Purchase agreement</vt:lpstr>
      <vt:lpstr>Old version</vt:lpstr>
      <vt:lpstr>New version</vt:lpstr>
      <vt:lpstr>Purchase agreement</vt:lpstr>
      <vt:lpstr>Old version</vt:lpstr>
      <vt:lpstr>New version</vt:lpstr>
      <vt:lpstr>New version</vt:lpstr>
      <vt:lpstr>Purchase agreement</vt:lpstr>
      <vt:lpstr>Old version</vt:lpstr>
      <vt:lpstr>New version</vt:lpstr>
      <vt:lpstr>Purchase agreement</vt:lpstr>
      <vt:lpstr>January 2017 version</vt:lpstr>
      <vt:lpstr>July 2017 Version</vt:lpstr>
      <vt:lpstr>June 2018 version</vt:lpstr>
      <vt:lpstr>PowerPoint Presentation</vt:lpstr>
      <vt:lpstr>Purchase agreement</vt:lpstr>
      <vt:lpstr>Old version</vt:lpstr>
      <vt:lpstr>New version</vt:lpstr>
      <vt:lpstr>Purchase agreement</vt:lpstr>
      <vt:lpstr>Old version</vt:lpstr>
      <vt:lpstr>New version</vt:lpstr>
      <vt:lpstr>Purchase Agreement</vt:lpstr>
      <vt:lpstr>Old version</vt:lpstr>
      <vt:lpstr>New version</vt:lpstr>
      <vt:lpstr>Purchase agreement</vt:lpstr>
      <vt:lpstr>OLD VERSION</vt:lpstr>
      <vt:lpstr>NEW VERSION</vt:lpstr>
      <vt:lpstr>Seller’s property disclosure</vt:lpstr>
      <vt:lpstr>Seller’s property disclosure</vt:lpstr>
      <vt:lpstr>PowerPoint Presentation</vt:lpstr>
      <vt:lpstr>PowerPoint Presentation</vt:lpstr>
      <vt:lpstr>Seller’s property disclosure</vt:lpstr>
      <vt:lpstr>PowerPoint Presentation</vt:lpstr>
      <vt:lpstr>PowerPoint Presentation</vt:lpstr>
      <vt:lpstr>Seller’s property disclosure</vt:lpstr>
      <vt:lpstr>PowerPoint Presentation</vt:lpstr>
      <vt:lpstr>Seller’s property disclosure</vt:lpstr>
      <vt:lpstr>PowerPoint Presentation</vt:lpstr>
      <vt:lpstr>Objections, Resolution and waiver notice</vt:lpstr>
      <vt:lpstr>Objection, resolution and waiver Notice</vt:lpstr>
      <vt:lpstr>PowerPoint Presentation</vt:lpstr>
      <vt:lpstr>PowerPoint Presentation</vt:lpstr>
      <vt:lpstr>PowerPoint Presentation</vt:lpstr>
      <vt:lpstr>PowerPoint Presentation</vt:lpstr>
      <vt:lpstr>PowerPoint Presentation</vt:lpstr>
      <vt:lpstr>PowerPoint Presentation</vt:lpstr>
      <vt:lpstr>Septic system contingency Addendum</vt:lpstr>
      <vt:lpstr>Septic system contingency addendum</vt:lpstr>
      <vt:lpstr>PowerPoint Presentation</vt:lpstr>
      <vt:lpstr>PowerPoint Presentation</vt:lpstr>
      <vt:lpstr>Occupancy agreement – seller</vt:lpstr>
      <vt:lpstr>Occupancy Agreement – Seller (Ranm 2202)</vt:lpstr>
      <vt:lpstr>Occupancy Agreement – Seller (Ranm 2202)</vt:lpstr>
      <vt:lpstr>OLD VERSION</vt:lpstr>
      <vt:lpstr>NEW VERSION</vt:lpstr>
      <vt:lpstr>Occupancy agreement – Seller (RANM 2202)</vt:lpstr>
      <vt:lpstr>Occupancy agreement – Seller (RANM 2202)</vt:lpstr>
      <vt:lpstr>Occupancy agreement – Seller (RANM 2202)</vt:lpstr>
      <vt:lpstr>Occupancy agreement – buyer</vt:lpstr>
      <vt:lpstr>Occupancy agreement – buyer (RANM 2201)</vt:lpstr>
      <vt:lpstr>PowerPoint Presentation</vt:lpstr>
      <vt:lpstr>Occupancy agreement – buyer (RANM 2201)</vt:lpstr>
      <vt:lpstr>PowerPoint Presentation</vt:lpstr>
      <vt:lpstr>Occupancy agreement – buyer (RANM 2201)</vt:lpstr>
      <vt:lpstr>Occupancy agreement – buyer (RANM 2201)</vt:lpstr>
      <vt:lpstr>Occupancy agreement – buyer (RANM 2201)</vt:lpstr>
      <vt:lpstr>PowerPoint Presentation</vt:lpstr>
      <vt:lpstr>Seller financing under tila</vt:lpstr>
      <vt:lpstr>PowerPoint Presentation</vt:lpstr>
      <vt:lpstr>PowerPoint Presentation</vt:lpstr>
      <vt:lpstr>PowerPoint Presentation</vt:lpstr>
      <vt:lpstr>PowerPoint Presentation</vt:lpstr>
      <vt:lpstr>PowerPoint Presentation</vt:lpstr>
      <vt:lpstr>Restrictions on Seller Financing </vt:lpstr>
      <vt:lpstr>Restrictions on Seller Financing</vt:lpstr>
      <vt:lpstr>Restrictions on Seller Financing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dc:creator>
  <cp:lastModifiedBy>Rich</cp:lastModifiedBy>
  <cp:revision>3</cp:revision>
  <dcterms:created xsi:type="dcterms:W3CDTF">2018-07-31T02:53:32Z</dcterms:created>
  <dcterms:modified xsi:type="dcterms:W3CDTF">2018-07-31T03:08:24Z</dcterms:modified>
</cp:coreProperties>
</file>