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81"/>
  </p:handoutMasterIdLst>
  <p:sldIdLst>
    <p:sldId id="447" r:id="rId2"/>
    <p:sldId id="397" r:id="rId3"/>
    <p:sldId id="257" r:id="rId4"/>
    <p:sldId id="396" r:id="rId5"/>
    <p:sldId id="260" r:id="rId6"/>
    <p:sldId id="395" r:id="rId7"/>
    <p:sldId id="439" r:id="rId8"/>
    <p:sldId id="261" r:id="rId9"/>
    <p:sldId id="258" r:id="rId10"/>
    <p:sldId id="259" r:id="rId11"/>
    <p:sldId id="263" r:id="rId12"/>
    <p:sldId id="265" r:id="rId13"/>
    <p:sldId id="264" r:id="rId14"/>
    <p:sldId id="266" r:id="rId15"/>
    <p:sldId id="460" r:id="rId16"/>
    <p:sldId id="267" r:id="rId17"/>
    <p:sldId id="461" r:id="rId18"/>
    <p:sldId id="462" r:id="rId19"/>
    <p:sldId id="309" r:id="rId20"/>
    <p:sldId id="310" r:id="rId21"/>
    <p:sldId id="380" r:id="rId22"/>
    <p:sldId id="381" r:id="rId23"/>
    <p:sldId id="382" r:id="rId24"/>
    <p:sldId id="386" r:id="rId25"/>
    <p:sldId id="448" r:id="rId26"/>
    <p:sldId id="455" r:id="rId27"/>
    <p:sldId id="456" r:id="rId28"/>
    <p:sldId id="449" r:id="rId29"/>
    <p:sldId id="450" r:id="rId30"/>
    <p:sldId id="453" r:id="rId31"/>
    <p:sldId id="454" r:id="rId32"/>
    <p:sldId id="390" r:id="rId33"/>
    <p:sldId id="457" r:id="rId34"/>
    <p:sldId id="458" r:id="rId35"/>
    <p:sldId id="311" r:id="rId36"/>
    <p:sldId id="268" r:id="rId37"/>
    <p:sldId id="312" r:id="rId38"/>
    <p:sldId id="412" r:id="rId39"/>
    <p:sldId id="413" r:id="rId40"/>
    <p:sldId id="414" r:id="rId41"/>
    <p:sldId id="415" r:id="rId42"/>
    <p:sldId id="270" r:id="rId43"/>
    <p:sldId id="318" r:id="rId44"/>
    <p:sldId id="398" r:id="rId45"/>
    <p:sldId id="400" r:id="rId46"/>
    <p:sldId id="399" r:id="rId47"/>
    <p:sldId id="401" r:id="rId48"/>
    <p:sldId id="316" r:id="rId49"/>
    <p:sldId id="379" r:id="rId50"/>
    <p:sldId id="408" r:id="rId51"/>
    <p:sldId id="315" r:id="rId52"/>
    <p:sldId id="314" r:id="rId53"/>
    <p:sldId id="327" r:id="rId54"/>
    <p:sldId id="405" r:id="rId55"/>
    <p:sldId id="402" r:id="rId56"/>
    <p:sldId id="403" r:id="rId57"/>
    <p:sldId id="404" r:id="rId58"/>
    <p:sldId id="406" r:id="rId59"/>
    <p:sldId id="272" r:id="rId60"/>
    <p:sldId id="320" r:id="rId61"/>
    <p:sldId id="321" r:id="rId62"/>
    <p:sldId id="322" r:id="rId63"/>
    <p:sldId id="323" r:id="rId64"/>
    <p:sldId id="324" r:id="rId65"/>
    <p:sldId id="474" r:id="rId66"/>
    <p:sldId id="409" r:id="rId67"/>
    <p:sldId id="319" r:id="rId68"/>
    <p:sldId id="273" r:id="rId69"/>
    <p:sldId id="286" r:id="rId70"/>
    <p:sldId id="325" r:id="rId71"/>
    <p:sldId id="328" r:id="rId72"/>
    <p:sldId id="329" r:id="rId73"/>
    <p:sldId id="277" r:id="rId74"/>
    <p:sldId id="278" r:id="rId75"/>
    <p:sldId id="282" r:id="rId76"/>
    <p:sldId id="365" r:id="rId77"/>
    <p:sldId id="367" r:id="rId78"/>
    <p:sldId id="469" r:id="rId79"/>
    <p:sldId id="468" r:id="rId80"/>
    <p:sldId id="470" r:id="rId81"/>
    <p:sldId id="471" r:id="rId82"/>
    <p:sldId id="472" r:id="rId83"/>
    <p:sldId id="473" r:id="rId84"/>
    <p:sldId id="368" r:id="rId85"/>
    <p:sldId id="376" r:id="rId86"/>
    <p:sldId id="281" r:id="rId87"/>
    <p:sldId id="377" r:id="rId88"/>
    <p:sldId id="369" r:id="rId89"/>
    <p:sldId id="410" r:id="rId90"/>
    <p:sldId id="370" r:id="rId91"/>
    <p:sldId id="378" r:id="rId92"/>
    <p:sldId id="375" r:id="rId93"/>
    <p:sldId id="279" r:id="rId94"/>
    <p:sldId id="411" r:id="rId95"/>
    <p:sldId id="371" r:id="rId96"/>
    <p:sldId id="372" r:id="rId97"/>
    <p:sldId id="373" r:id="rId98"/>
    <p:sldId id="374" r:id="rId99"/>
    <p:sldId id="280" r:id="rId100"/>
    <p:sldId id="416" r:id="rId101"/>
    <p:sldId id="421" r:id="rId102"/>
    <p:sldId id="420" r:id="rId103"/>
    <p:sldId id="419" r:id="rId104"/>
    <p:sldId id="418" r:id="rId105"/>
    <p:sldId id="417" r:id="rId106"/>
    <p:sldId id="426" r:id="rId107"/>
    <p:sldId id="425" r:id="rId108"/>
    <p:sldId id="424" r:id="rId109"/>
    <p:sldId id="423" r:id="rId110"/>
    <p:sldId id="422" r:id="rId111"/>
    <p:sldId id="427" r:id="rId112"/>
    <p:sldId id="283" r:id="rId113"/>
    <p:sldId id="330" r:id="rId114"/>
    <p:sldId id="331" r:id="rId115"/>
    <p:sldId id="332" r:id="rId116"/>
    <p:sldId id="333" r:id="rId117"/>
    <p:sldId id="334" r:id="rId118"/>
    <p:sldId id="335" r:id="rId119"/>
    <p:sldId id="336" r:id="rId120"/>
    <p:sldId id="337" r:id="rId121"/>
    <p:sldId id="338" r:id="rId122"/>
    <p:sldId id="339" r:id="rId123"/>
    <p:sldId id="340" r:id="rId124"/>
    <p:sldId id="284" r:id="rId125"/>
    <p:sldId id="341" r:id="rId126"/>
    <p:sldId id="342" r:id="rId127"/>
    <p:sldId id="343" r:id="rId128"/>
    <p:sldId id="428" r:id="rId129"/>
    <p:sldId id="433" r:id="rId130"/>
    <p:sldId id="432" r:id="rId131"/>
    <p:sldId id="429" r:id="rId132"/>
    <p:sldId id="430" r:id="rId133"/>
    <p:sldId id="431" r:id="rId134"/>
    <p:sldId id="346" r:id="rId135"/>
    <p:sldId id="344" r:id="rId136"/>
    <p:sldId id="345" r:id="rId137"/>
    <p:sldId id="285" r:id="rId138"/>
    <p:sldId id="352" r:id="rId139"/>
    <p:sldId id="434" r:id="rId140"/>
    <p:sldId id="303" r:id="rId141"/>
    <p:sldId id="353" r:id="rId142"/>
    <p:sldId id="354" r:id="rId143"/>
    <p:sldId id="355" r:id="rId144"/>
    <p:sldId id="435" r:id="rId145"/>
    <p:sldId id="294" r:id="rId146"/>
    <p:sldId id="440" r:id="rId147"/>
    <p:sldId id="442" r:id="rId148"/>
    <p:sldId id="443" r:id="rId149"/>
    <p:sldId id="444" r:id="rId150"/>
    <p:sldId id="446" r:id="rId151"/>
    <p:sldId id="445" r:id="rId152"/>
    <p:sldId id="441" r:id="rId153"/>
    <p:sldId id="358" r:id="rId154"/>
    <p:sldId id="359" r:id="rId155"/>
    <p:sldId id="360" r:id="rId156"/>
    <p:sldId id="361" r:id="rId157"/>
    <p:sldId id="362" r:id="rId158"/>
    <p:sldId id="363" r:id="rId159"/>
    <p:sldId id="364" r:id="rId160"/>
    <p:sldId id="287" r:id="rId161"/>
    <p:sldId id="290" r:id="rId162"/>
    <p:sldId id="356" r:id="rId163"/>
    <p:sldId id="291" r:id="rId164"/>
    <p:sldId id="357" r:id="rId165"/>
    <p:sldId id="292" r:id="rId166"/>
    <p:sldId id="288" r:id="rId167"/>
    <p:sldId id="296" r:id="rId168"/>
    <p:sldId id="297" r:id="rId169"/>
    <p:sldId id="298" r:id="rId170"/>
    <p:sldId id="299" r:id="rId171"/>
    <p:sldId id="301" r:id="rId172"/>
    <p:sldId id="438" r:id="rId173"/>
    <p:sldId id="300" r:id="rId174"/>
    <p:sldId id="436" r:id="rId175"/>
    <p:sldId id="289" r:id="rId176"/>
    <p:sldId id="437" r:id="rId177"/>
    <p:sldId id="295" r:id="rId178"/>
    <p:sldId id="347" r:id="rId179"/>
    <p:sldId id="463" r:id="rId180"/>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5" autoAdjust="0"/>
    <p:restoredTop sz="94660"/>
  </p:normalViewPr>
  <p:slideViewPr>
    <p:cSldViewPr snapToGrid="0">
      <p:cViewPr varScale="1">
        <p:scale>
          <a:sx n="72" d="100"/>
          <a:sy n="72" d="100"/>
        </p:scale>
        <p:origin x="690" y="72"/>
      </p:cViewPr>
      <p:guideLst/>
    </p:cSldViewPr>
  </p:slideViewPr>
  <p:notesTextViewPr>
    <p:cViewPr>
      <p:scale>
        <a:sx n="1" d="1"/>
        <a:sy n="1" d="1"/>
      </p:scale>
      <p:origin x="0" y="0"/>
    </p:cViewPr>
  </p:notesTextViewPr>
  <p:notesViewPr>
    <p:cSldViewPr snapToGrid="0">
      <p:cViewPr varScale="1">
        <p:scale>
          <a:sx n="52" d="100"/>
          <a:sy n="52" d="100"/>
        </p:scale>
        <p:origin x="287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slide" Target="slides/slide179.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709F62-0122-42DF-B301-2D3487B667B6}"/>
              </a:ext>
            </a:extLst>
          </p:cNvPr>
          <p:cNvSpPr>
            <a:spLocks noGrp="1"/>
          </p:cNvSpPr>
          <p:nvPr>
            <p:ph type="hdr" sz="quarter"/>
          </p:nvPr>
        </p:nvSpPr>
        <p:spPr>
          <a:xfrm>
            <a:off x="0" y="0"/>
            <a:ext cx="3169920" cy="481727"/>
          </a:xfrm>
          <a:prstGeom prst="rect">
            <a:avLst/>
          </a:prstGeom>
        </p:spPr>
        <p:txBody>
          <a:bodyPr vert="horz" lIns="96636" tIns="48318" rIns="96636" bIns="48318" rtlCol="0"/>
          <a:lstStyle>
            <a:lvl1pPr algn="l">
              <a:defRPr sz="1200"/>
            </a:lvl1pPr>
          </a:lstStyle>
          <a:p>
            <a:endParaRPr lang="en-US"/>
          </a:p>
        </p:txBody>
      </p:sp>
      <p:sp>
        <p:nvSpPr>
          <p:cNvPr id="3" name="Date Placeholder 2">
            <a:extLst>
              <a:ext uri="{FF2B5EF4-FFF2-40B4-BE49-F238E27FC236}">
                <a16:creationId xmlns:a16="http://schemas.microsoft.com/office/drawing/2014/main" id="{74305A23-1A37-4FA6-BC54-9FF6117DB3C0}"/>
              </a:ext>
            </a:extLst>
          </p:cNvPr>
          <p:cNvSpPr>
            <a:spLocks noGrp="1"/>
          </p:cNvSpPr>
          <p:nvPr>
            <p:ph type="dt" sz="quarter" idx="1"/>
          </p:nvPr>
        </p:nvSpPr>
        <p:spPr>
          <a:xfrm>
            <a:off x="4143587" y="0"/>
            <a:ext cx="3169920" cy="481727"/>
          </a:xfrm>
          <a:prstGeom prst="rect">
            <a:avLst/>
          </a:prstGeom>
        </p:spPr>
        <p:txBody>
          <a:bodyPr vert="horz" lIns="96636" tIns="48318" rIns="96636" bIns="48318" rtlCol="0"/>
          <a:lstStyle>
            <a:lvl1pPr algn="r">
              <a:defRPr sz="1200"/>
            </a:lvl1pPr>
          </a:lstStyle>
          <a:p>
            <a:fld id="{CD771004-D56E-4396-8FBC-7CE8B5DB79EB}" type="datetimeFigureOut">
              <a:rPr lang="en-US" smtClean="0"/>
              <a:t>3/25/2018</a:t>
            </a:fld>
            <a:endParaRPr lang="en-US"/>
          </a:p>
        </p:txBody>
      </p:sp>
      <p:sp>
        <p:nvSpPr>
          <p:cNvPr id="4" name="Footer Placeholder 3">
            <a:extLst>
              <a:ext uri="{FF2B5EF4-FFF2-40B4-BE49-F238E27FC236}">
                <a16:creationId xmlns:a16="http://schemas.microsoft.com/office/drawing/2014/main" id="{D5B02767-A43D-4E11-A918-CAEA01EAD034}"/>
              </a:ext>
            </a:extLst>
          </p:cNvPr>
          <p:cNvSpPr>
            <a:spLocks noGrp="1"/>
          </p:cNvSpPr>
          <p:nvPr>
            <p:ph type="ftr" sz="quarter" idx="2"/>
          </p:nvPr>
        </p:nvSpPr>
        <p:spPr>
          <a:xfrm>
            <a:off x="0" y="9119474"/>
            <a:ext cx="3169920" cy="481726"/>
          </a:xfrm>
          <a:prstGeom prst="rect">
            <a:avLst/>
          </a:prstGeom>
        </p:spPr>
        <p:txBody>
          <a:bodyPr vert="horz" lIns="96636" tIns="48318" rIns="96636" bIns="4831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1BD4308-B47B-40EF-93EB-6D25212326DC}"/>
              </a:ext>
            </a:extLst>
          </p:cNvPr>
          <p:cNvSpPr>
            <a:spLocks noGrp="1"/>
          </p:cNvSpPr>
          <p:nvPr>
            <p:ph type="sldNum" sz="quarter" idx="3"/>
          </p:nvPr>
        </p:nvSpPr>
        <p:spPr>
          <a:xfrm>
            <a:off x="4143587" y="9119474"/>
            <a:ext cx="3169920" cy="481726"/>
          </a:xfrm>
          <a:prstGeom prst="rect">
            <a:avLst/>
          </a:prstGeom>
        </p:spPr>
        <p:txBody>
          <a:bodyPr vert="horz" lIns="96636" tIns="48318" rIns="96636" bIns="48318" rtlCol="0" anchor="b"/>
          <a:lstStyle>
            <a:lvl1pPr algn="r">
              <a:defRPr sz="1200"/>
            </a:lvl1pPr>
          </a:lstStyle>
          <a:p>
            <a:fld id="{B2E26749-74A6-4529-9BA4-D476C962A61D}" type="slidenum">
              <a:rPr lang="en-US" smtClean="0"/>
              <a:t>‹#›</a:t>
            </a:fld>
            <a:endParaRPr lang="en-US"/>
          </a:p>
        </p:txBody>
      </p:sp>
    </p:spTree>
    <p:extLst>
      <p:ext uri="{BB962C8B-B14F-4D97-AF65-F5344CB8AC3E}">
        <p14:creationId xmlns:p14="http://schemas.microsoft.com/office/powerpoint/2010/main" val="29127663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3/25/2018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3/25/2018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3/25/2018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9703D-C8F9-44AD-A7C0-C2F3871F8C1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sign&#10;&#10;Description generated with very high confidence">
            <a:extLst>
              <a:ext uri="{FF2B5EF4-FFF2-40B4-BE49-F238E27FC236}">
                <a16:creationId xmlns:a16="http://schemas.microsoft.com/office/drawing/2014/main" id="{9BEAEC60-7D53-4166-BD00-0C272B3753E3}"/>
              </a:ext>
            </a:extLst>
          </p:cNvPr>
          <p:cNvPicPr>
            <a:picLocks noChangeAspect="1"/>
          </p:cNvPicPr>
          <p:nvPr/>
        </p:nvPicPr>
        <p:blipFill>
          <a:blip r:embed="rId2"/>
          <a:stretch>
            <a:fillRect/>
          </a:stretch>
        </p:blipFill>
        <p:spPr>
          <a:xfrm>
            <a:off x="643467" y="1321643"/>
            <a:ext cx="10905066" cy="3516882"/>
          </a:xfrm>
          <a:prstGeom prst="rect">
            <a:avLst/>
          </a:prstGeom>
        </p:spPr>
      </p:pic>
    </p:spTree>
    <p:extLst>
      <p:ext uri="{BB962C8B-B14F-4D97-AF65-F5344CB8AC3E}">
        <p14:creationId xmlns:p14="http://schemas.microsoft.com/office/powerpoint/2010/main" val="4245301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47FA5-3C54-4CB4-8926-893B0AFBA35D}"/>
              </a:ext>
            </a:extLst>
          </p:cNvPr>
          <p:cNvSpPr>
            <a:spLocks noGrp="1"/>
          </p:cNvSpPr>
          <p:nvPr>
            <p:ph type="title"/>
          </p:nvPr>
        </p:nvSpPr>
        <p:spPr/>
        <p:txBody>
          <a:bodyPr/>
          <a:lstStyle/>
          <a:p>
            <a:r>
              <a:rPr lang="en-US" dirty="0"/>
              <a:t>Your navigator</a:t>
            </a:r>
          </a:p>
        </p:txBody>
      </p:sp>
      <p:sp>
        <p:nvSpPr>
          <p:cNvPr id="3" name="Content Placeholder 2">
            <a:extLst>
              <a:ext uri="{FF2B5EF4-FFF2-40B4-BE49-F238E27FC236}">
                <a16:creationId xmlns:a16="http://schemas.microsoft.com/office/drawing/2014/main" id="{3430F4F2-706C-485C-AB7C-4AAF9E73A01E}"/>
              </a:ext>
            </a:extLst>
          </p:cNvPr>
          <p:cNvSpPr>
            <a:spLocks noGrp="1"/>
          </p:cNvSpPr>
          <p:nvPr>
            <p:ph idx="1"/>
          </p:nvPr>
        </p:nvSpPr>
        <p:spPr/>
        <p:txBody>
          <a:bodyPr/>
          <a:lstStyle/>
          <a:p>
            <a:r>
              <a:rPr lang="en-US" sz="2800" dirty="0"/>
              <a:t>No lawsuits. No mediations. No ethics violations</a:t>
            </a:r>
          </a:p>
          <a:p>
            <a:r>
              <a:rPr lang="en-US" sz="2800" dirty="0"/>
              <a:t>2012 Compliance Committee chair</a:t>
            </a:r>
          </a:p>
          <a:p>
            <a:r>
              <a:rPr lang="en-US" sz="2800" dirty="0"/>
              <a:t>2016-2018 GAAR Board of Directors</a:t>
            </a:r>
          </a:p>
          <a:p>
            <a:r>
              <a:rPr lang="en-US" sz="2800" dirty="0"/>
              <a:t>Instructor for the 2017 and 2018 Core Class </a:t>
            </a:r>
          </a:p>
          <a:p>
            <a:endParaRPr lang="en-US" dirty="0"/>
          </a:p>
        </p:txBody>
      </p:sp>
    </p:spTree>
    <p:extLst>
      <p:ext uri="{BB962C8B-B14F-4D97-AF65-F5344CB8AC3E}">
        <p14:creationId xmlns:p14="http://schemas.microsoft.com/office/powerpoint/2010/main" val="20568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C4E8-77D1-412C-8897-B62E048A2060}"/>
              </a:ext>
            </a:extLst>
          </p:cNvPr>
          <p:cNvSpPr>
            <a:spLocks noGrp="1"/>
          </p:cNvSpPr>
          <p:nvPr>
            <p:ph type="title"/>
          </p:nvPr>
        </p:nvSpPr>
        <p:spPr/>
        <p:txBody>
          <a:bodyPr/>
          <a:lstStyle/>
          <a:p>
            <a:r>
              <a:rPr lang="en-US" dirty="0"/>
              <a:t>Scenario three</a:t>
            </a:r>
          </a:p>
        </p:txBody>
      </p:sp>
      <p:sp>
        <p:nvSpPr>
          <p:cNvPr id="3" name="Content Placeholder 2">
            <a:extLst>
              <a:ext uri="{FF2B5EF4-FFF2-40B4-BE49-F238E27FC236}">
                <a16:creationId xmlns:a16="http://schemas.microsoft.com/office/drawing/2014/main" id="{FA8BC491-9BE8-4A12-8A39-D01F16E47147}"/>
              </a:ext>
            </a:extLst>
          </p:cNvPr>
          <p:cNvSpPr>
            <a:spLocks noGrp="1"/>
          </p:cNvSpPr>
          <p:nvPr>
            <p:ph idx="1"/>
          </p:nvPr>
        </p:nvSpPr>
        <p:spPr>
          <a:xfrm>
            <a:off x="1451579" y="2015732"/>
            <a:ext cx="9603275" cy="4037749"/>
          </a:xfrm>
        </p:spPr>
        <p:txBody>
          <a:bodyPr>
            <a:normAutofit fontScale="92500" lnSpcReduction="10000"/>
          </a:bodyPr>
          <a:lstStyle/>
          <a:p>
            <a:r>
              <a:rPr lang="en-US" sz="2800" dirty="0"/>
              <a:t>Buyer Betty learned about Seller Sam's property from REALTOR® Alex's website, called REALTOR® Alex for information, and was shown the property by REALTOR® Alex several times.</a:t>
            </a:r>
            <a:br>
              <a:rPr lang="en-US" sz="2800" dirty="0"/>
            </a:br>
            <a:br>
              <a:rPr lang="en-US" sz="2800" dirty="0"/>
            </a:br>
            <a:r>
              <a:rPr lang="en-US" sz="2800" dirty="0"/>
              <a:t>Buyer Xavier, looking for property in the area, engaged the services of REALTOR® Renee as a buyer representative. Seller Sam's property was one of several REALTOR® R introduced to Buyer Xavier.</a:t>
            </a:r>
            <a:br>
              <a:rPr lang="en-US" dirty="0"/>
            </a:br>
            <a:endParaRPr lang="en-US" dirty="0"/>
          </a:p>
        </p:txBody>
      </p:sp>
    </p:spTree>
    <p:extLst>
      <p:ext uri="{BB962C8B-B14F-4D97-AF65-F5344CB8AC3E}">
        <p14:creationId xmlns:p14="http://schemas.microsoft.com/office/powerpoint/2010/main" val="37956887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C4E8-77D1-412C-8897-B62E048A2060}"/>
              </a:ext>
            </a:extLst>
          </p:cNvPr>
          <p:cNvSpPr>
            <a:spLocks noGrp="1"/>
          </p:cNvSpPr>
          <p:nvPr>
            <p:ph type="title"/>
          </p:nvPr>
        </p:nvSpPr>
        <p:spPr/>
        <p:txBody>
          <a:bodyPr/>
          <a:lstStyle/>
          <a:p>
            <a:r>
              <a:rPr lang="en-US" dirty="0"/>
              <a:t>Scenario three</a:t>
            </a:r>
          </a:p>
        </p:txBody>
      </p:sp>
      <p:sp>
        <p:nvSpPr>
          <p:cNvPr id="3" name="Content Placeholder 2">
            <a:extLst>
              <a:ext uri="{FF2B5EF4-FFF2-40B4-BE49-F238E27FC236}">
                <a16:creationId xmlns:a16="http://schemas.microsoft.com/office/drawing/2014/main" id="{FA8BC491-9BE8-4A12-8A39-D01F16E47147}"/>
              </a:ext>
            </a:extLst>
          </p:cNvPr>
          <p:cNvSpPr>
            <a:spLocks noGrp="1"/>
          </p:cNvSpPr>
          <p:nvPr>
            <p:ph idx="1"/>
          </p:nvPr>
        </p:nvSpPr>
        <p:spPr/>
        <p:txBody>
          <a:bodyPr>
            <a:normAutofit/>
          </a:bodyPr>
          <a:lstStyle/>
          <a:p>
            <a:r>
              <a:rPr lang="en-US" sz="2800" dirty="0"/>
              <a:t>After the third showing, Buyer Betty was ready to make an offer and requested REALTOR® Alex's assistance in writing a purchase offer. REALTOR® Alex helped Buyer Betty prepare an offer and then called Seller Sam to make an appointment to present the offer that evening.</a:t>
            </a:r>
          </a:p>
        </p:txBody>
      </p:sp>
    </p:spTree>
    <p:extLst>
      <p:ext uri="{BB962C8B-B14F-4D97-AF65-F5344CB8AC3E}">
        <p14:creationId xmlns:p14="http://schemas.microsoft.com/office/powerpoint/2010/main" val="12597235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C4E8-77D1-412C-8897-B62E048A2060}"/>
              </a:ext>
            </a:extLst>
          </p:cNvPr>
          <p:cNvSpPr>
            <a:spLocks noGrp="1"/>
          </p:cNvSpPr>
          <p:nvPr>
            <p:ph type="title"/>
          </p:nvPr>
        </p:nvSpPr>
        <p:spPr/>
        <p:txBody>
          <a:bodyPr/>
          <a:lstStyle/>
          <a:p>
            <a:r>
              <a:rPr lang="en-US" dirty="0"/>
              <a:t>Scenario three</a:t>
            </a:r>
          </a:p>
        </p:txBody>
      </p:sp>
      <p:sp>
        <p:nvSpPr>
          <p:cNvPr id="3" name="Content Placeholder 2">
            <a:extLst>
              <a:ext uri="{FF2B5EF4-FFF2-40B4-BE49-F238E27FC236}">
                <a16:creationId xmlns:a16="http://schemas.microsoft.com/office/drawing/2014/main" id="{FA8BC491-9BE8-4A12-8A39-D01F16E47147}"/>
              </a:ext>
            </a:extLst>
          </p:cNvPr>
          <p:cNvSpPr>
            <a:spLocks noGrp="1"/>
          </p:cNvSpPr>
          <p:nvPr>
            <p:ph idx="1"/>
          </p:nvPr>
        </p:nvSpPr>
        <p:spPr/>
        <p:txBody>
          <a:bodyPr>
            <a:normAutofit/>
          </a:bodyPr>
          <a:lstStyle/>
          <a:p>
            <a:r>
              <a:rPr lang="en-US" sz="2800" dirty="0"/>
              <a:t>Later that same afternoon, REALTOR® Renee called REALTOR® Alex and told him that she was bringing a purchase offer to REALTOR® Alex's office for REALTOR® Alex to present to Seller Sam. REALTOR® Alex responded that he would present Buyer Xavier's offer that evening.</a:t>
            </a:r>
          </a:p>
        </p:txBody>
      </p:sp>
    </p:spTree>
    <p:extLst>
      <p:ext uri="{BB962C8B-B14F-4D97-AF65-F5344CB8AC3E}">
        <p14:creationId xmlns:p14="http://schemas.microsoft.com/office/powerpoint/2010/main" val="41252431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C4E8-77D1-412C-8897-B62E048A2060}"/>
              </a:ext>
            </a:extLst>
          </p:cNvPr>
          <p:cNvSpPr>
            <a:spLocks noGrp="1"/>
          </p:cNvSpPr>
          <p:nvPr>
            <p:ph type="title"/>
          </p:nvPr>
        </p:nvSpPr>
        <p:spPr/>
        <p:txBody>
          <a:bodyPr/>
          <a:lstStyle/>
          <a:p>
            <a:r>
              <a:rPr lang="en-US" dirty="0"/>
              <a:t>Scenario three</a:t>
            </a:r>
          </a:p>
        </p:txBody>
      </p:sp>
      <p:sp>
        <p:nvSpPr>
          <p:cNvPr id="3" name="Content Placeholder 2">
            <a:extLst>
              <a:ext uri="{FF2B5EF4-FFF2-40B4-BE49-F238E27FC236}">
                <a16:creationId xmlns:a16="http://schemas.microsoft.com/office/drawing/2014/main" id="{FA8BC491-9BE8-4A12-8A39-D01F16E47147}"/>
              </a:ext>
            </a:extLst>
          </p:cNvPr>
          <p:cNvSpPr>
            <a:spLocks noGrp="1"/>
          </p:cNvSpPr>
          <p:nvPr>
            <p:ph idx="1"/>
          </p:nvPr>
        </p:nvSpPr>
        <p:spPr/>
        <p:txBody>
          <a:bodyPr>
            <a:noAutofit/>
          </a:bodyPr>
          <a:lstStyle/>
          <a:p>
            <a:r>
              <a:rPr lang="en-US" sz="2800" dirty="0"/>
              <a:t>That evening, REALTOR® Alex presented both offers to Seller Sam for his consideration. Seller Sam noted that both offers were for the full price and there seemed to be little difference between them. </a:t>
            </a:r>
          </a:p>
        </p:txBody>
      </p:sp>
    </p:spTree>
    <p:extLst>
      <p:ext uri="{BB962C8B-B14F-4D97-AF65-F5344CB8AC3E}">
        <p14:creationId xmlns:p14="http://schemas.microsoft.com/office/powerpoint/2010/main" val="3657350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C4E8-77D1-412C-8897-B62E048A2060}"/>
              </a:ext>
            </a:extLst>
          </p:cNvPr>
          <p:cNvSpPr>
            <a:spLocks noGrp="1"/>
          </p:cNvSpPr>
          <p:nvPr>
            <p:ph type="title"/>
          </p:nvPr>
        </p:nvSpPr>
        <p:spPr/>
        <p:txBody>
          <a:bodyPr/>
          <a:lstStyle/>
          <a:p>
            <a:r>
              <a:rPr lang="en-US" dirty="0"/>
              <a:t>Scenario three</a:t>
            </a:r>
          </a:p>
        </p:txBody>
      </p:sp>
      <p:sp>
        <p:nvSpPr>
          <p:cNvPr id="3" name="Content Placeholder 2">
            <a:extLst>
              <a:ext uri="{FF2B5EF4-FFF2-40B4-BE49-F238E27FC236}">
                <a16:creationId xmlns:a16="http://schemas.microsoft.com/office/drawing/2014/main" id="{FA8BC491-9BE8-4A12-8A39-D01F16E47147}"/>
              </a:ext>
            </a:extLst>
          </p:cNvPr>
          <p:cNvSpPr>
            <a:spLocks noGrp="1"/>
          </p:cNvSpPr>
          <p:nvPr>
            <p:ph idx="1"/>
          </p:nvPr>
        </p:nvSpPr>
        <p:spPr/>
        <p:txBody>
          <a:bodyPr>
            <a:normAutofit/>
          </a:bodyPr>
          <a:lstStyle/>
          <a:p>
            <a:r>
              <a:rPr lang="en-US" sz="2800" dirty="0"/>
              <a:t>REALTOR® Alex responded, </a:t>
            </a:r>
            <a:r>
              <a:rPr lang="en-US" sz="2800" i="1" dirty="0"/>
              <a:t>"I'm not telling you what to do, but you might consider that I have carefully pre-qualified Buyer Betty. There's no question but that she'll get the mortgage she'll need to buy your house. Frankly, I don't know what, if anything, REALTOR® Renee has done to pre-qualify her client. I hope he'll be able to get a mortgage, but you never can tell."</a:t>
            </a:r>
          </a:p>
        </p:txBody>
      </p:sp>
    </p:spTree>
    <p:extLst>
      <p:ext uri="{BB962C8B-B14F-4D97-AF65-F5344CB8AC3E}">
        <p14:creationId xmlns:p14="http://schemas.microsoft.com/office/powerpoint/2010/main" val="14837433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C4E8-77D1-412C-8897-B62E048A2060}"/>
              </a:ext>
            </a:extLst>
          </p:cNvPr>
          <p:cNvSpPr>
            <a:spLocks noGrp="1"/>
          </p:cNvSpPr>
          <p:nvPr>
            <p:ph type="title"/>
          </p:nvPr>
        </p:nvSpPr>
        <p:spPr/>
        <p:txBody>
          <a:bodyPr/>
          <a:lstStyle/>
          <a:p>
            <a:r>
              <a:rPr lang="en-US" dirty="0"/>
              <a:t>Scenario three</a:t>
            </a:r>
          </a:p>
        </p:txBody>
      </p:sp>
      <p:sp>
        <p:nvSpPr>
          <p:cNvPr id="3" name="Content Placeholder 2">
            <a:extLst>
              <a:ext uri="{FF2B5EF4-FFF2-40B4-BE49-F238E27FC236}">
                <a16:creationId xmlns:a16="http://schemas.microsoft.com/office/drawing/2014/main" id="{FA8BC491-9BE8-4A12-8A39-D01F16E47147}"/>
              </a:ext>
            </a:extLst>
          </p:cNvPr>
          <p:cNvSpPr>
            <a:spLocks noGrp="1"/>
          </p:cNvSpPr>
          <p:nvPr>
            <p:ph idx="1"/>
          </p:nvPr>
        </p:nvSpPr>
        <p:spPr/>
        <p:txBody>
          <a:bodyPr/>
          <a:lstStyle/>
          <a:p>
            <a:r>
              <a:rPr lang="en-US" sz="2800" dirty="0"/>
              <a:t>REALTOR® Alex added, </a:t>
            </a:r>
            <a:r>
              <a:rPr lang="en-US" sz="2800" i="1" dirty="0"/>
              <a:t>"Things can get complicated when a buyer representative gets involved. They make all sorts of demands for their clients and closings can be delayed. You don't want that, do you? Things are almost always simpler when I sell my own listings," </a:t>
            </a:r>
            <a:r>
              <a:rPr lang="en-US" sz="2800" dirty="0"/>
              <a:t>he concluded.</a:t>
            </a:r>
            <a:br>
              <a:rPr lang="en-US" dirty="0"/>
            </a:br>
            <a:endParaRPr lang="en-US" dirty="0"/>
          </a:p>
        </p:txBody>
      </p:sp>
    </p:spTree>
    <p:extLst>
      <p:ext uri="{BB962C8B-B14F-4D97-AF65-F5344CB8AC3E}">
        <p14:creationId xmlns:p14="http://schemas.microsoft.com/office/powerpoint/2010/main" val="26503285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C4E8-77D1-412C-8897-B62E048A2060}"/>
              </a:ext>
            </a:extLst>
          </p:cNvPr>
          <p:cNvSpPr>
            <a:spLocks noGrp="1"/>
          </p:cNvSpPr>
          <p:nvPr>
            <p:ph type="title"/>
          </p:nvPr>
        </p:nvSpPr>
        <p:spPr/>
        <p:txBody>
          <a:bodyPr/>
          <a:lstStyle/>
          <a:p>
            <a:r>
              <a:rPr lang="en-US" dirty="0"/>
              <a:t>Scenario three</a:t>
            </a:r>
          </a:p>
        </p:txBody>
      </p:sp>
      <p:sp>
        <p:nvSpPr>
          <p:cNvPr id="3" name="Content Placeholder 2">
            <a:extLst>
              <a:ext uri="{FF2B5EF4-FFF2-40B4-BE49-F238E27FC236}">
                <a16:creationId xmlns:a16="http://schemas.microsoft.com/office/drawing/2014/main" id="{FA8BC491-9BE8-4A12-8A39-D01F16E47147}"/>
              </a:ext>
            </a:extLst>
          </p:cNvPr>
          <p:cNvSpPr>
            <a:spLocks noGrp="1"/>
          </p:cNvSpPr>
          <p:nvPr>
            <p:ph idx="1"/>
          </p:nvPr>
        </p:nvSpPr>
        <p:spPr/>
        <p:txBody>
          <a:bodyPr/>
          <a:lstStyle/>
          <a:p>
            <a:r>
              <a:rPr lang="en-US" sz="2800" dirty="0"/>
              <a:t>Seller Sam, agreeing with REALTOR® Alex's reasoning, accepted Buyer Betty's offer and the transaction closed shortly thereafter.</a:t>
            </a:r>
            <a:br>
              <a:rPr lang="en-US" dirty="0"/>
            </a:br>
            <a:endParaRPr lang="en-US" dirty="0"/>
          </a:p>
        </p:txBody>
      </p:sp>
    </p:spTree>
    <p:extLst>
      <p:ext uri="{BB962C8B-B14F-4D97-AF65-F5344CB8AC3E}">
        <p14:creationId xmlns:p14="http://schemas.microsoft.com/office/powerpoint/2010/main" val="204820036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C4E8-77D1-412C-8897-B62E048A2060}"/>
              </a:ext>
            </a:extLst>
          </p:cNvPr>
          <p:cNvSpPr>
            <a:spLocks noGrp="1"/>
          </p:cNvSpPr>
          <p:nvPr>
            <p:ph type="title"/>
          </p:nvPr>
        </p:nvSpPr>
        <p:spPr/>
        <p:txBody>
          <a:bodyPr/>
          <a:lstStyle/>
          <a:p>
            <a:r>
              <a:rPr lang="en-US" dirty="0"/>
              <a:t>Scenario three</a:t>
            </a:r>
          </a:p>
        </p:txBody>
      </p:sp>
      <p:sp>
        <p:nvSpPr>
          <p:cNvPr id="3" name="Content Placeholder 2">
            <a:extLst>
              <a:ext uri="{FF2B5EF4-FFF2-40B4-BE49-F238E27FC236}">
                <a16:creationId xmlns:a16="http://schemas.microsoft.com/office/drawing/2014/main" id="{FA8BC491-9BE8-4A12-8A39-D01F16E47147}"/>
              </a:ext>
            </a:extLst>
          </p:cNvPr>
          <p:cNvSpPr>
            <a:spLocks noGrp="1"/>
          </p:cNvSpPr>
          <p:nvPr>
            <p:ph idx="1"/>
          </p:nvPr>
        </p:nvSpPr>
        <p:spPr>
          <a:xfrm>
            <a:off x="1451579" y="1853754"/>
            <a:ext cx="9603275" cy="4199727"/>
          </a:xfrm>
        </p:spPr>
        <p:txBody>
          <a:bodyPr>
            <a:noAutofit/>
          </a:bodyPr>
          <a:lstStyle/>
          <a:p>
            <a:r>
              <a:rPr lang="en-US" sz="2800" dirty="0"/>
              <a:t>Upset that his purchase offer hadn't been accepted, Buyer Xavier called Seller Sam directly and asked, </a:t>
            </a:r>
            <a:r>
              <a:rPr lang="en-US" sz="2800" i="1" dirty="0"/>
              <a:t>"Just to satisfy my curiosity, why didn't you accept my full price offer to buy your house?" </a:t>
            </a:r>
            <a:r>
              <a:rPr lang="en-US" sz="2800" dirty="0"/>
              <a:t>Seller Sam explained that he had accepted another full price offer, had been concerned about Buyer Xavier being able to obtain the necessary financing, and had been concerned about delays in closing if a buyer representative were involved in the transaction.</a:t>
            </a:r>
          </a:p>
        </p:txBody>
      </p:sp>
    </p:spTree>
    <p:extLst>
      <p:ext uri="{BB962C8B-B14F-4D97-AF65-F5344CB8AC3E}">
        <p14:creationId xmlns:p14="http://schemas.microsoft.com/office/powerpoint/2010/main" val="236754340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C4E8-77D1-412C-8897-B62E048A2060}"/>
              </a:ext>
            </a:extLst>
          </p:cNvPr>
          <p:cNvSpPr>
            <a:spLocks noGrp="1"/>
          </p:cNvSpPr>
          <p:nvPr>
            <p:ph type="title"/>
          </p:nvPr>
        </p:nvSpPr>
        <p:spPr/>
        <p:txBody>
          <a:bodyPr/>
          <a:lstStyle/>
          <a:p>
            <a:r>
              <a:rPr lang="en-US" dirty="0"/>
              <a:t>Scenario three</a:t>
            </a:r>
          </a:p>
        </p:txBody>
      </p:sp>
      <p:sp>
        <p:nvSpPr>
          <p:cNvPr id="3" name="Content Placeholder 2">
            <a:extLst>
              <a:ext uri="{FF2B5EF4-FFF2-40B4-BE49-F238E27FC236}">
                <a16:creationId xmlns:a16="http://schemas.microsoft.com/office/drawing/2014/main" id="{FA8BC491-9BE8-4A12-8A39-D01F16E47147}"/>
              </a:ext>
            </a:extLst>
          </p:cNvPr>
          <p:cNvSpPr>
            <a:spLocks noGrp="1"/>
          </p:cNvSpPr>
          <p:nvPr>
            <p:ph idx="1"/>
          </p:nvPr>
        </p:nvSpPr>
        <p:spPr>
          <a:xfrm>
            <a:off x="1451579" y="1853754"/>
            <a:ext cx="9603275" cy="4037749"/>
          </a:xfrm>
        </p:spPr>
        <p:txBody>
          <a:bodyPr>
            <a:noAutofit/>
          </a:bodyPr>
          <a:lstStyle/>
          <a:p>
            <a:r>
              <a:rPr lang="en-US" sz="2400" dirty="0"/>
              <a:t>Buyer Xavier shared Seller Sam's comments with REALTOR® R the next day. REALTOR® Renee, in turn, filed an ethics complaint alleging that REALTOR® Alex's comments had intentionally cast Buyer Xavier's offer in an unflattering light, that his comments about buyer representatives hindering the closing process had been inaccurate and unfounded, and that REALTOR® Alex's presentation of the offer had been subjective and biased and in violation of Article 1 as interpreted by Standard of Practice 1-6.</a:t>
            </a:r>
          </a:p>
        </p:txBody>
      </p:sp>
    </p:spTree>
    <p:extLst>
      <p:ext uri="{BB962C8B-B14F-4D97-AF65-F5344CB8AC3E}">
        <p14:creationId xmlns:p14="http://schemas.microsoft.com/office/powerpoint/2010/main" val="3964338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C4E8-77D1-412C-8897-B62E048A2060}"/>
              </a:ext>
            </a:extLst>
          </p:cNvPr>
          <p:cNvSpPr>
            <a:spLocks noGrp="1"/>
          </p:cNvSpPr>
          <p:nvPr>
            <p:ph type="title"/>
          </p:nvPr>
        </p:nvSpPr>
        <p:spPr/>
        <p:txBody>
          <a:bodyPr/>
          <a:lstStyle/>
          <a:p>
            <a:r>
              <a:rPr lang="en-US" dirty="0"/>
              <a:t>Scenario three</a:t>
            </a:r>
          </a:p>
        </p:txBody>
      </p:sp>
      <p:sp>
        <p:nvSpPr>
          <p:cNvPr id="3" name="Content Placeholder 2">
            <a:extLst>
              <a:ext uri="{FF2B5EF4-FFF2-40B4-BE49-F238E27FC236}">
                <a16:creationId xmlns:a16="http://schemas.microsoft.com/office/drawing/2014/main" id="{FA8BC491-9BE8-4A12-8A39-D01F16E47147}"/>
              </a:ext>
            </a:extLst>
          </p:cNvPr>
          <p:cNvSpPr>
            <a:spLocks noGrp="1"/>
          </p:cNvSpPr>
          <p:nvPr>
            <p:ph idx="1"/>
          </p:nvPr>
        </p:nvSpPr>
        <p:spPr/>
        <p:txBody>
          <a:bodyPr>
            <a:normAutofit/>
          </a:bodyPr>
          <a:lstStyle/>
          <a:p>
            <a:r>
              <a:rPr lang="en-US" sz="2800" dirty="0"/>
              <a:t>At the hearing, REALTOR® Alex tried to justify his comments, noting that although he had no personal knowledge of Buyer Xavier's financial wherewithal and while he hadn't had a bad experience dealing with represented buyers, it was conceivable that an overzealous buyer representative could raise obstacles that might delay a closing. </a:t>
            </a:r>
          </a:p>
        </p:txBody>
      </p:sp>
    </p:spTree>
    <p:extLst>
      <p:ext uri="{BB962C8B-B14F-4D97-AF65-F5344CB8AC3E}">
        <p14:creationId xmlns:p14="http://schemas.microsoft.com/office/powerpoint/2010/main" val="1455617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CD882F-53D2-46F5-884A-E5B6B409F576}"/>
              </a:ext>
            </a:extLst>
          </p:cNvPr>
          <p:cNvSpPr>
            <a:spLocks noGrp="1"/>
          </p:cNvSpPr>
          <p:nvPr>
            <p:ph type="title"/>
          </p:nvPr>
        </p:nvSpPr>
        <p:spPr/>
        <p:txBody>
          <a:bodyPr/>
          <a:lstStyle/>
          <a:p>
            <a:r>
              <a:rPr lang="en-US" dirty="0"/>
              <a:t>Introduce yourselves</a:t>
            </a:r>
          </a:p>
        </p:txBody>
      </p:sp>
      <p:sp>
        <p:nvSpPr>
          <p:cNvPr id="5" name="Content Placeholder 4">
            <a:extLst>
              <a:ext uri="{FF2B5EF4-FFF2-40B4-BE49-F238E27FC236}">
                <a16:creationId xmlns:a16="http://schemas.microsoft.com/office/drawing/2014/main" id="{0E5D96F7-50FA-485A-B4ED-AC7570BBA11A}"/>
              </a:ext>
            </a:extLst>
          </p:cNvPr>
          <p:cNvSpPr>
            <a:spLocks noGrp="1"/>
          </p:cNvSpPr>
          <p:nvPr>
            <p:ph idx="1"/>
          </p:nvPr>
        </p:nvSpPr>
        <p:spPr/>
        <p:txBody>
          <a:bodyPr>
            <a:normAutofit/>
          </a:bodyPr>
          <a:lstStyle/>
          <a:p>
            <a:r>
              <a:rPr lang="en-US" sz="2800" dirty="0"/>
              <a:t>Name</a:t>
            </a:r>
          </a:p>
          <a:p>
            <a:r>
              <a:rPr lang="en-US" sz="2800" dirty="0"/>
              <a:t>Brokerage</a:t>
            </a:r>
          </a:p>
          <a:p>
            <a:r>
              <a:rPr lang="en-US" sz="2800" dirty="0"/>
              <a:t>Years licensed</a:t>
            </a:r>
          </a:p>
          <a:p>
            <a:r>
              <a:rPr lang="en-US" sz="2800" dirty="0"/>
              <a:t>Specialty area (if any)</a:t>
            </a:r>
          </a:p>
          <a:p>
            <a:r>
              <a:rPr lang="en-US" sz="2800" dirty="0"/>
              <a:t>Something about you that few people know</a:t>
            </a:r>
          </a:p>
        </p:txBody>
      </p:sp>
    </p:spTree>
    <p:extLst>
      <p:ext uri="{BB962C8B-B14F-4D97-AF65-F5344CB8AC3E}">
        <p14:creationId xmlns:p14="http://schemas.microsoft.com/office/powerpoint/2010/main" val="17635486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C4E8-77D1-412C-8897-B62E048A2060}"/>
              </a:ext>
            </a:extLst>
          </p:cNvPr>
          <p:cNvSpPr>
            <a:spLocks noGrp="1"/>
          </p:cNvSpPr>
          <p:nvPr>
            <p:ph type="title"/>
          </p:nvPr>
        </p:nvSpPr>
        <p:spPr/>
        <p:txBody>
          <a:bodyPr/>
          <a:lstStyle/>
          <a:p>
            <a:r>
              <a:rPr lang="en-US" dirty="0"/>
              <a:t>Scenario three</a:t>
            </a:r>
          </a:p>
        </p:txBody>
      </p:sp>
      <p:sp>
        <p:nvSpPr>
          <p:cNvPr id="3" name="Content Placeholder 2">
            <a:extLst>
              <a:ext uri="{FF2B5EF4-FFF2-40B4-BE49-F238E27FC236}">
                <a16:creationId xmlns:a16="http://schemas.microsoft.com/office/drawing/2014/main" id="{FA8BC491-9BE8-4A12-8A39-D01F16E47147}"/>
              </a:ext>
            </a:extLst>
          </p:cNvPr>
          <p:cNvSpPr>
            <a:spLocks noGrp="1"/>
          </p:cNvSpPr>
          <p:nvPr>
            <p:ph idx="1"/>
          </p:nvPr>
        </p:nvSpPr>
        <p:spPr/>
        <p:txBody>
          <a:bodyPr>
            <a:normAutofit/>
          </a:bodyPr>
          <a:lstStyle/>
          <a:p>
            <a:r>
              <a:rPr lang="en-US" sz="2800" dirty="0"/>
              <a:t>In response to REALTOR® Renee's questions, REALTOR® Alex acknowledged that his comments to Seller Sam about Buyer Xavier's ability to obtain financing and the delays that might ensue if a buyer representative were involved were essentially speculation and not based on fact.</a:t>
            </a:r>
          </a:p>
        </p:txBody>
      </p:sp>
    </p:spTree>
    <p:extLst>
      <p:ext uri="{BB962C8B-B14F-4D97-AF65-F5344CB8AC3E}">
        <p14:creationId xmlns:p14="http://schemas.microsoft.com/office/powerpoint/2010/main" val="38158860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C4E8-77D1-412C-8897-B62E048A2060}"/>
              </a:ext>
            </a:extLst>
          </p:cNvPr>
          <p:cNvSpPr>
            <a:spLocks noGrp="1"/>
          </p:cNvSpPr>
          <p:nvPr>
            <p:ph type="title"/>
          </p:nvPr>
        </p:nvSpPr>
        <p:spPr/>
        <p:txBody>
          <a:bodyPr/>
          <a:lstStyle/>
          <a:p>
            <a:r>
              <a:rPr lang="en-US" dirty="0"/>
              <a:t>Scenario three</a:t>
            </a:r>
          </a:p>
        </p:txBody>
      </p:sp>
      <p:sp>
        <p:nvSpPr>
          <p:cNvPr id="3" name="Content Placeholder 2">
            <a:extLst>
              <a:ext uri="{FF2B5EF4-FFF2-40B4-BE49-F238E27FC236}">
                <a16:creationId xmlns:a16="http://schemas.microsoft.com/office/drawing/2014/main" id="{FA8BC491-9BE8-4A12-8A39-D01F16E47147}"/>
              </a:ext>
            </a:extLst>
          </p:cNvPr>
          <p:cNvSpPr>
            <a:spLocks noGrp="1"/>
          </p:cNvSpPr>
          <p:nvPr>
            <p:ph idx="1"/>
          </p:nvPr>
        </p:nvSpPr>
        <p:spPr/>
        <p:txBody>
          <a:bodyPr>
            <a:normAutofit/>
          </a:bodyPr>
          <a:lstStyle/>
          <a:p>
            <a:r>
              <a:rPr lang="en-US" sz="2800" dirty="0"/>
              <a:t>Answer:  The Hearing Panel concluded that REALTOR® Alex's comments and overall presentation had not been objective as required by Standard of Practice 1-6 and found REALTOR® Alex in violation of Article 1.</a:t>
            </a:r>
          </a:p>
        </p:txBody>
      </p:sp>
    </p:spTree>
    <p:extLst>
      <p:ext uri="{BB962C8B-B14F-4D97-AF65-F5344CB8AC3E}">
        <p14:creationId xmlns:p14="http://schemas.microsoft.com/office/powerpoint/2010/main" val="387546625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141DF-F310-464B-B91B-AD46A2F58C16}"/>
              </a:ext>
            </a:extLst>
          </p:cNvPr>
          <p:cNvSpPr>
            <a:spLocks noGrp="1"/>
          </p:cNvSpPr>
          <p:nvPr>
            <p:ph type="title"/>
          </p:nvPr>
        </p:nvSpPr>
        <p:spPr/>
        <p:txBody>
          <a:bodyPr/>
          <a:lstStyle/>
          <a:p>
            <a:r>
              <a:rPr lang="en-US" dirty="0"/>
              <a:t>Buyer’s and seller’s Guide to multiple offer Negotiations</a:t>
            </a:r>
          </a:p>
        </p:txBody>
      </p:sp>
      <p:sp>
        <p:nvSpPr>
          <p:cNvPr id="3" name="Text Placeholder 2">
            <a:extLst>
              <a:ext uri="{FF2B5EF4-FFF2-40B4-BE49-F238E27FC236}">
                <a16:creationId xmlns:a16="http://schemas.microsoft.com/office/drawing/2014/main" id="{2D3F7F3B-5E0B-45C8-881F-FDCAEDE21951}"/>
              </a:ext>
            </a:extLst>
          </p:cNvPr>
          <p:cNvSpPr>
            <a:spLocks noGrp="1"/>
          </p:cNvSpPr>
          <p:nvPr>
            <p:ph type="body" idx="1"/>
          </p:nvPr>
        </p:nvSpPr>
        <p:spPr/>
        <p:txBody>
          <a:bodyPr/>
          <a:lstStyle/>
          <a:p>
            <a:r>
              <a:rPr lang="en-US" dirty="0"/>
              <a:t>Copyright 2005 National Association of REALTORS® </a:t>
            </a:r>
          </a:p>
        </p:txBody>
      </p:sp>
    </p:spTree>
    <p:extLst>
      <p:ext uri="{BB962C8B-B14F-4D97-AF65-F5344CB8AC3E}">
        <p14:creationId xmlns:p14="http://schemas.microsoft.com/office/powerpoint/2010/main" val="368638105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33AD-B047-49EE-996C-89007D81868D}"/>
              </a:ext>
            </a:extLst>
          </p:cNvPr>
          <p:cNvSpPr>
            <a:spLocks noGrp="1"/>
          </p:cNvSpPr>
          <p:nvPr>
            <p:ph type="title"/>
          </p:nvPr>
        </p:nvSpPr>
        <p:spPr/>
        <p:txBody>
          <a:bodyPr>
            <a:normAutofit/>
          </a:bodyPr>
          <a:lstStyle/>
          <a:p>
            <a:r>
              <a:rPr lang="en-US" dirty="0"/>
              <a:t>NAR Guide  to  Multiple Offer Negotiations </a:t>
            </a:r>
          </a:p>
        </p:txBody>
      </p:sp>
      <p:sp>
        <p:nvSpPr>
          <p:cNvPr id="3" name="Content Placeholder 2">
            <a:extLst>
              <a:ext uri="{FF2B5EF4-FFF2-40B4-BE49-F238E27FC236}">
                <a16:creationId xmlns:a16="http://schemas.microsoft.com/office/drawing/2014/main" id="{F7A4BC48-3AE3-43E2-99CA-93AF0DF84AFB}"/>
              </a:ext>
            </a:extLst>
          </p:cNvPr>
          <p:cNvSpPr>
            <a:spLocks noGrp="1"/>
          </p:cNvSpPr>
          <p:nvPr>
            <p:ph idx="1"/>
          </p:nvPr>
        </p:nvSpPr>
        <p:spPr>
          <a:xfrm>
            <a:off x="1451578" y="1827250"/>
            <a:ext cx="9603275" cy="3450613"/>
          </a:xfrm>
        </p:spPr>
        <p:txBody>
          <a:bodyPr>
            <a:noAutofit/>
          </a:bodyPr>
          <a:lstStyle/>
          <a:p>
            <a:r>
              <a:rPr lang="en-US" sz="2800" i="1" dirty="0"/>
              <a:t>Information for Buyers </a:t>
            </a:r>
          </a:p>
          <a:p>
            <a:pPr marL="0" indent="0">
              <a:buNone/>
            </a:pPr>
            <a:endParaRPr lang="en-US" sz="2800" i="1" dirty="0"/>
          </a:p>
          <a:p>
            <a:r>
              <a:rPr lang="en-US" sz="2800" i="1" dirty="0"/>
              <a:t>“In some situations sellers will have several competing purchase offers to consider. Sellers have several ways to deal with multiple offers. “</a:t>
            </a:r>
          </a:p>
        </p:txBody>
      </p:sp>
    </p:spTree>
    <p:extLst>
      <p:ext uri="{BB962C8B-B14F-4D97-AF65-F5344CB8AC3E}">
        <p14:creationId xmlns:p14="http://schemas.microsoft.com/office/powerpoint/2010/main" val="402724750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33AD-B047-49EE-996C-89007D81868D}"/>
              </a:ext>
            </a:extLst>
          </p:cNvPr>
          <p:cNvSpPr>
            <a:spLocks noGrp="1"/>
          </p:cNvSpPr>
          <p:nvPr>
            <p:ph type="title"/>
          </p:nvPr>
        </p:nvSpPr>
        <p:spPr/>
        <p:txBody>
          <a:bodyPr>
            <a:normAutofit/>
          </a:bodyPr>
          <a:lstStyle/>
          <a:p>
            <a:r>
              <a:rPr lang="en-US" dirty="0"/>
              <a:t>NAR Guide  to  Multiple Offer Negotiations </a:t>
            </a:r>
          </a:p>
        </p:txBody>
      </p:sp>
      <p:sp>
        <p:nvSpPr>
          <p:cNvPr id="3" name="Content Placeholder 2">
            <a:extLst>
              <a:ext uri="{FF2B5EF4-FFF2-40B4-BE49-F238E27FC236}">
                <a16:creationId xmlns:a16="http://schemas.microsoft.com/office/drawing/2014/main" id="{F7A4BC48-3AE3-43E2-99CA-93AF0DF84AFB}"/>
              </a:ext>
            </a:extLst>
          </p:cNvPr>
          <p:cNvSpPr>
            <a:spLocks noGrp="1"/>
          </p:cNvSpPr>
          <p:nvPr>
            <p:ph idx="1"/>
          </p:nvPr>
        </p:nvSpPr>
        <p:spPr/>
        <p:txBody>
          <a:bodyPr>
            <a:normAutofit lnSpcReduction="10000"/>
          </a:bodyPr>
          <a:lstStyle/>
          <a:p>
            <a:pPr marL="514350" indent="-514350">
              <a:buFont typeface="+mj-lt"/>
              <a:buAutoNum type="arabicPeriod"/>
            </a:pPr>
            <a:r>
              <a:rPr lang="en-US" sz="2800" i="1" dirty="0"/>
              <a:t>“Sellers can accept the “best” offer</a:t>
            </a:r>
          </a:p>
          <a:p>
            <a:pPr marL="514350" indent="-514350">
              <a:buFont typeface="+mj-lt"/>
              <a:buAutoNum type="arabicPeriod"/>
            </a:pPr>
            <a:r>
              <a:rPr lang="en-US" sz="2800" i="1" dirty="0"/>
              <a:t>They can inform all potential purchasers that other offers are “on the table [and that they should bring their highest and best]; “</a:t>
            </a:r>
          </a:p>
          <a:p>
            <a:pPr marL="514350" indent="-514350">
              <a:buFont typeface="+mj-lt"/>
              <a:buAutoNum type="arabicPeriod"/>
            </a:pPr>
            <a:r>
              <a:rPr lang="en-US" sz="2800" i="1" dirty="0"/>
              <a:t>They can “counter” one offer while putting the other offers to the side awaiting a decision on the counter-offer; or </a:t>
            </a:r>
          </a:p>
          <a:p>
            <a:pPr marL="514350" indent="-514350">
              <a:buFont typeface="+mj-lt"/>
              <a:buAutoNum type="arabicPeriod"/>
            </a:pPr>
            <a:r>
              <a:rPr lang="en-US" sz="2800" i="1" dirty="0"/>
              <a:t>They can “counter” one offer and reject the others.” </a:t>
            </a:r>
          </a:p>
          <a:p>
            <a:endParaRPr lang="en-US" dirty="0"/>
          </a:p>
        </p:txBody>
      </p:sp>
    </p:spTree>
    <p:extLst>
      <p:ext uri="{BB962C8B-B14F-4D97-AF65-F5344CB8AC3E}">
        <p14:creationId xmlns:p14="http://schemas.microsoft.com/office/powerpoint/2010/main" val="217285957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33AD-B047-49EE-996C-89007D81868D}"/>
              </a:ext>
            </a:extLst>
          </p:cNvPr>
          <p:cNvSpPr>
            <a:spLocks noGrp="1"/>
          </p:cNvSpPr>
          <p:nvPr>
            <p:ph type="title"/>
          </p:nvPr>
        </p:nvSpPr>
        <p:spPr/>
        <p:txBody>
          <a:bodyPr>
            <a:normAutofit/>
          </a:bodyPr>
          <a:lstStyle/>
          <a:p>
            <a:r>
              <a:rPr lang="en-US" dirty="0"/>
              <a:t>NAR Guide  to  Multiple Offer Negotiations </a:t>
            </a:r>
          </a:p>
        </p:txBody>
      </p:sp>
      <p:sp>
        <p:nvSpPr>
          <p:cNvPr id="3" name="Content Placeholder 2">
            <a:extLst>
              <a:ext uri="{FF2B5EF4-FFF2-40B4-BE49-F238E27FC236}">
                <a16:creationId xmlns:a16="http://schemas.microsoft.com/office/drawing/2014/main" id="{F7A4BC48-3AE3-43E2-99CA-93AF0DF84AFB}"/>
              </a:ext>
            </a:extLst>
          </p:cNvPr>
          <p:cNvSpPr>
            <a:spLocks noGrp="1"/>
          </p:cNvSpPr>
          <p:nvPr>
            <p:ph idx="1"/>
          </p:nvPr>
        </p:nvSpPr>
        <p:spPr/>
        <p:txBody>
          <a:bodyPr>
            <a:normAutofit/>
          </a:bodyPr>
          <a:lstStyle/>
          <a:p>
            <a:r>
              <a:rPr lang="en-US" sz="2800" i="1" dirty="0"/>
              <a:t>“While the listing broker can offer suggestions and advice, decisions about how offers will be presented – and dealt with – are made by the seller - not by the listing broker”</a:t>
            </a:r>
          </a:p>
        </p:txBody>
      </p:sp>
    </p:spTree>
    <p:extLst>
      <p:ext uri="{BB962C8B-B14F-4D97-AF65-F5344CB8AC3E}">
        <p14:creationId xmlns:p14="http://schemas.microsoft.com/office/powerpoint/2010/main" val="31553796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33AD-B047-49EE-996C-89007D81868D}"/>
              </a:ext>
            </a:extLst>
          </p:cNvPr>
          <p:cNvSpPr>
            <a:spLocks noGrp="1"/>
          </p:cNvSpPr>
          <p:nvPr>
            <p:ph type="title"/>
          </p:nvPr>
        </p:nvSpPr>
        <p:spPr/>
        <p:txBody>
          <a:bodyPr>
            <a:normAutofit/>
          </a:bodyPr>
          <a:lstStyle/>
          <a:p>
            <a:r>
              <a:rPr lang="en-US" dirty="0"/>
              <a:t>NAR Guide  to  Multiple Offer Negotiations </a:t>
            </a:r>
          </a:p>
        </p:txBody>
      </p:sp>
      <p:sp>
        <p:nvSpPr>
          <p:cNvPr id="3" name="Content Placeholder 2">
            <a:extLst>
              <a:ext uri="{FF2B5EF4-FFF2-40B4-BE49-F238E27FC236}">
                <a16:creationId xmlns:a16="http://schemas.microsoft.com/office/drawing/2014/main" id="{F7A4BC48-3AE3-43E2-99CA-93AF0DF84AFB}"/>
              </a:ext>
            </a:extLst>
          </p:cNvPr>
          <p:cNvSpPr>
            <a:spLocks noGrp="1"/>
          </p:cNvSpPr>
          <p:nvPr>
            <p:ph idx="1"/>
          </p:nvPr>
        </p:nvSpPr>
        <p:spPr/>
        <p:txBody>
          <a:bodyPr>
            <a:normAutofit/>
          </a:bodyPr>
          <a:lstStyle/>
          <a:p>
            <a:r>
              <a:rPr lang="en-US" sz="2800" i="1" dirty="0"/>
              <a:t>Purchase offers generally aren’t confidential. In some cases sellers may make other buyers aware that your offer is in hand, or even disclose details about your offer to another buyer in hope of convincing that buyer to make a “better” offer. In some cases sellers will instruct their listing broker to disclose an offer to other buyers on their behalf. </a:t>
            </a:r>
          </a:p>
        </p:txBody>
      </p:sp>
    </p:spTree>
    <p:extLst>
      <p:ext uri="{BB962C8B-B14F-4D97-AF65-F5344CB8AC3E}">
        <p14:creationId xmlns:p14="http://schemas.microsoft.com/office/powerpoint/2010/main" val="227391612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33AD-B047-49EE-996C-89007D81868D}"/>
              </a:ext>
            </a:extLst>
          </p:cNvPr>
          <p:cNvSpPr>
            <a:spLocks noGrp="1"/>
          </p:cNvSpPr>
          <p:nvPr>
            <p:ph type="title"/>
          </p:nvPr>
        </p:nvSpPr>
        <p:spPr/>
        <p:txBody>
          <a:bodyPr>
            <a:normAutofit/>
          </a:bodyPr>
          <a:lstStyle/>
          <a:p>
            <a:r>
              <a:rPr lang="en-US" dirty="0"/>
              <a:t>NAR Guide  to  Multiple Offer Negotiations </a:t>
            </a:r>
          </a:p>
        </p:txBody>
      </p:sp>
      <p:sp>
        <p:nvSpPr>
          <p:cNvPr id="3" name="Content Placeholder 2">
            <a:extLst>
              <a:ext uri="{FF2B5EF4-FFF2-40B4-BE49-F238E27FC236}">
                <a16:creationId xmlns:a16="http://schemas.microsoft.com/office/drawing/2014/main" id="{F7A4BC48-3AE3-43E2-99CA-93AF0DF84AFB}"/>
              </a:ext>
            </a:extLst>
          </p:cNvPr>
          <p:cNvSpPr>
            <a:spLocks noGrp="1"/>
          </p:cNvSpPr>
          <p:nvPr>
            <p:ph idx="1"/>
          </p:nvPr>
        </p:nvSpPr>
        <p:spPr/>
        <p:txBody>
          <a:bodyPr>
            <a:normAutofit fontScale="92500"/>
          </a:bodyPr>
          <a:lstStyle/>
          <a:p>
            <a:r>
              <a:rPr lang="en-US" sz="2800" i="1" dirty="0"/>
              <a:t>“Listing brokers are required to follow lawful, ethical instructions from their clients in the same way that buyer-representatives must follow lawful, ethical instructions from their buyer-clients. While some REALTORS® may be reluctant to disclose terms of offers, even at the direction of their seller-clients, the Code of Ethics does not prohibit such disclosure. In some cases state law or real estate regulations may limit the ability of brokers to disclose the existence or terms of offers to third parties.”</a:t>
            </a:r>
          </a:p>
        </p:txBody>
      </p:sp>
    </p:spTree>
    <p:extLst>
      <p:ext uri="{BB962C8B-B14F-4D97-AF65-F5344CB8AC3E}">
        <p14:creationId xmlns:p14="http://schemas.microsoft.com/office/powerpoint/2010/main" val="365578349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33AD-B047-49EE-996C-89007D81868D}"/>
              </a:ext>
            </a:extLst>
          </p:cNvPr>
          <p:cNvSpPr>
            <a:spLocks noGrp="1"/>
          </p:cNvSpPr>
          <p:nvPr>
            <p:ph type="title"/>
          </p:nvPr>
        </p:nvSpPr>
        <p:spPr/>
        <p:txBody>
          <a:bodyPr>
            <a:normAutofit/>
          </a:bodyPr>
          <a:lstStyle/>
          <a:p>
            <a:r>
              <a:rPr lang="en-US" dirty="0"/>
              <a:t>NAR Guide  to  Multiple Offer Negotiations </a:t>
            </a:r>
          </a:p>
        </p:txBody>
      </p:sp>
      <p:sp>
        <p:nvSpPr>
          <p:cNvPr id="3" name="Content Placeholder 2">
            <a:extLst>
              <a:ext uri="{FF2B5EF4-FFF2-40B4-BE49-F238E27FC236}">
                <a16:creationId xmlns:a16="http://schemas.microsoft.com/office/drawing/2014/main" id="{F7A4BC48-3AE3-43E2-99CA-93AF0DF84AFB}"/>
              </a:ext>
            </a:extLst>
          </p:cNvPr>
          <p:cNvSpPr>
            <a:spLocks noGrp="1"/>
          </p:cNvSpPr>
          <p:nvPr>
            <p:ph idx="1"/>
          </p:nvPr>
        </p:nvSpPr>
        <p:spPr/>
        <p:txBody>
          <a:bodyPr>
            <a:normAutofit/>
          </a:bodyPr>
          <a:lstStyle/>
          <a:p>
            <a:r>
              <a:rPr lang="en-US" sz="2800" i="1" dirty="0"/>
              <a:t>Information for Sellers</a:t>
            </a:r>
          </a:p>
          <a:p>
            <a:endParaRPr lang="en-US" sz="2800" i="1" dirty="0"/>
          </a:p>
          <a:p>
            <a:r>
              <a:rPr lang="en-US" sz="2800" i="1" dirty="0"/>
              <a:t>It’s possible you may be faced with multiple competing offers to purchase your property. Your listing broker can explain various negotiating strategies for you to consider. </a:t>
            </a:r>
          </a:p>
          <a:p>
            <a:endParaRPr lang="en-US" sz="2800" i="1" dirty="0"/>
          </a:p>
          <a:p>
            <a:endParaRPr lang="en-US" sz="2800" i="1" dirty="0"/>
          </a:p>
        </p:txBody>
      </p:sp>
    </p:spTree>
    <p:extLst>
      <p:ext uri="{BB962C8B-B14F-4D97-AF65-F5344CB8AC3E}">
        <p14:creationId xmlns:p14="http://schemas.microsoft.com/office/powerpoint/2010/main" val="392101575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33AD-B047-49EE-996C-89007D81868D}"/>
              </a:ext>
            </a:extLst>
          </p:cNvPr>
          <p:cNvSpPr>
            <a:spLocks noGrp="1"/>
          </p:cNvSpPr>
          <p:nvPr>
            <p:ph type="title"/>
          </p:nvPr>
        </p:nvSpPr>
        <p:spPr/>
        <p:txBody>
          <a:bodyPr>
            <a:normAutofit/>
          </a:bodyPr>
          <a:lstStyle/>
          <a:p>
            <a:r>
              <a:rPr lang="en-US" dirty="0"/>
              <a:t>NAR Guide  to  Multiple Offer Negotiations </a:t>
            </a:r>
          </a:p>
        </p:txBody>
      </p:sp>
      <p:sp>
        <p:nvSpPr>
          <p:cNvPr id="3" name="Content Placeholder 2">
            <a:extLst>
              <a:ext uri="{FF2B5EF4-FFF2-40B4-BE49-F238E27FC236}">
                <a16:creationId xmlns:a16="http://schemas.microsoft.com/office/drawing/2014/main" id="{F7A4BC48-3AE3-43E2-99CA-93AF0DF84AFB}"/>
              </a:ext>
            </a:extLst>
          </p:cNvPr>
          <p:cNvSpPr>
            <a:spLocks noGrp="1"/>
          </p:cNvSpPr>
          <p:nvPr>
            <p:ph idx="1"/>
          </p:nvPr>
        </p:nvSpPr>
        <p:spPr/>
        <p:txBody>
          <a:bodyPr>
            <a:normAutofit lnSpcReduction="10000"/>
          </a:bodyPr>
          <a:lstStyle/>
          <a:p>
            <a:pPr marL="514350" indent="-514350">
              <a:buFont typeface="+mj-lt"/>
              <a:buAutoNum type="arabicPeriod"/>
            </a:pPr>
            <a:r>
              <a:rPr lang="en-US" sz="2800" i="1" dirty="0"/>
              <a:t>You can accept the “best” offer; </a:t>
            </a:r>
          </a:p>
          <a:p>
            <a:pPr marL="514350" indent="-514350">
              <a:buFont typeface="+mj-lt"/>
              <a:buAutoNum type="arabicPeriod"/>
            </a:pPr>
            <a:r>
              <a:rPr lang="en-US" sz="2800" i="1" dirty="0"/>
              <a:t>You can inform all potential purchasers that other offers are “on the table” and invite them to make their “best” offer; </a:t>
            </a:r>
          </a:p>
          <a:p>
            <a:pPr marL="514350" indent="-514350">
              <a:buFont typeface="+mj-lt"/>
              <a:buAutoNum type="arabicPeriod"/>
            </a:pPr>
            <a:r>
              <a:rPr lang="en-US" sz="2800" i="1" dirty="0"/>
              <a:t>You can “counter” one offer while putting the other offers to the side awaiting a decision on your counter-offer; </a:t>
            </a:r>
          </a:p>
          <a:p>
            <a:pPr marL="514350" indent="-514350">
              <a:buFont typeface="+mj-lt"/>
              <a:buAutoNum type="arabicPeriod"/>
            </a:pPr>
            <a:r>
              <a:rPr lang="en-US" sz="2800" i="1" dirty="0"/>
              <a:t> You can “counter” one offer and reject the others.”</a:t>
            </a:r>
          </a:p>
          <a:p>
            <a:endParaRPr lang="en-US" sz="2800" i="1" dirty="0"/>
          </a:p>
        </p:txBody>
      </p:sp>
    </p:spTree>
    <p:extLst>
      <p:ext uri="{BB962C8B-B14F-4D97-AF65-F5344CB8AC3E}">
        <p14:creationId xmlns:p14="http://schemas.microsoft.com/office/powerpoint/2010/main" val="2839045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19FE-B8A8-4E07-AEC9-0FD9F6442667}"/>
              </a:ext>
            </a:extLst>
          </p:cNvPr>
          <p:cNvSpPr>
            <a:spLocks noGrp="1"/>
          </p:cNvSpPr>
          <p:nvPr>
            <p:ph type="ctrTitle"/>
          </p:nvPr>
        </p:nvSpPr>
        <p:spPr/>
        <p:txBody>
          <a:bodyPr>
            <a:normAutofit fontScale="90000"/>
          </a:bodyPr>
          <a:lstStyle/>
          <a:p>
            <a:r>
              <a:rPr lang="en-US" dirty="0"/>
              <a:t>Handling multiple offers ethically and effectively</a:t>
            </a:r>
          </a:p>
        </p:txBody>
      </p:sp>
      <p:sp>
        <p:nvSpPr>
          <p:cNvPr id="3" name="Subtitle 2">
            <a:extLst>
              <a:ext uri="{FF2B5EF4-FFF2-40B4-BE49-F238E27FC236}">
                <a16:creationId xmlns:a16="http://schemas.microsoft.com/office/drawing/2014/main" id="{0CD06E6A-8685-47A3-B9D9-4A3802868193}"/>
              </a:ext>
            </a:extLst>
          </p:cNvPr>
          <p:cNvSpPr>
            <a:spLocks noGrp="1"/>
          </p:cNvSpPr>
          <p:nvPr>
            <p:ph type="subTitle" idx="1"/>
          </p:nvPr>
        </p:nvSpPr>
        <p:spPr>
          <a:xfrm>
            <a:off x="2417778" y="3514272"/>
            <a:ext cx="8833317" cy="1919119"/>
          </a:xfrm>
        </p:spPr>
        <p:txBody>
          <a:bodyPr>
            <a:normAutofit fontScale="85000" lnSpcReduction="10000"/>
          </a:bodyPr>
          <a:lstStyle/>
          <a:p>
            <a:r>
              <a:rPr lang="en-US" sz="2800" dirty="0"/>
              <a:t>4CE Credit</a:t>
            </a:r>
          </a:p>
          <a:p>
            <a:endParaRPr lang="en-US" sz="2800" dirty="0"/>
          </a:p>
          <a:p>
            <a:r>
              <a:rPr lang="en-US" sz="2800" dirty="0"/>
              <a:t>Ethics Elective (satisfies your licensing requirement)</a:t>
            </a:r>
          </a:p>
          <a:p>
            <a:endParaRPr lang="en-US" dirty="0"/>
          </a:p>
        </p:txBody>
      </p:sp>
    </p:spTree>
    <p:extLst>
      <p:ext uri="{BB962C8B-B14F-4D97-AF65-F5344CB8AC3E}">
        <p14:creationId xmlns:p14="http://schemas.microsoft.com/office/powerpoint/2010/main" val="324150283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33AD-B047-49EE-996C-89007D81868D}"/>
              </a:ext>
            </a:extLst>
          </p:cNvPr>
          <p:cNvSpPr>
            <a:spLocks noGrp="1"/>
          </p:cNvSpPr>
          <p:nvPr>
            <p:ph type="title"/>
          </p:nvPr>
        </p:nvSpPr>
        <p:spPr/>
        <p:txBody>
          <a:bodyPr>
            <a:normAutofit/>
          </a:bodyPr>
          <a:lstStyle/>
          <a:p>
            <a:r>
              <a:rPr lang="en-US" dirty="0"/>
              <a:t>NAR Guide  to  Multiple Offer Negotiations </a:t>
            </a:r>
          </a:p>
        </p:txBody>
      </p:sp>
      <p:sp>
        <p:nvSpPr>
          <p:cNvPr id="3" name="Content Placeholder 2">
            <a:extLst>
              <a:ext uri="{FF2B5EF4-FFF2-40B4-BE49-F238E27FC236}">
                <a16:creationId xmlns:a16="http://schemas.microsoft.com/office/drawing/2014/main" id="{F7A4BC48-3AE3-43E2-99CA-93AF0DF84AFB}"/>
              </a:ext>
            </a:extLst>
          </p:cNvPr>
          <p:cNvSpPr>
            <a:spLocks noGrp="1"/>
          </p:cNvSpPr>
          <p:nvPr>
            <p:ph idx="1"/>
          </p:nvPr>
        </p:nvSpPr>
        <p:spPr/>
        <p:txBody>
          <a:bodyPr>
            <a:normAutofit fontScale="92500" lnSpcReduction="20000"/>
          </a:bodyPr>
          <a:lstStyle/>
          <a:p>
            <a:r>
              <a:rPr lang="en-US" sz="2800" i="1" dirty="0"/>
              <a:t>“Realize that each of these approaches has advantages and disadvantages. Patience may result in an even better offer being received; inviting buyers to make their “best” offers may produce an offer (or offers) better than those “on the table” – or may discourage buyers who feel they’ve already made a fair offer resulting in them breaking off negotiations to pursue other properties. Your listing broker will explain the pros and cons of these strategies (and possibly other) negotiating strategies. The decisions, however, are yours to make.”</a:t>
            </a:r>
          </a:p>
        </p:txBody>
      </p:sp>
    </p:spTree>
    <p:extLst>
      <p:ext uri="{BB962C8B-B14F-4D97-AF65-F5344CB8AC3E}">
        <p14:creationId xmlns:p14="http://schemas.microsoft.com/office/powerpoint/2010/main" val="220868437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33AD-B047-49EE-996C-89007D81868D}"/>
              </a:ext>
            </a:extLst>
          </p:cNvPr>
          <p:cNvSpPr>
            <a:spLocks noGrp="1"/>
          </p:cNvSpPr>
          <p:nvPr>
            <p:ph type="title"/>
          </p:nvPr>
        </p:nvSpPr>
        <p:spPr/>
        <p:txBody>
          <a:bodyPr>
            <a:normAutofit/>
          </a:bodyPr>
          <a:lstStyle/>
          <a:p>
            <a:r>
              <a:rPr lang="en-US" dirty="0"/>
              <a:t>NAR Guide  to  Multiple Offer Negotiations </a:t>
            </a:r>
          </a:p>
        </p:txBody>
      </p:sp>
      <p:sp>
        <p:nvSpPr>
          <p:cNvPr id="3" name="Content Placeholder 2">
            <a:extLst>
              <a:ext uri="{FF2B5EF4-FFF2-40B4-BE49-F238E27FC236}">
                <a16:creationId xmlns:a16="http://schemas.microsoft.com/office/drawing/2014/main" id="{F7A4BC48-3AE3-43E2-99CA-93AF0DF84AFB}"/>
              </a:ext>
            </a:extLst>
          </p:cNvPr>
          <p:cNvSpPr>
            <a:spLocks noGrp="1"/>
          </p:cNvSpPr>
          <p:nvPr>
            <p:ph idx="1"/>
          </p:nvPr>
        </p:nvSpPr>
        <p:spPr/>
        <p:txBody>
          <a:bodyPr>
            <a:normAutofit fontScale="92500"/>
          </a:bodyPr>
          <a:lstStyle/>
          <a:p>
            <a:r>
              <a:rPr lang="en-US" sz="2800" i="1" dirty="0"/>
              <a:t>Information for Buyer and Sellers</a:t>
            </a:r>
          </a:p>
          <a:p>
            <a:r>
              <a:rPr lang="en-US" sz="2800" i="1" dirty="0"/>
              <a:t>“What’s fair? What’s honest?  Why isn’t there a single, simple way to deal with multiple competing offers? </a:t>
            </a:r>
          </a:p>
          <a:p>
            <a:r>
              <a:rPr lang="en-US" sz="2800" i="1" dirty="0"/>
              <a:t>The Code of Ethics obligates REALTORS® to be honest with all parties; to present offers and counter-offers quickly and objectively; and to cooperate with other brokers. Cooperation involves sharing of relevant information.” </a:t>
            </a:r>
          </a:p>
          <a:p>
            <a:endParaRPr lang="en-US" sz="2800" i="1" dirty="0"/>
          </a:p>
          <a:p>
            <a:endParaRPr lang="en-US" sz="2800" i="1" dirty="0"/>
          </a:p>
        </p:txBody>
      </p:sp>
    </p:spTree>
    <p:extLst>
      <p:ext uri="{BB962C8B-B14F-4D97-AF65-F5344CB8AC3E}">
        <p14:creationId xmlns:p14="http://schemas.microsoft.com/office/powerpoint/2010/main" val="414546326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33AD-B047-49EE-996C-89007D81868D}"/>
              </a:ext>
            </a:extLst>
          </p:cNvPr>
          <p:cNvSpPr>
            <a:spLocks noGrp="1"/>
          </p:cNvSpPr>
          <p:nvPr>
            <p:ph type="title"/>
          </p:nvPr>
        </p:nvSpPr>
        <p:spPr/>
        <p:txBody>
          <a:bodyPr>
            <a:normAutofit/>
          </a:bodyPr>
          <a:lstStyle/>
          <a:p>
            <a:r>
              <a:rPr lang="en-US" dirty="0"/>
              <a:t>NAR Guide  to  Multiple Offer Negotiations </a:t>
            </a:r>
          </a:p>
        </p:txBody>
      </p:sp>
      <p:sp>
        <p:nvSpPr>
          <p:cNvPr id="3" name="Content Placeholder 2">
            <a:extLst>
              <a:ext uri="{FF2B5EF4-FFF2-40B4-BE49-F238E27FC236}">
                <a16:creationId xmlns:a16="http://schemas.microsoft.com/office/drawing/2014/main" id="{F7A4BC48-3AE3-43E2-99CA-93AF0DF84AFB}"/>
              </a:ext>
            </a:extLst>
          </p:cNvPr>
          <p:cNvSpPr>
            <a:spLocks noGrp="1"/>
          </p:cNvSpPr>
          <p:nvPr>
            <p:ph idx="1"/>
          </p:nvPr>
        </p:nvSpPr>
        <p:spPr/>
        <p:txBody>
          <a:bodyPr>
            <a:normAutofit lnSpcReduction="10000"/>
          </a:bodyPr>
          <a:lstStyle/>
          <a:p>
            <a:r>
              <a:rPr lang="en-US" sz="2800" i="1" dirty="0"/>
              <a:t>“Frequently frustration and misunderstanding results from cooperating brokers being unaware of the status of offers they have presented on behalf of their buyer-clients. Listing brokers should make reasonable efforts to keep buyer-representatives up-to-date on the status of offers. Similarly, buyer-representatives should keep listing brokers informed about the status of counter-offers their seller-clients have made.”</a:t>
            </a:r>
          </a:p>
          <a:p>
            <a:endParaRPr lang="en-US" sz="2800" i="1" dirty="0"/>
          </a:p>
        </p:txBody>
      </p:sp>
    </p:spTree>
    <p:extLst>
      <p:ext uri="{BB962C8B-B14F-4D97-AF65-F5344CB8AC3E}">
        <p14:creationId xmlns:p14="http://schemas.microsoft.com/office/powerpoint/2010/main" val="240196666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33AD-B047-49EE-996C-89007D81868D}"/>
              </a:ext>
            </a:extLst>
          </p:cNvPr>
          <p:cNvSpPr>
            <a:spLocks noGrp="1"/>
          </p:cNvSpPr>
          <p:nvPr>
            <p:ph type="title"/>
          </p:nvPr>
        </p:nvSpPr>
        <p:spPr/>
        <p:txBody>
          <a:bodyPr>
            <a:normAutofit/>
          </a:bodyPr>
          <a:lstStyle/>
          <a:p>
            <a:r>
              <a:rPr lang="en-US" dirty="0"/>
              <a:t>NAR Guide  to  Multiple Offer Negotiations </a:t>
            </a:r>
          </a:p>
        </p:txBody>
      </p:sp>
      <p:sp>
        <p:nvSpPr>
          <p:cNvPr id="3" name="Content Placeholder 2">
            <a:extLst>
              <a:ext uri="{FF2B5EF4-FFF2-40B4-BE49-F238E27FC236}">
                <a16:creationId xmlns:a16="http://schemas.microsoft.com/office/drawing/2014/main" id="{F7A4BC48-3AE3-43E2-99CA-93AF0DF84AFB}"/>
              </a:ext>
            </a:extLst>
          </p:cNvPr>
          <p:cNvSpPr>
            <a:spLocks noGrp="1"/>
          </p:cNvSpPr>
          <p:nvPr>
            <p:ph idx="1"/>
          </p:nvPr>
        </p:nvSpPr>
        <p:spPr/>
        <p:txBody>
          <a:bodyPr>
            <a:normAutofit fontScale="92500"/>
          </a:bodyPr>
          <a:lstStyle/>
          <a:p>
            <a:r>
              <a:rPr lang="en-US" sz="2800" i="1" dirty="0"/>
              <a:t>“Finally, buyers and sellers need to appreciate that in multiple offer situations only one offer will result in a sale, and the other buyers will often be disappointed their offers were not accepted. While little can be done to assuage that disappointment, fair and honest treatment throughout the offer and negotiation process, coupled with prompt, ongoing and open communication, can enhance the chances that all buyers – successful or not – will feel they were treated fairly and honestly.” </a:t>
            </a:r>
          </a:p>
        </p:txBody>
      </p:sp>
    </p:spTree>
    <p:extLst>
      <p:ext uri="{BB962C8B-B14F-4D97-AF65-F5344CB8AC3E}">
        <p14:creationId xmlns:p14="http://schemas.microsoft.com/office/powerpoint/2010/main" val="97455931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D20FC-7458-479B-BACD-E834E430022A}"/>
              </a:ext>
            </a:extLst>
          </p:cNvPr>
          <p:cNvSpPr>
            <a:spLocks noGrp="1"/>
          </p:cNvSpPr>
          <p:nvPr>
            <p:ph type="title"/>
          </p:nvPr>
        </p:nvSpPr>
        <p:spPr/>
        <p:txBody>
          <a:bodyPr/>
          <a:lstStyle/>
          <a:p>
            <a:r>
              <a:rPr lang="en-US" dirty="0"/>
              <a:t>Ranm forms and multiple offers</a:t>
            </a:r>
          </a:p>
        </p:txBody>
      </p:sp>
      <p:sp>
        <p:nvSpPr>
          <p:cNvPr id="3" name="Text Placeholder 2">
            <a:extLst>
              <a:ext uri="{FF2B5EF4-FFF2-40B4-BE49-F238E27FC236}">
                <a16:creationId xmlns:a16="http://schemas.microsoft.com/office/drawing/2014/main" id="{A26131FD-9B52-4A75-8C01-CCD255DC167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7616564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F89C-DE23-4683-8F7B-93CB8435B482}"/>
              </a:ext>
            </a:extLst>
          </p:cNvPr>
          <p:cNvSpPr>
            <a:spLocks noGrp="1"/>
          </p:cNvSpPr>
          <p:nvPr>
            <p:ph type="title"/>
          </p:nvPr>
        </p:nvSpPr>
        <p:spPr/>
        <p:txBody>
          <a:bodyPr/>
          <a:lstStyle/>
          <a:p>
            <a:r>
              <a:rPr lang="en-US" dirty="0"/>
              <a:t>Ranm invitation to offer</a:t>
            </a:r>
          </a:p>
        </p:txBody>
      </p:sp>
      <p:sp>
        <p:nvSpPr>
          <p:cNvPr id="3" name="Content Placeholder 2">
            <a:extLst>
              <a:ext uri="{FF2B5EF4-FFF2-40B4-BE49-F238E27FC236}">
                <a16:creationId xmlns:a16="http://schemas.microsoft.com/office/drawing/2014/main" id="{E025F349-21FD-4B24-B6B1-0E7970FB5635}"/>
              </a:ext>
            </a:extLst>
          </p:cNvPr>
          <p:cNvSpPr>
            <a:spLocks noGrp="1"/>
          </p:cNvSpPr>
          <p:nvPr>
            <p:ph idx="1"/>
          </p:nvPr>
        </p:nvSpPr>
        <p:spPr/>
        <p:txBody>
          <a:bodyPr>
            <a:normAutofit fontScale="92500" lnSpcReduction="20000"/>
          </a:bodyPr>
          <a:lstStyle/>
          <a:p>
            <a:pPr lvl="0"/>
            <a:r>
              <a:rPr lang="en-US" sz="2800" dirty="0"/>
              <a:t>Notifies the buyer that the seller is inviting offers from more than one buyer.</a:t>
            </a:r>
          </a:p>
          <a:p>
            <a:pPr lvl="0"/>
            <a:r>
              <a:rPr lang="en-US" sz="2800" dirty="0"/>
              <a:t>Notifies the buyer that invitations to offer may not be identical</a:t>
            </a:r>
          </a:p>
          <a:p>
            <a:pPr lvl="0"/>
            <a:r>
              <a:rPr lang="en-US" sz="2800" dirty="0"/>
              <a:t>Does not constitute an offer to sell on the terms, it’s just an invitation. </a:t>
            </a:r>
          </a:p>
          <a:p>
            <a:pPr lvl="0"/>
            <a:r>
              <a:rPr lang="en-US" sz="2800" dirty="0"/>
              <a:t>Notifies buyer that seller has a right to accept any one, or none, of the offers.</a:t>
            </a:r>
          </a:p>
          <a:p>
            <a:endParaRPr lang="en-US" dirty="0"/>
          </a:p>
        </p:txBody>
      </p:sp>
    </p:spTree>
    <p:extLst>
      <p:ext uri="{BB962C8B-B14F-4D97-AF65-F5344CB8AC3E}">
        <p14:creationId xmlns:p14="http://schemas.microsoft.com/office/powerpoint/2010/main" val="125845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F89C-DE23-4683-8F7B-93CB8435B482}"/>
              </a:ext>
            </a:extLst>
          </p:cNvPr>
          <p:cNvSpPr>
            <a:spLocks noGrp="1"/>
          </p:cNvSpPr>
          <p:nvPr>
            <p:ph type="title"/>
          </p:nvPr>
        </p:nvSpPr>
        <p:spPr/>
        <p:txBody>
          <a:bodyPr/>
          <a:lstStyle/>
          <a:p>
            <a:r>
              <a:rPr lang="en-US" dirty="0"/>
              <a:t>Ranm invitation to offer</a:t>
            </a:r>
          </a:p>
        </p:txBody>
      </p:sp>
      <p:sp>
        <p:nvSpPr>
          <p:cNvPr id="3" name="Content Placeholder 2">
            <a:extLst>
              <a:ext uri="{FF2B5EF4-FFF2-40B4-BE49-F238E27FC236}">
                <a16:creationId xmlns:a16="http://schemas.microsoft.com/office/drawing/2014/main" id="{E025F349-21FD-4B24-B6B1-0E7970FB5635}"/>
              </a:ext>
            </a:extLst>
          </p:cNvPr>
          <p:cNvSpPr>
            <a:spLocks noGrp="1"/>
          </p:cNvSpPr>
          <p:nvPr>
            <p:ph idx="1"/>
          </p:nvPr>
        </p:nvSpPr>
        <p:spPr/>
        <p:txBody>
          <a:bodyPr/>
          <a:lstStyle/>
          <a:p>
            <a:r>
              <a:rPr lang="en-US" sz="2800" dirty="0"/>
              <a:t>Notifies the buyer that even if buyer’s offer is received first it does not bind the seller in any way, seller can still choose from among offers received.</a:t>
            </a:r>
          </a:p>
          <a:p>
            <a:r>
              <a:rPr lang="en-US" sz="2800" dirty="0"/>
              <a:t>Buyer must respond by the deadline.</a:t>
            </a:r>
          </a:p>
          <a:p>
            <a:pPr lvl="0"/>
            <a:r>
              <a:rPr lang="en-US" sz="2800" dirty="0"/>
              <a:t>If buyer signs agreeing to seller terms it’s still not a deal until seller acknowledges it by signing.</a:t>
            </a:r>
          </a:p>
          <a:p>
            <a:endParaRPr lang="en-US" dirty="0"/>
          </a:p>
          <a:p>
            <a:endParaRPr lang="en-US" dirty="0"/>
          </a:p>
        </p:txBody>
      </p:sp>
    </p:spTree>
    <p:extLst>
      <p:ext uri="{BB962C8B-B14F-4D97-AF65-F5344CB8AC3E}">
        <p14:creationId xmlns:p14="http://schemas.microsoft.com/office/powerpoint/2010/main" val="315231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F89C-DE23-4683-8F7B-93CB8435B482}"/>
              </a:ext>
            </a:extLst>
          </p:cNvPr>
          <p:cNvSpPr>
            <a:spLocks noGrp="1"/>
          </p:cNvSpPr>
          <p:nvPr>
            <p:ph type="title"/>
          </p:nvPr>
        </p:nvSpPr>
        <p:spPr/>
        <p:txBody>
          <a:bodyPr/>
          <a:lstStyle/>
          <a:p>
            <a:r>
              <a:rPr lang="en-US" dirty="0"/>
              <a:t>Ranm invitation to offer</a:t>
            </a:r>
          </a:p>
        </p:txBody>
      </p:sp>
      <p:sp>
        <p:nvSpPr>
          <p:cNvPr id="3" name="Content Placeholder 2">
            <a:extLst>
              <a:ext uri="{FF2B5EF4-FFF2-40B4-BE49-F238E27FC236}">
                <a16:creationId xmlns:a16="http://schemas.microsoft.com/office/drawing/2014/main" id="{E025F349-21FD-4B24-B6B1-0E7970FB5635}"/>
              </a:ext>
            </a:extLst>
          </p:cNvPr>
          <p:cNvSpPr>
            <a:spLocks noGrp="1"/>
          </p:cNvSpPr>
          <p:nvPr>
            <p:ph idx="1"/>
          </p:nvPr>
        </p:nvSpPr>
        <p:spPr/>
        <p:txBody>
          <a:bodyPr/>
          <a:lstStyle/>
          <a:p>
            <a:pPr lvl="0"/>
            <a:r>
              <a:rPr lang="en-US" sz="2800" dirty="0"/>
              <a:t>If buyer doesn’t like the terms on the ITO, they shouldn’t counter or amend, they should re write their offer.</a:t>
            </a:r>
          </a:p>
          <a:p>
            <a:pPr lvl="0"/>
            <a:r>
              <a:rPr lang="en-US" sz="2800" dirty="0"/>
              <a:t>If the buyer responds by signing the ITO, seller has a deadline to respond.</a:t>
            </a:r>
          </a:p>
          <a:p>
            <a:pPr lvl="0"/>
            <a:r>
              <a:rPr lang="en-US" sz="2800" dirty="0"/>
              <a:t>Once seller signs, we have a contract!</a:t>
            </a:r>
          </a:p>
          <a:p>
            <a:endParaRPr lang="en-US" dirty="0"/>
          </a:p>
        </p:txBody>
      </p:sp>
    </p:spTree>
    <p:extLst>
      <p:ext uri="{BB962C8B-B14F-4D97-AF65-F5344CB8AC3E}">
        <p14:creationId xmlns:p14="http://schemas.microsoft.com/office/powerpoint/2010/main" val="91388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375A6037-3716-43AA-A356-AABD99EB139A}"/>
              </a:ext>
            </a:extLst>
          </p:cNvPr>
          <p:cNvPicPr>
            <a:picLocks noChangeAspect="1"/>
          </p:cNvPicPr>
          <p:nvPr/>
        </p:nvPicPr>
        <p:blipFill rotWithShape="1">
          <a:blip r:embed="rId2"/>
          <a:srcRect r="3401" b="-1"/>
          <a:stretch/>
        </p:blipFill>
        <p:spPr>
          <a:xfrm>
            <a:off x="20" y="10"/>
            <a:ext cx="12191980" cy="6121333"/>
          </a:xfrm>
          <a:prstGeom prst="rect">
            <a:avLst/>
          </a:prstGeom>
        </p:spPr>
      </p:pic>
    </p:spTree>
    <p:extLst>
      <p:ext uri="{BB962C8B-B14F-4D97-AF65-F5344CB8AC3E}">
        <p14:creationId xmlns:p14="http://schemas.microsoft.com/office/powerpoint/2010/main" val="409824470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9703D-C8F9-44AD-A7C0-C2F3871F8C1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C1AD443-F55E-47FE-A6D2-FD115B239712}"/>
              </a:ext>
            </a:extLst>
          </p:cNvPr>
          <p:cNvPicPr>
            <a:picLocks noChangeAspect="1"/>
          </p:cNvPicPr>
          <p:nvPr/>
        </p:nvPicPr>
        <p:blipFill>
          <a:blip r:embed="rId2"/>
          <a:stretch>
            <a:fillRect/>
          </a:stretch>
        </p:blipFill>
        <p:spPr>
          <a:xfrm>
            <a:off x="883985" y="643467"/>
            <a:ext cx="10424029" cy="4873234"/>
          </a:xfrm>
          <a:prstGeom prst="rect">
            <a:avLst/>
          </a:prstGeom>
        </p:spPr>
      </p:pic>
    </p:spTree>
    <p:extLst>
      <p:ext uri="{BB962C8B-B14F-4D97-AF65-F5344CB8AC3E}">
        <p14:creationId xmlns:p14="http://schemas.microsoft.com/office/powerpoint/2010/main" val="2027777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A96F6A-B1F3-47A3-8218-E90D5D5725D7}"/>
              </a:ext>
            </a:extLst>
          </p:cNvPr>
          <p:cNvSpPr>
            <a:spLocks noGrp="1"/>
          </p:cNvSpPr>
          <p:nvPr>
            <p:ph type="title"/>
          </p:nvPr>
        </p:nvSpPr>
        <p:spPr/>
        <p:txBody>
          <a:bodyPr/>
          <a:lstStyle/>
          <a:p>
            <a:r>
              <a:rPr lang="en-US" dirty="0"/>
              <a:t>It’s a seller’s market!!!</a:t>
            </a:r>
          </a:p>
        </p:txBody>
      </p:sp>
      <p:sp>
        <p:nvSpPr>
          <p:cNvPr id="7" name="Text Placeholder 6">
            <a:extLst>
              <a:ext uri="{FF2B5EF4-FFF2-40B4-BE49-F238E27FC236}">
                <a16:creationId xmlns:a16="http://schemas.microsoft.com/office/drawing/2014/main" id="{C487B39D-C1F0-49E6-A261-BDF13BCD49F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1718924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62C9703D-C8F9-44AD-A7C0-C2F3871F8C1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 phone&#10;&#10;Description generated with very high confidence">
            <a:extLst>
              <a:ext uri="{FF2B5EF4-FFF2-40B4-BE49-F238E27FC236}">
                <a16:creationId xmlns:a16="http://schemas.microsoft.com/office/drawing/2014/main" id="{D6107E5C-5811-4644-88C8-B51EF4390637}"/>
              </a:ext>
            </a:extLst>
          </p:cNvPr>
          <p:cNvPicPr>
            <a:picLocks noChangeAspect="1"/>
          </p:cNvPicPr>
          <p:nvPr/>
        </p:nvPicPr>
        <p:blipFill>
          <a:blip r:embed="rId2"/>
          <a:stretch>
            <a:fillRect/>
          </a:stretch>
        </p:blipFill>
        <p:spPr>
          <a:xfrm>
            <a:off x="643467" y="1444324"/>
            <a:ext cx="10905066" cy="3271519"/>
          </a:xfrm>
          <a:prstGeom prst="rect">
            <a:avLst/>
          </a:prstGeom>
        </p:spPr>
      </p:pic>
    </p:spTree>
    <p:extLst>
      <p:ext uri="{BB962C8B-B14F-4D97-AF65-F5344CB8AC3E}">
        <p14:creationId xmlns:p14="http://schemas.microsoft.com/office/powerpoint/2010/main" val="29533759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9703D-C8F9-44AD-A7C0-C2F3871F8C1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 phone&#10;&#10;Description generated with very high confidence">
            <a:extLst>
              <a:ext uri="{FF2B5EF4-FFF2-40B4-BE49-F238E27FC236}">
                <a16:creationId xmlns:a16="http://schemas.microsoft.com/office/drawing/2014/main" id="{1CE27526-5FC4-4642-8B2B-C271D151E883}"/>
              </a:ext>
            </a:extLst>
          </p:cNvPr>
          <p:cNvPicPr>
            <a:picLocks noChangeAspect="1"/>
          </p:cNvPicPr>
          <p:nvPr/>
        </p:nvPicPr>
        <p:blipFill>
          <a:blip r:embed="rId2"/>
          <a:stretch>
            <a:fillRect/>
          </a:stretch>
        </p:blipFill>
        <p:spPr>
          <a:xfrm>
            <a:off x="643467" y="790020"/>
            <a:ext cx="10905066" cy="4580127"/>
          </a:xfrm>
          <a:prstGeom prst="rect">
            <a:avLst/>
          </a:prstGeom>
        </p:spPr>
      </p:pic>
    </p:spTree>
    <p:extLst>
      <p:ext uri="{BB962C8B-B14F-4D97-AF65-F5344CB8AC3E}">
        <p14:creationId xmlns:p14="http://schemas.microsoft.com/office/powerpoint/2010/main" val="423124663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9703D-C8F9-44AD-A7C0-C2F3871F8C1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 phone&#10;&#10;Description generated with very high confidence">
            <a:extLst>
              <a:ext uri="{FF2B5EF4-FFF2-40B4-BE49-F238E27FC236}">
                <a16:creationId xmlns:a16="http://schemas.microsoft.com/office/drawing/2014/main" id="{AE6C2340-CB16-4879-966F-CCBF47152598}"/>
              </a:ext>
            </a:extLst>
          </p:cNvPr>
          <p:cNvPicPr>
            <a:picLocks noChangeAspect="1"/>
          </p:cNvPicPr>
          <p:nvPr/>
        </p:nvPicPr>
        <p:blipFill>
          <a:blip r:embed="rId2"/>
          <a:stretch>
            <a:fillRect/>
          </a:stretch>
        </p:blipFill>
        <p:spPr>
          <a:xfrm>
            <a:off x="643467" y="1158066"/>
            <a:ext cx="10905066" cy="3844035"/>
          </a:xfrm>
          <a:prstGeom prst="rect">
            <a:avLst/>
          </a:prstGeom>
        </p:spPr>
      </p:pic>
    </p:spTree>
    <p:extLst>
      <p:ext uri="{BB962C8B-B14F-4D97-AF65-F5344CB8AC3E}">
        <p14:creationId xmlns:p14="http://schemas.microsoft.com/office/powerpoint/2010/main" val="275563668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9703D-C8F9-44AD-A7C0-C2F3871F8C1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 phone&#10;&#10;Description generated with very high confidence">
            <a:extLst>
              <a:ext uri="{FF2B5EF4-FFF2-40B4-BE49-F238E27FC236}">
                <a16:creationId xmlns:a16="http://schemas.microsoft.com/office/drawing/2014/main" id="{ABBEDBFA-75EA-4051-B782-59317221F7DF}"/>
              </a:ext>
            </a:extLst>
          </p:cNvPr>
          <p:cNvPicPr>
            <a:picLocks noChangeAspect="1"/>
          </p:cNvPicPr>
          <p:nvPr/>
        </p:nvPicPr>
        <p:blipFill>
          <a:blip r:embed="rId2"/>
          <a:stretch>
            <a:fillRect/>
          </a:stretch>
        </p:blipFill>
        <p:spPr>
          <a:xfrm>
            <a:off x="643467" y="1294379"/>
            <a:ext cx="10905066" cy="3571409"/>
          </a:xfrm>
          <a:prstGeom prst="rect">
            <a:avLst/>
          </a:prstGeom>
        </p:spPr>
      </p:pic>
    </p:spTree>
    <p:extLst>
      <p:ext uri="{BB962C8B-B14F-4D97-AF65-F5344CB8AC3E}">
        <p14:creationId xmlns:p14="http://schemas.microsoft.com/office/powerpoint/2010/main" val="392828784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F89C-DE23-4683-8F7B-93CB8435B482}"/>
              </a:ext>
            </a:extLst>
          </p:cNvPr>
          <p:cNvSpPr>
            <a:spLocks noGrp="1"/>
          </p:cNvSpPr>
          <p:nvPr>
            <p:ph type="title"/>
          </p:nvPr>
        </p:nvSpPr>
        <p:spPr/>
        <p:txBody>
          <a:bodyPr/>
          <a:lstStyle/>
          <a:p>
            <a:r>
              <a:rPr lang="en-US" dirty="0"/>
              <a:t>Buyer’s response to invitation to offer</a:t>
            </a:r>
          </a:p>
        </p:txBody>
      </p:sp>
      <p:sp>
        <p:nvSpPr>
          <p:cNvPr id="3" name="Content Placeholder 2">
            <a:extLst>
              <a:ext uri="{FF2B5EF4-FFF2-40B4-BE49-F238E27FC236}">
                <a16:creationId xmlns:a16="http://schemas.microsoft.com/office/drawing/2014/main" id="{E025F349-21FD-4B24-B6B1-0E7970FB5635}"/>
              </a:ext>
            </a:extLst>
          </p:cNvPr>
          <p:cNvSpPr>
            <a:spLocks noGrp="1"/>
          </p:cNvSpPr>
          <p:nvPr>
            <p:ph idx="1"/>
          </p:nvPr>
        </p:nvSpPr>
        <p:spPr/>
        <p:txBody>
          <a:bodyPr>
            <a:normAutofit/>
          </a:bodyPr>
          <a:lstStyle/>
          <a:p>
            <a:r>
              <a:rPr lang="en-US" sz="2800" dirty="0"/>
              <a:t>If buyer doesn’t agree to terms of the invitation to offer, how should the buyer respond?</a:t>
            </a:r>
          </a:p>
          <a:p>
            <a:r>
              <a:rPr lang="en-US" sz="2800" dirty="0"/>
              <a:t>Amend the Invitation?</a:t>
            </a:r>
          </a:p>
          <a:p>
            <a:r>
              <a:rPr lang="en-US" sz="2800" dirty="0"/>
              <a:t>Counter the Invitation?</a:t>
            </a:r>
          </a:p>
          <a:p>
            <a:r>
              <a:rPr lang="en-US" sz="2800" dirty="0"/>
              <a:t>Rewrite the Purchase Agreement?</a:t>
            </a:r>
          </a:p>
        </p:txBody>
      </p:sp>
    </p:spTree>
    <p:extLst>
      <p:ext uri="{BB962C8B-B14F-4D97-AF65-F5344CB8AC3E}">
        <p14:creationId xmlns:p14="http://schemas.microsoft.com/office/powerpoint/2010/main" val="171377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F89C-DE23-4683-8F7B-93CB8435B482}"/>
              </a:ext>
            </a:extLst>
          </p:cNvPr>
          <p:cNvSpPr>
            <a:spLocks noGrp="1"/>
          </p:cNvSpPr>
          <p:nvPr>
            <p:ph type="title"/>
          </p:nvPr>
        </p:nvSpPr>
        <p:spPr/>
        <p:txBody>
          <a:bodyPr/>
          <a:lstStyle/>
          <a:p>
            <a:r>
              <a:rPr lang="en-US" dirty="0"/>
              <a:t>Discussion: Ranm invitation to offer</a:t>
            </a:r>
          </a:p>
        </p:txBody>
      </p:sp>
      <p:sp>
        <p:nvSpPr>
          <p:cNvPr id="3" name="Content Placeholder 2">
            <a:extLst>
              <a:ext uri="{FF2B5EF4-FFF2-40B4-BE49-F238E27FC236}">
                <a16:creationId xmlns:a16="http://schemas.microsoft.com/office/drawing/2014/main" id="{E025F349-21FD-4B24-B6B1-0E7970FB5635}"/>
              </a:ext>
            </a:extLst>
          </p:cNvPr>
          <p:cNvSpPr>
            <a:spLocks noGrp="1"/>
          </p:cNvSpPr>
          <p:nvPr>
            <p:ph idx="1"/>
          </p:nvPr>
        </p:nvSpPr>
        <p:spPr/>
        <p:txBody>
          <a:bodyPr>
            <a:normAutofit/>
          </a:bodyPr>
          <a:lstStyle/>
          <a:p>
            <a:r>
              <a:rPr lang="en-US" sz="2800" dirty="0"/>
              <a:t>Does the seller have to use this form?</a:t>
            </a:r>
          </a:p>
          <a:p>
            <a:r>
              <a:rPr lang="en-US" sz="2800" dirty="0"/>
              <a:t>Should the seller consider countering one offer only?</a:t>
            </a:r>
          </a:p>
          <a:p>
            <a:r>
              <a:rPr lang="en-US" sz="2800" dirty="0"/>
              <a:t>Should the seller always use this form when they call for highest and best? </a:t>
            </a:r>
          </a:p>
          <a:p>
            <a:r>
              <a:rPr lang="en-US" sz="2800" dirty="0"/>
              <a:t>Why not just do a verbal highest and best?</a:t>
            </a:r>
          </a:p>
          <a:p>
            <a:endParaRPr lang="en-US" sz="2800" dirty="0"/>
          </a:p>
          <a:p>
            <a:endParaRPr lang="en-US" dirty="0"/>
          </a:p>
        </p:txBody>
      </p:sp>
    </p:spTree>
    <p:extLst>
      <p:ext uri="{BB962C8B-B14F-4D97-AF65-F5344CB8AC3E}">
        <p14:creationId xmlns:p14="http://schemas.microsoft.com/office/powerpoint/2010/main" val="20509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F89C-DE23-4683-8F7B-93CB8435B482}"/>
              </a:ext>
            </a:extLst>
          </p:cNvPr>
          <p:cNvSpPr>
            <a:spLocks noGrp="1"/>
          </p:cNvSpPr>
          <p:nvPr>
            <p:ph type="title"/>
          </p:nvPr>
        </p:nvSpPr>
        <p:spPr/>
        <p:txBody>
          <a:bodyPr/>
          <a:lstStyle/>
          <a:p>
            <a:r>
              <a:rPr lang="en-US" dirty="0"/>
              <a:t>Discussion: Ranm invitation to offer</a:t>
            </a:r>
          </a:p>
        </p:txBody>
      </p:sp>
      <p:sp>
        <p:nvSpPr>
          <p:cNvPr id="3" name="Content Placeholder 2">
            <a:extLst>
              <a:ext uri="{FF2B5EF4-FFF2-40B4-BE49-F238E27FC236}">
                <a16:creationId xmlns:a16="http://schemas.microsoft.com/office/drawing/2014/main" id="{E025F349-21FD-4B24-B6B1-0E7970FB5635}"/>
              </a:ext>
            </a:extLst>
          </p:cNvPr>
          <p:cNvSpPr>
            <a:spLocks noGrp="1"/>
          </p:cNvSpPr>
          <p:nvPr>
            <p:ph idx="1"/>
          </p:nvPr>
        </p:nvSpPr>
        <p:spPr/>
        <p:txBody>
          <a:bodyPr>
            <a:normAutofit/>
          </a:bodyPr>
          <a:lstStyle/>
          <a:p>
            <a:r>
              <a:rPr lang="en-US" sz="2800" dirty="0"/>
              <a:t>When is using the Invitation to Offer to the seller’s advantage?</a:t>
            </a:r>
          </a:p>
          <a:p>
            <a:r>
              <a:rPr lang="en-US" sz="2800" dirty="0"/>
              <a:t>Can improper handling of multiple offers lead to the appearance of impropriety concerning Fair Housing laws?</a:t>
            </a:r>
          </a:p>
          <a:p>
            <a:endParaRPr lang="en-US" dirty="0"/>
          </a:p>
        </p:txBody>
      </p:sp>
    </p:spTree>
    <p:extLst>
      <p:ext uri="{BB962C8B-B14F-4D97-AF65-F5344CB8AC3E}">
        <p14:creationId xmlns:p14="http://schemas.microsoft.com/office/powerpoint/2010/main" val="411829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0AE94-8697-4FFC-A480-CC9EAAB79944}"/>
              </a:ext>
            </a:extLst>
          </p:cNvPr>
          <p:cNvSpPr>
            <a:spLocks noGrp="1"/>
          </p:cNvSpPr>
          <p:nvPr>
            <p:ph type="title"/>
          </p:nvPr>
        </p:nvSpPr>
        <p:spPr/>
        <p:txBody>
          <a:bodyPr/>
          <a:lstStyle/>
          <a:p>
            <a:r>
              <a:rPr lang="en-US" dirty="0"/>
              <a:t>Communicating Effectively and Fairly</a:t>
            </a:r>
          </a:p>
        </p:txBody>
      </p:sp>
      <p:sp>
        <p:nvSpPr>
          <p:cNvPr id="5" name="Text Placeholder 4">
            <a:extLst>
              <a:ext uri="{FF2B5EF4-FFF2-40B4-BE49-F238E27FC236}">
                <a16:creationId xmlns:a16="http://schemas.microsoft.com/office/drawing/2014/main" id="{96E68121-B04D-4DB1-ACA1-F0921597639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2587486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550F3-6829-42F7-A55C-BB8E7D6631D3}"/>
              </a:ext>
            </a:extLst>
          </p:cNvPr>
          <p:cNvSpPr>
            <a:spLocks noGrp="1"/>
          </p:cNvSpPr>
          <p:nvPr>
            <p:ph type="title"/>
          </p:nvPr>
        </p:nvSpPr>
        <p:spPr/>
        <p:txBody>
          <a:bodyPr/>
          <a:lstStyle/>
          <a:p>
            <a:r>
              <a:rPr lang="en-US" dirty="0"/>
              <a:t>Effective Communication</a:t>
            </a:r>
          </a:p>
        </p:txBody>
      </p:sp>
      <p:sp>
        <p:nvSpPr>
          <p:cNvPr id="3" name="Content Placeholder 2">
            <a:extLst>
              <a:ext uri="{FF2B5EF4-FFF2-40B4-BE49-F238E27FC236}">
                <a16:creationId xmlns:a16="http://schemas.microsoft.com/office/drawing/2014/main" id="{BC535342-FA66-4937-958E-94A6EE01BC9F}"/>
              </a:ext>
            </a:extLst>
          </p:cNvPr>
          <p:cNvSpPr>
            <a:spLocks noGrp="1"/>
          </p:cNvSpPr>
          <p:nvPr>
            <p:ph idx="1"/>
          </p:nvPr>
        </p:nvSpPr>
        <p:spPr/>
        <p:txBody>
          <a:bodyPr>
            <a:normAutofit lnSpcReduction="10000"/>
          </a:bodyPr>
          <a:lstStyle/>
          <a:p>
            <a:r>
              <a:rPr lang="en-US" sz="2800" i="1" dirty="0"/>
              <a:t>“Realize that in multiple offer situations only one offer will result in a sale and one (or more) potential purchasers will be disappointed that their offer was not accepted.  While little can be done to assuage their disappointment, fair and honest treatment throughout the process; coupled with prompt, ongoing and open communication, will enhance the likelihood they will feel they were treated fairly and honestly. ”</a:t>
            </a:r>
          </a:p>
          <a:p>
            <a:endParaRPr lang="en-US" dirty="0"/>
          </a:p>
        </p:txBody>
      </p:sp>
    </p:spTree>
    <p:extLst>
      <p:ext uri="{BB962C8B-B14F-4D97-AF65-F5344CB8AC3E}">
        <p14:creationId xmlns:p14="http://schemas.microsoft.com/office/powerpoint/2010/main" val="355464329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A19C-67D3-4D41-BFFA-A95331C1BCA3}"/>
              </a:ext>
            </a:extLst>
          </p:cNvPr>
          <p:cNvSpPr>
            <a:spLocks noGrp="1"/>
          </p:cNvSpPr>
          <p:nvPr>
            <p:ph type="title"/>
          </p:nvPr>
        </p:nvSpPr>
        <p:spPr/>
        <p:txBody>
          <a:bodyPr/>
          <a:lstStyle/>
          <a:p>
            <a:r>
              <a:rPr lang="en-US" dirty="0"/>
              <a:t>Nar code of ethics</a:t>
            </a:r>
          </a:p>
        </p:txBody>
      </p:sp>
      <p:sp>
        <p:nvSpPr>
          <p:cNvPr id="3" name="Content Placeholder 2">
            <a:extLst>
              <a:ext uri="{FF2B5EF4-FFF2-40B4-BE49-F238E27FC236}">
                <a16:creationId xmlns:a16="http://schemas.microsoft.com/office/drawing/2014/main" id="{1F56D7E5-BA98-4086-905D-53CE0BDD9FC1}"/>
              </a:ext>
            </a:extLst>
          </p:cNvPr>
          <p:cNvSpPr>
            <a:spLocks noGrp="1"/>
          </p:cNvSpPr>
          <p:nvPr>
            <p:ph idx="1"/>
          </p:nvPr>
        </p:nvSpPr>
        <p:spPr/>
        <p:txBody>
          <a:bodyPr>
            <a:normAutofit/>
          </a:bodyPr>
          <a:lstStyle/>
          <a:p>
            <a:r>
              <a:rPr lang="en-US" sz="2800" i="1" dirty="0"/>
              <a:t>“While the Code of Ethics does not expressly mandate “fairness” (given its inherent subjectivity), remember that the Preamble has long noted that “. . . REALTOR® has come to connote competency, fairness, and high integrity. . . .” If a seller directs you to advise offerors about the existence of other purchase offers, fairness dictates that all offerors or their representatives be so informed.”</a:t>
            </a:r>
          </a:p>
        </p:txBody>
      </p:sp>
    </p:spTree>
    <p:extLst>
      <p:ext uri="{BB962C8B-B14F-4D97-AF65-F5344CB8AC3E}">
        <p14:creationId xmlns:p14="http://schemas.microsoft.com/office/powerpoint/2010/main" val="1775939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259DB-6CAF-4E50-8BC9-AFA18A7A4B8A}"/>
              </a:ext>
            </a:extLst>
          </p:cNvPr>
          <p:cNvSpPr>
            <a:spLocks noGrp="1"/>
          </p:cNvSpPr>
          <p:nvPr>
            <p:ph type="title"/>
          </p:nvPr>
        </p:nvSpPr>
        <p:spPr/>
        <p:txBody>
          <a:bodyPr/>
          <a:lstStyle/>
          <a:p>
            <a:r>
              <a:rPr lang="en-US" dirty="0"/>
              <a:t>What is a sellers market?</a:t>
            </a:r>
          </a:p>
        </p:txBody>
      </p:sp>
      <p:sp>
        <p:nvSpPr>
          <p:cNvPr id="3" name="Content Placeholder 2">
            <a:extLst>
              <a:ext uri="{FF2B5EF4-FFF2-40B4-BE49-F238E27FC236}">
                <a16:creationId xmlns:a16="http://schemas.microsoft.com/office/drawing/2014/main" id="{3F1B0FEA-AFCA-47D1-9EDF-E86DDCCD7BE0}"/>
              </a:ext>
            </a:extLst>
          </p:cNvPr>
          <p:cNvSpPr>
            <a:spLocks noGrp="1"/>
          </p:cNvSpPr>
          <p:nvPr>
            <p:ph idx="1"/>
          </p:nvPr>
        </p:nvSpPr>
        <p:spPr/>
        <p:txBody>
          <a:bodyPr>
            <a:normAutofit/>
          </a:bodyPr>
          <a:lstStyle/>
          <a:p>
            <a:r>
              <a:rPr lang="en-US" sz="2800" dirty="0"/>
              <a:t>A seller’s market occurs when demand exceeds supply, or there are more buyers seeking to purchase properties than there are available homes on the market. </a:t>
            </a:r>
          </a:p>
        </p:txBody>
      </p:sp>
    </p:spTree>
    <p:extLst>
      <p:ext uri="{BB962C8B-B14F-4D97-AF65-F5344CB8AC3E}">
        <p14:creationId xmlns:p14="http://schemas.microsoft.com/office/powerpoint/2010/main" val="164136941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D225-94A2-4995-86DA-79B23D9400B6}"/>
              </a:ext>
            </a:extLst>
          </p:cNvPr>
          <p:cNvSpPr>
            <a:spLocks noGrp="1"/>
          </p:cNvSpPr>
          <p:nvPr>
            <p:ph type="title"/>
          </p:nvPr>
        </p:nvSpPr>
        <p:spPr/>
        <p:txBody>
          <a:bodyPr/>
          <a:lstStyle/>
          <a:p>
            <a:r>
              <a:rPr lang="en-US" dirty="0"/>
              <a:t>effective communication</a:t>
            </a:r>
          </a:p>
        </p:txBody>
      </p:sp>
      <p:sp>
        <p:nvSpPr>
          <p:cNvPr id="3" name="Content Placeholder 2">
            <a:extLst>
              <a:ext uri="{FF2B5EF4-FFF2-40B4-BE49-F238E27FC236}">
                <a16:creationId xmlns:a16="http://schemas.microsoft.com/office/drawing/2014/main" id="{FC962988-1CB7-4964-9533-516EC981E1BF}"/>
              </a:ext>
            </a:extLst>
          </p:cNvPr>
          <p:cNvSpPr>
            <a:spLocks noGrp="1"/>
          </p:cNvSpPr>
          <p:nvPr>
            <p:ph idx="1"/>
          </p:nvPr>
        </p:nvSpPr>
        <p:spPr/>
        <p:txBody>
          <a:bodyPr>
            <a:normAutofit/>
          </a:bodyPr>
          <a:lstStyle/>
          <a:p>
            <a:r>
              <a:rPr lang="en-US" sz="2400" i="1" dirty="0"/>
              <a:t>REALTORS® can take no safer guide than that which has been handed down through the centuries, embodied in the Golden Rule, ‘Whatsoever ye would that others should do to you, do ye even so to them.’ ” (from the Preamble to the Code of Ethics). </a:t>
            </a:r>
          </a:p>
        </p:txBody>
      </p:sp>
    </p:spTree>
    <p:extLst>
      <p:ext uri="{BB962C8B-B14F-4D97-AF65-F5344CB8AC3E}">
        <p14:creationId xmlns:p14="http://schemas.microsoft.com/office/powerpoint/2010/main" val="283459419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D225-94A2-4995-86DA-79B23D9400B6}"/>
              </a:ext>
            </a:extLst>
          </p:cNvPr>
          <p:cNvSpPr>
            <a:spLocks noGrp="1"/>
          </p:cNvSpPr>
          <p:nvPr>
            <p:ph type="title"/>
          </p:nvPr>
        </p:nvSpPr>
        <p:spPr/>
        <p:txBody>
          <a:bodyPr/>
          <a:lstStyle/>
          <a:p>
            <a:r>
              <a:rPr lang="en-US" dirty="0"/>
              <a:t>effective communication</a:t>
            </a:r>
          </a:p>
        </p:txBody>
      </p:sp>
      <p:sp>
        <p:nvSpPr>
          <p:cNvPr id="3" name="Content Placeholder 2">
            <a:extLst>
              <a:ext uri="{FF2B5EF4-FFF2-40B4-BE49-F238E27FC236}">
                <a16:creationId xmlns:a16="http://schemas.microsoft.com/office/drawing/2014/main" id="{FC962988-1CB7-4964-9533-516EC981E1BF}"/>
              </a:ext>
            </a:extLst>
          </p:cNvPr>
          <p:cNvSpPr>
            <a:spLocks noGrp="1"/>
          </p:cNvSpPr>
          <p:nvPr>
            <p:ph idx="1"/>
          </p:nvPr>
        </p:nvSpPr>
        <p:spPr/>
        <p:txBody>
          <a:bodyPr>
            <a:normAutofit/>
          </a:bodyPr>
          <a:lstStyle/>
          <a:p>
            <a:r>
              <a:rPr lang="en-US" sz="2800" i="1" dirty="0"/>
              <a:t>What’s the best way to respond to inquiries like </a:t>
            </a:r>
          </a:p>
          <a:p>
            <a:r>
              <a:rPr lang="en-US" sz="2800" i="1" dirty="0"/>
              <a:t>“Do you have any offers?”</a:t>
            </a:r>
          </a:p>
          <a:p>
            <a:r>
              <a:rPr lang="en-US" sz="2800" i="1" dirty="0"/>
              <a:t>“Is the property still available?”</a:t>
            </a:r>
          </a:p>
          <a:p>
            <a:endParaRPr lang="en-US" sz="2200" i="1" dirty="0"/>
          </a:p>
        </p:txBody>
      </p:sp>
    </p:spTree>
    <p:extLst>
      <p:ext uri="{BB962C8B-B14F-4D97-AF65-F5344CB8AC3E}">
        <p14:creationId xmlns:p14="http://schemas.microsoft.com/office/powerpoint/2010/main" val="10670741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D225-94A2-4995-86DA-79B23D9400B6}"/>
              </a:ext>
            </a:extLst>
          </p:cNvPr>
          <p:cNvSpPr>
            <a:spLocks noGrp="1"/>
          </p:cNvSpPr>
          <p:nvPr>
            <p:ph type="title"/>
          </p:nvPr>
        </p:nvSpPr>
        <p:spPr/>
        <p:txBody>
          <a:bodyPr/>
          <a:lstStyle/>
          <a:p>
            <a:r>
              <a:rPr lang="en-US" dirty="0"/>
              <a:t>effective communication</a:t>
            </a:r>
          </a:p>
        </p:txBody>
      </p:sp>
      <p:sp>
        <p:nvSpPr>
          <p:cNvPr id="3" name="Content Placeholder 2">
            <a:extLst>
              <a:ext uri="{FF2B5EF4-FFF2-40B4-BE49-F238E27FC236}">
                <a16:creationId xmlns:a16="http://schemas.microsoft.com/office/drawing/2014/main" id="{FC962988-1CB7-4964-9533-516EC981E1BF}"/>
              </a:ext>
            </a:extLst>
          </p:cNvPr>
          <p:cNvSpPr>
            <a:spLocks noGrp="1"/>
          </p:cNvSpPr>
          <p:nvPr>
            <p:ph idx="1"/>
          </p:nvPr>
        </p:nvSpPr>
        <p:spPr/>
        <p:txBody>
          <a:bodyPr>
            <a:normAutofit/>
          </a:bodyPr>
          <a:lstStyle/>
          <a:p>
            <a:r>
              <a:rPr lang="en-US" sz="2800" i="1" dirty="0"/>
              <a:t> What’s the best way to notify all parties of the presence of other offers? Text? Email? Phone?</a:t>
            </a:r>
          </a:p>
          <a:p>
            <a:r>
              <a:rPr lang="en-US" sz="2800" i="1" dirty="0"/>
              <a:t>Can you dictate the method of communication? Text all interested parties? Email? Please do not call LA? </a:t>
            </a:r>
          </a:p>
          <a:p>
            <a:r>
              <a:rPr lang="en-US" sz="2800" i="1" dirty="0"/>
              <a:t>How about the MLS? Is it required that you put something like “multiple offers received, seeking highest and best by Friday at 5pm?</a:t>
            </a:r>
          </a:p>
          <a:p>
            <a:endParaRPr lang="en-US" sz="2400" i="1" dirty="0"/>
          </a:p>
        </p:txBody>
      </p:sp>
    </p:spTree>
    <p:extLst>
      <p:ext uri="{BB962C8B-B14F-4D97-AF65-F5344CB8AC3E}">
        <p14:creationId xmlns:p14="http://schemas.microsoft.com/office/powerpoint/2010/main" val="296094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D225-94A2-4995-86DA-79B23D9400B6}"/>
              </a:ext>
            </a:extLst>
          </p:cNvPr>
          <p:cNvSpPr>
            <a:spLocks noGrp="1"/>
          </p:cNvSpPr>
          <p:nvPr>
            <p:ph type="title"/>
          </p:nvPr>
        </p:nvSpPr>
        <p:spPr/>
        <p:txBody>
          <a:bodyPr/>
          <a:lstStyle/>
          <a:p>
            <a:r>
              <a:rPr lang="en-US" dirty="0"/>
              <a:t>effective communication</a:t>
            </a:r>
          </a:p>
        </p:txBody>
      </p:sp>
      <p:sp>
        <p:nvSpPr>
          <p:cNvPr id="3" name="Content Placeholder 2">
            <a:extLst>
              <a:ext uri="{FF2B5EF4-FFF2-40B4-BE49-F238E27FC236}">
                <a16:creationId xmlns:a16="http://schemas.microsoft.com/office/drawing/2014/main" id="{FC962988-1CB7-4964-9533-516EC981E1BF}"/>
              </a:ext>
            </a:extLst>
          </p:cNvPr>
          <p:cNvSpPr>
            <a:spLocks noGrp="1"/>
          </p:cNvSpPr>
          <p:nvPr>
            <p:ph idx="1"/>
          </p:nvPr>
        </p:nvSpPr>
        <p:spPr/>
        <p:txBody>
          <a:bodyPr>
            <a:normAutofit/>
          </a:bodyPr>
          <a:lstStyle/>
          <a:p>
            <a:r>
              <a:rPr lang="en-US" sz="2800" i="1" dirty="0"/>
              <a:t> If you call for highest and best, when and how do you stop the flow of offers? Highest and best are due by 5pm? Offers will be presented tomorrow at 7pm? Do you ask buyer brokers to extend their offer deadlines and wait until the offers stop flowing?</a:t>
            </a:r>
          </a:p>
          <a:p>
            <a:r>
              <a:rPr lang="en-US" sz="2800" i="1" dirty="0"/>
              <a:t>Do you communicate with the buyer brokers whose clients did not get the house to let them know why? Should you? </a:t>
            </a:r>
          </a:p>
          <a:p>
            <a:endParaRPr lang="en-US" sz="2400" i="1" dirty="0"/>
          </a:p>
        </p:txBody>
      </p:sp>
    </p:spTree>
    <p:extLst>
      <p:ext uri="{BB962C8B-B14F-4D97-AF65-F5344CB8AC3E}">
        <p14:creationId xmlns:p14="http://schemas.microsoft.com/office/powerpoint/2010/main" val="139968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D225-94A2-4995-86DA-79B23D9400B6}"/>
              </a:ext>
            </a:extLst>
          </p:cNvPr>
          <p:cNvSpPr>
            <a:spLocks noGrp="1"/>
          </p:cNvSpPr>
          <p:nvPr>
            <p:ph type="title"/>
          </p:nvPr>
        </p:nvSpPr>
        <p:spPr/>
        <p:txBody>
          <a:bodyPr/>
          <a:lstStyle/>
          <a:p>
            <a:r>
              <a:rPr lang="en-US" dirty="0"/>
              <a:t>effective communication</a:t>
            </a:r>
          </a:p>
        </p:txBody>
      </p:sp>
      <p:sp>
        <p:nvSpPr>
          <p:cNvPr id="3" name="Content Placeholder 2">
            <a:extLst>
              <a:ext uri="{FF2B5EF4-FFF2-40B4-BE49-F238E27FC236}">
                <a16:creationId xmlns:a16="http://schemas.microsoft.com/office/drawing/2014/main" id="{FC962988-1CB7-4964-9533-516EC981E1BF}"/>
              </a:ext>
            </a:extLst>
          </p:cNvPr>
          <p:cNvSpPr>
            <a:spLocks noGrp="1"/>
          </p:cNvSpPr>
          <p:nvPr>
            <p:ph idx="1"/>
          </p:nvPr>
        </p:nvSpPr>
        <p:spPr/>
        <p:txBody>
          <a:bodyPr>
            <a:normAutofit/>
          </a:bodyPr>
          <a:lstStyle/>
          <a:p>
            <a:r>
              <a:rPr lang="en-US" sz="2800" i="1" dirty="0"/>
              <a:t>Let the buyer brokers who’s buyers have lost out that their offer was presented but that the seller rejected it.</a:t>
            </a:r>
          </a:p>
          <a:p>
            <a:r>
              <a:rPr lang="en-US" sz="2800" i="1" dirty="0"/>
              <a:t>Common complaint: “They never let me know if my buyer’s offer was even looked at!”</a:t>
            </a:r>
          </a:p>
          <a:p>
            <a:endParaRPr lang="en-US" sz="2200" i="1" dirty="0"/>
          </a:p>
        </p:txBody>
      </p:sp>
    </p:spTree>
    <p:extLst>
      <p:ext uri="{BB962C8B-B14F-4D97-AF65-F5344CB8AC3E}">
        <p14:creationId xmlns:p14="http://schemas.microsoft.com/office/powerpoint/2010/main" val="355505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15D811-1DDC-40E4-8920-5311974A4AA5}"/>
              </a:ext>
            </a:extLst>
          </p:cNvPr>
          <p:cNvSpPr>
            <a:spLocks noGrp="1"/>
          </p:cNvSpPr>
          <p:nvPr>
            <p:ph type="title"/>
          </p:nvPr>
        </p:nvSpPr>
        <p:spPr/>
        <p:txBody>
          <a:bodyPr/>
          <a:lstStyle/>
          <a:p>
            <a:r>
              <a:rPr lang="en-US" dirty="0"/>
              <a:t>2</a:t>
            </a:r>
            <a:r>
              <a:rPr lang="en-US"/>
              <a:t> </a:t>
            </a:r>
            <a:r>
              <a:rPr lang="en-US" dirty="0"/>
              <a:t>Multiple offer scenarios</a:t>
            </a:r>
            <a:br>
              <a:rPr lang="en-US" dirty="0"/>
            </a:br>
            <a:r>
              <a:rPr lang="en-US" dirty="0"/>
              <a:t>- What would you do?</a:t>
            </a:r>
          </a:p>
        </p:txBody>
      </p:sp>
      <p:sp>
        <p:nvSpPr>
          <p:cNvPr id="5" name="Text Placeholder 4">
            <a:extLst>
              <a:ext uri="{FF2B5EF4-FFF2-40B4-BE49-F238E27FC236}">
                <a16:creationId xmlns:a16="http://schemas.microsoft.com/office/drawing/2014/main" id="{31003E46-F541-40E7-A416-E87605852C6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060029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15D811-1DDC-40E4-8920-5311974A4AA5}"/>
              </a:ext>
            </a:extLst>
          </p:cNvPr>
          <p:cNvSpPr>
            <a:spLocks noGrp="1"/>
          </p:cNvSpPr>
          <p:nvPr>
            <p:ph type="title"/>
          </p:nvPr>
        </p:nvSpPr>
        <p:spPr/>
        <p:txBody>
          <a:bodyPr/>
          <a:lstStyle/>
          <a:p>
            <a:r>
              <a:rPr lang="en-US" dirty="0"/>
              <a:t>scenario #1</a:t>
            </a:r>
          </a:p>
        </p:txBody>
      </p:sp>
      <p:sp>
        <p:nvSpPr>
          <p:cNvPr id="5" name="Text Placeholder 4">
            <a:extLst>
              <a:ext uri="{FF2B5EF4-FFF2-40B4-BE49-F238E27FC236}">
                <a16:creationId xmlns:a16="http://schemas.microsoft.com/office/drawing/2014/main" id="{31003E46-F541-40E7-A416-E87605852C6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3159489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F6E0B555-17BC-48CA-90C1-B4A5AB3ADEF0}"/>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350623179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4B190C89-39E8-4186-81C5-24EFCEC04481}"/>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397116734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 name="Picture 6" descr="A screenshot of a cell phone&#10;&#10;Description generated with very high confidence">
            <a:extLst>
              <a:ext uri="{FF2B5EF4-FFF2-40B4-BE49-F238E27FC236}">
                <a16:creationId xmlns:a16="http://schemas.microsoft.com/office/drawing/2014/main" id="{D1925D0F-02C1-445A-AD1B-3CA93376E585}"/>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3580716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259DB-6CAF-4E50-8BC9-AFA18A7A4B8A}"/>
              </a:ext>
            </a:extLst>
          </p:cNvPr>
          <p:cNvSpPr>
            <a:spLocks noGrp="1"/>
          </p:cNvSpPr>
          <p:nvPr>
            <p:ph type="title"/>
          </p:nvPr>
        </p:nvSpPr>
        <p:spPr/>
        <p:txBody>
          <a:bodyPr/>
          <a:lstStyle/>
          <a:p>
            <a:r>
              <a:rPr lang="en-US" dirty="0"/>
              <a:t>What is a sellers market?</a:t>
            </a:r>
          </a:p>
        </p:txBody>
      </p:sp>
      <p:sp>
        <p:nvSpPr>
          <p:cNvPr id="3" name="Content Placeholder 2">
            <a:extLst>
              <a:ext uri="{FF2B5EF4-FFF2-40B4-BE49-F238E27FC236}">
                <a16:creationId xmlns:a16="http://schemas.microsoft.com/office/drawing/2014/main" id="{3F1B0FEA-AFCA-47D1-9EDF-E86DDCCD7BE0}"/>
              </a:ext>
            </a:extLst>
          </p:cNvPr>
          <p:cNvSpPr>
            <a:spLocks noGrp="1"/>
          </p:cNvSpPr>
          <p:nvPr>
            <p:ph idx="1"/>
          </p:nvPr>
        </p:nvSpPr>
        <p:spPr>
          <a:xfrm>
            <a:off x="1451578" y="1853754"/>
            <a:ext cx="9603275" cy="4199727"/>
          </a:xfrm>
        </p:spPr>
        <p:txBody>
          <a:bodyPr>
            <a:normAutofit/>
          </a:bodyPr>
          <a:lstStyle/>
          <a:p>
            <a:r>
              <a:rPr lang="en-US" sz="2800" dirty="0"/>
              <a:t>This often leads to multiple buyers interested in a single property, resulting in bidding wars.  A seller’s market is a fantastic time to sell your home as you could secure a sale price that’s higher than your listing price, or at least more than your bottom line (the lowest price you’d be willing to accept for your home).</a:t>
            </a:r>
          </a:p>
          <a:p>
            <a:endParaRPr lang="en-US" dirty="0"/>
          </a:p>
          <a:p>
            <a:r>
              <a:rPr lang="en-US" i="1" dirty="0"/>
              <a:t>From Redfin: https://www.redfin.com/resources/buyers-market-sellers-market</a:t>
            </a:r>
          </a:p>
        </p:txBody>
      </p:sp>
    </p:spTree>
    <p:extLst>
      <p:ext uri="{BB962C8B-B14F-4D97-AF65-F5344CB8AC3E}">
        <p14:creationId xmlns:p14="http://schemas.microsoft.com/office/powerpoint/2010/main" val="429019220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27289A09-F225-494D-AC77-A66B3C33334A}"/>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321743955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FCD9B450-4AA3-48F0-8600-7C218D077162}"/>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1530938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15D811-1DDC-40E4-8920-5311974A4AA5}"/>
              </a:ext>
            </a:extLst>
          </p:cNvPr>
          <p:cNvSpPr>
            <a:spLocks noGrp="1"/>
          </p:cNvSpPr>
          <p:nvPr>
            <p:ph type="title"/>
          </p:nvPr>
        </p:nvSpPr>
        <p:spPr/>
        <p:txBody>
          <a:bodyPr/>
          <a:lstStyle/>
          <a:p>
            <a:r>
              <a:rPr lang="en-US" dirty="0"/>
              <a:t>scenario #2</a:t>
            </a:r>
          </a:p>
        </p:txBody>
      </p:sp>
      <p:sp>
        <p:nvSpPr>
          <p:cNvPr id="5" name="Text Placeholder 4">
            <a:extLst>
              <a:ext uri="{FF2B5EF4-FFF2-40B4-BE49-F238E27FC236}">
                <a16:creationId xmlns:a16="http://schemas.microsoft.com/office/drawing/2014/main" id="{31003E46-F541-40E7-A416-E87605852C6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151107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DC75FEA5-D2EA-4C43-9F9D-E6DF23B05217}"/>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56140883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Picture 3" descr="A screenshot of a cell phone&#10;&#10;Description generated with very high confidence">
            <a:extLst>
              <a:ext uri="{FF2B5EF4-FFF2-40B4-BE49-F238E27FC236}">
                <a16:creationId xmlns:a16="http://schemas.microsoft.com/office/drawing/2014/main" id="{31A8E9B8-874F-43BC-A47E-46D1A411EE2F}"/>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337624580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Picture 3" descr="A screenshot of a cell phone&#10;&#10;Description generated with very high confidence">
            <a:extLst>
              <a:ext uri="{FF2B5EF4-FFF2-40B4-BE49-F238E27FC236}">
                <a16:creationId xmlns:a16="http://schemas.microsoft.com/office/drawing/2014/main" id="{BCC90D7A-E931-4D87-A225-035D05154A26}"/>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299150919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Picture 3" descr="A screenshot of a cell phone&#10;&#10;Description generated with very high confidence">
            <a:extLst>
              <a:ext uri="{FF2B5EF4-FFF2-40B4-BE49-F238E27FC236}">
                <a16:creationId xmlns:a16="http://schemas.microsoft.com/office/drawing/2014/main" id="{149AF4BD-094C-4715-A431-B4BC42208125}"/>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394964380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Picture 3" descr="A screenshot of a cell phone&#10;&#10;Description generated with very high confidence">
            <a:extLst>
              <a:ext uri="{FF2B5EF4-FFF2-40B4-BE49-F238E27FC236}">
                <a16:creationId xmlns:a16="http://schemas.microsoft.com/office/drawing/2014/main" id="{12988488-DE08-492C-87DA-A65F5D700A6E}"/>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393221501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015AA9CE-816E-493C-ADC5-8438DD472E44}"/>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357762956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Picture 3" descr="A screenshot of a cell phone&#10;&#10;Description generated with very high confidence">
            <a:extLst>
              <a:ext uri="{FF2B5EF4-FFF2-40B4-BE49-F238E27FC236}">
                <a16:creationId xmlns:a16="http://schemas.microsoft.com/office/drawing/2014/main" id="{39D79326-1FF6-4318-83DA-09B530B1F0EC}"/>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2537563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A19C-67D3-4D41-BFFA-A95331C1BCA3}"/>
              </a:ext>
            </a:extLst>
          </p:cNvPr>
          <p:cNvSpPr>
            <a:spLocks noGrp="1"/>
          </p:cNvSpPr>
          <p:nvPr>
            <p:ph type="title"/>
          </p:nvPr>
        </p:nvSpPr>
        <p:spPr/>
        <p:txBody>
          <a:bodyPr/>
          <a:lstStyle/>
          <a:p>
            <a:r>
              <a:rPr lang="en-US" dirty="0"/>
              <a:t>Absorption rate</a:t>
            </a:r>
          </a:p>
        </p:txBody>
      </p:sp>
      <p:sp>
        <p:nvSpPr>
          <p:cNvPr id="3" name="Content Placeholder 2">
            <a:extLst>
              <a:ext uri="{FF2B5EF4-FFF2-40B4-BE49-F238E27FC236}">
                <a16:creationId xmlns:a16="http://schemas.microsoft.com/office/drawing/2014/main" id="{1F56D7E5-BA98-4086-905D-53CE0BDD9FC1}"/>
              </a:ext>
            </a:extLst>
          </p:cNvPr>
          <p:cNvSpPr>
            <a:spLocks noGrp="1"/>
          </p:cNvSpPr>
          <p:nvPr>
            <p:ph idx="1"/>
          </p:nvPr>
        </p:nvSpPr>
        <p:spPr/>
        <p:txBody>
          <a:bodyPr>
            <a:normAutofit/>
          </a:bodyPr>
          <a:lstStyle/>
          <a:p>
            <a:r>
              <a:rPr lang="en-US" sz="2800" dirty="0"/>
              <a:t>Absorption rate is a real estate stat that can be used to understand current market conditions. Measured in months, the absorption rate is one of the most current and accurate assessments of what the real market conditions are.</a:t>
            </a:r>
          </a:p>
          <a:p>
            <a:endParaRPr lang="en-US" dirty="0"/>
          </a:p>
        </p:txBody>
      </p:sp>
    </p:spTree>
    <p:extLst>
      <p:ext uri="{BB962C8B-B14F-4D97-AF65-F5344CB8AC3E}">
        <p14:creationId xmlns:p14="http://schemas.microsoft.com/office/powerpoint/2010/main" val="399214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0AE94-8697-4FFC-A480-CC9EAAB79944}"/>
              </a:ext>
            </a:extLst>
          </p:cNvPr>
          <p:cNvSpPr>
            <a:spLocks noGrp="1"/>
          </p:cNvSpPr>
          <p:nvPr>
            <p:ph type="title"/>
          </p:nvPr>
        </p:nvSpPr>
        <p:spPr/>
        <p:txBody>
          <a:bodyPr/>
          <a:lstStyle/>
          <a:p>
            <a:r>
              <a:rPr lang="en-US" dirty="0"/>
              <a:t>How to win at multiple offers</a:t>
            </a:r>
          </a:p>
        </p:txBody>
      </p:sp>
      <p:sp>
        <p:nvSpPr>
          <p:cNvPr id="5" name="Text Placeholder 4">
            <a:extLst>
              <a:ext uri="{FF2B5EF4-FFF2-40B4-BE49-F238E27FC236}">
                <a16:creationId xmlns:a16="http://schemas.microsoft.com/office/drawing/2014/main" id="{315FCAA3-4DEA-44D2-B94A-56EF7A46603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8529775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7F0E-B1F8-463C-A1D0-5713B5E6A80C}"/>
              </a:ext>
            </a:extLst>
          </p:cNvPr>
          <p:cNvSpPr>
            <a:spLocks noGrp="1"/>
          </p:cNvSpPr>
          <p:nvPr>
            <p:ph type="title"/>
          </p:nvPr>
        </p:nvSpPr>
        <p:spPr/>
        <p:txBody>
          <a:bodyPr/>
          <a:lstStyle/>
          <a:p>
            <a:r>
              <a:rPr lang="en-US" dirty="0"/>
              <a:t>How to win at multiple offers</a:t>
            </a:r>
          </a:p>
        </p:txBody>
      </p:sp>
      <p:sp>
        <p:nvSpPr>
          <p:cNvPr id="3" name="Content Placeholder 2">
            <a:extLst>
              <a:ext uri="{FF2B5EF4-FFF2-40B4-BE49-F238E27FC236}">
                <a16:creationId xmlns:a16="http://schemas.microsoft.com/office/drawing/2014/main" id="{6EA08D51-B1DF-41EA-A5A0-9F803893D42D}"/>
              </a:ext>
            </a:extLst>
          </p:cNvPr>
          <p:cNvSpPr>
            <a:spLocks noGrp="1"/>
          </p:cNvSpPr>
          <p:nvPr>
            <p:ph idx="1"/>
          </p:nvPr>
        </p:nvSpPr>
        <p:spPr/>
        <p:txBody>
          <a:bodyPr>
            <a:normAutofit/>
          </a:bodyPr>
          <a:lstStyle/>
          <a:p>
            <a:r>
              <a:rPr lang="en-US" sz="2800" dirty="0"/>
              <a:t>Help your buyers understand the market.	</a:t>
            </a:r>
          </a:p>
          <a:p>
            <a:pPr lvl="1"/>
            <a:r>
              <a:rPr lang="en-US" sz="2800" dirty="0"/>
              <a:t>Educate them on market conditions, specifically the absorption rate and what a seller’s market is.</a:t>
            </a:r>
          </a:p>
          <a:p>
            <a:pPr lvl="1"/>
            <a:r>
              <a:rPr lang="en-US" sz="2800" dirty="0"/>
              <a:t>Set them up with a </a:t>
            </a:r>
            <a:r>
              <a:rPr lang="en-US" sz="2800" dirty="0" err="1"/>
              <a:t>FlexMLS</a:t>
            </a:r>
            <a:r>
              <a:rPr lang="en-US" sz="2800" dirty="0"/>
              <a:t> portal so they can see how fast the good homes are selling – sometimes in 2 or 3 days.</a:t>
            </a:r>
          </a:p>
          <a:p>
            <a:pPr lvl="1"/>
            <a:r>
              <a:rPr lang="en-US" sz="2800" dirty="0"/>
              <a:t>Run a CMA of the neighborhood and show the LP/SP Ratio.</a:t>
            </a:r>
          </a:p>
          <a:p>
            <a:endParaRPr lang="en-US" dirty="0"/>
          </a:p>
        </p:txBody>
      </p:sp>
    </p:spTree>
    <p:extLst>
      <p:ext uri="{BB962C8B-B14F-4D97-AF65-F5344CB8AC3E}">
        <p14:creationId xmlns:p14="http://schemas.microsoft.com/office/powerpoint/2010/main" val="157834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7F0E-B1F8-463C-A1D0-5713B5E6A80C}"/>
              </a:ext>
            </a:extLst>
          </p:cNvPr>
          <p:cNvSpPr>
            <a:spLocks noGrp="1"/>
          </p:cNvSpPr>
          <p:nvPr>
            <p:ph type="title"/>
          </p:nvPr>
        </p:nvSpPr>
        <p:spPr/>
        <p:txBody>
          <a:bodyPr/>
          <a:lstStyle/>
          <a:p>
            <a:r>
              <a:rPr lang="en-US" dirty="0"/>
              <a:t>How to win at multiple offers</a:t>
            </a:r>
          </a:p>
        </p:txBody>
      </p:sp>
      <p:sp>
        <p:nvSpPr>
          <p:cNvPr id="3" name="Content Placeholder 2">
            <a:extLst>
              <a:ext uri="{FF2B5EF4-FFF2-40B4-BE49-F238E27FC236}">
                <a16:creationId xmlns:a16="http://schemas.microsoft.com/office/drawing/2014/main" id="{6EA08D51-B1DF-41EA-A5A0-9F803893D42D}"/>
              </a:ext>
            </a:extLst>
          </p:cNvPr>
          <p:cNvSpPr>
            <a:spLocks noGrp="1"/>
          </p:cNvSpPr>
          <p:nvPr>
            <p:ph idx="1"/>
          </p:nvPr>
        </p:nvSpPr>
        <p:spPr/>
        <p:txBody>
          <a:bodyPr>
            <a:normAutofit/>
          </a:bodyPr>
          <a:lstStyle/>
          <a:p>
            <a:pPr lvl="1"/>
            <a:r>
              <a:rPr lang="en-US" sz="2800" dirty="0"/>
              <a:t>Tell them stories about people who’ve lost out by offering less than list price. Stories help them connect the dots.</a:t>
            </a:r>
          </a:p>
          <a:p>
            <a:pPr lvl="1"/>
            <a:r>
              <a:rPr lang="en-US" sz="2800" dirty="0"/>
              <a:t>Set an expectation of offering list price or more</a:t>
            </a:r>
          </a:p>
          <a:p>
            <a:endParaRPr lang="en-US" dirty="0"/>
          </a:p>
        </p:txBody>
      </p:sp>
    </p:spTree>
    <p:extLst>
      <p:ext uri="{BB962C8B-B14F-4D97-AF65-F5344CB8AC3E}">
        <p14:creationId xmlns:p14="http://schemas.microsoft.com/office/powerpoint/2010/main" val="220649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7F0E-B1F8-463C-A1D0-5713B5E6A80C}"/>
              </a:ext>
            </a:extLst>
          </p:cNvPr>
          <p:cNvSpPr>
            <a:spLocks noGrp="1"/>
          </p:cNvSpPr>
          <p:nvPr>
            <p:ph type="title"/>
          </p:nvPr>
        </p:nvSpPr>
        <p:spPr/>
        <p:txBody>
          <a:bodyPr/>
          <a:lstStyle/>
          <a:p>
            <a:r>
              <a:rPr lang="en-US" dirty="0"/>
              <a:t>How to win at multiple offers</a:t>
            </a:r>
          </a:p>
        </p:txBody>
      </p:sp>
      <p:sp>
        <p:nvSpPr>
          <p:cNvPr id="3" name="Content Placeholder 2">
            <a:extLst>
              <a:ext uri="{FF2B5EF4-FFF2-40B4-BE49-F238E27FC236}">
                <a16:creationId xmlns:a16="http://schemas.microsoft.com/office/drawing/2014/main" id="{6EA08D51-B1DF-41EA-A5A0-9F803893D42D}"/>
              </a:ext>
            </a:extLst>
          </p:cNvPr>
          <p:cNvSpPr>
            <a:spLocks noGrp="1"/>
          </p:cNvSpPr>
          <p:nvPr>
            <p:ph idx="1"/>
          </p:nvPr>
        </p:nvSpPr>
        <p:spPr/>
        <p:txBody>
          <a:bodyPr>
            <a:normAutofit fontScale="92500"/>
          </a:bodyPr>
          <a:lstStyle/>
          <a:p>
            <a:r>
              <a:rPr lang="en-US" sz="2800" dirty="0"/>
              <a:t>Help your buyers understand the multiple offer process</a:t>
            </a:r>
          </a:p>
          <a:p>
            <a:pPr lvl="1"/>
            <a:r>
              <a:rPr lang="en-US" sz="2800" dirty="0"/>
              <a:t>Explain the seller’s options when the receive multiple options</a:t>
            </a:r>
          </a:p>
          <a:p>
            <a:pPr lvl="1"/>
            <a:r>
              <a:rPr lang="en-US" sz="2800" dirty="0"/>
              <a:t>Explain the highest and best scenarios, procedures and strategies</a:t>
            </a:r>
          </a:p>
          <a:p>
            <a:pPr lvl="1"/>
            <a:r>
              <a:rPr lang="en-US" sz="2800" dirty="0"/>
              <a:t>Set the expectation that it’s going to be very competitive and they have to want to WIN!</a:t>
            </a:r>
          </a:p>
          <a:p>
            <a:endParaRPr lang="en-US" dirty="0"/>
          </a:p>
        </p:txBody>
      </p:sp>
    </p:spTree>
    <p:extLst>
      <p:ext uri="{BB962C8B-B14F-4D97-AF65-F5344CB8AC3E}">
        <p14:creationId xmlns:p14="http://schemas.microsoft.com/office/powerpoint/2010/main" val="235122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7F0E-B1F8-463C-A1D0-5713B5E6A80C}"/>
              </a:ext>
            </a:extLst>
          </p:cNvPr>
          <p:cNvSpPr>
            <a:spLocks noGrp="1"/>
          </p:cNvSpPr>
          <p:nvPr>
            <p:ph type="title"/>
          </p:nvPr>
        </p:nvSpPr>
        <p:spPr/>
        <p:txBody>
          <a:bodyPr/>
          <a:lstStyle/>
          <a:p>
            <a:r>
              <a:rPr lang="en-US" dirty="0"/>
              <a:t>How to win at multiple offers</a:t>
            </a:r>
          </a:p>
        </p:txBody>
      </p:sp>
      <p:sp>
        <p:nvSpPr>
          <p:cNvPr id="3" name="Content Placeholder 2">
            <a:extLst>
              <a:ext uri="{FF2B5EF4-FFF2-40B4-BE49-F238E27FC236}">
                <a16:creationId xmlns:a16="http://schemas.microsoft.com/office/drawing/2014/main" id="{6EA08D51-B1DF-41EA-A5A0-9F803893D42D}"/>
              </a:ext>
            </a:extLst>
          </p:cNvPr>
          <p:cNvSpPr>
            <a:spLocks noGrp="1"/>
          </p:cNvSpPr>
          <p:nvPr>
            <p:ph idx="1"/>
          </p:nvPr>
        </p:nvSpPr>
        <p:spPr/>
        <p:txBody>
          <a:bodyPr>
            <a:normAutofit fontScale="92500" lnSpcReduction="20000"/>
          </a:bodyPr>
          <a:lstStyle/>
          <a:p>
            <a:r>
              <a:rPr lang="en-US" sz="2800" dirty="0"/>
              <a:t>Make your offer appealing to the seller</a:t>
            </a:r>
          </a:p>
          <a:p>
            <a:pPr lvl="1"/>
            <a:r>
              <a:rPr lang="en-US" sz="2800" dirty="0"/>
              <a:t>Minimize out-of-pocket expenses</a:t>
            </a:r>
          </a:p>
          <a:p>
            <a:pPr lvl="2"/>
            <a:r>
              <a:rPr lang="en-US" sz="2800" dirty="0"/>
              <a:t>Buyer to pay for the appraisal upfront</a:t>
            </a:r>
          </a:p>
          <a:p>
            <a:pPr lvl="2"/>
            <a:r>
              <a:rPr lang="en-US" sz="2800" dirty="0"/>
              <a:t>Buyer to pay for their own inspections upfront</a:t>
            </a:r>
          </a:p>
          <a:p>
            <a:pPr lvl="1"/>
            <a:r>
              <a:rPr lang="en-US" sz="2800" dirty="0"/>
              <a:t>Buyer to pay for their own warranty</a:t>
            </a:r>
          </a:p>
          <a:p>
            <a:pPr lvl="1"/>
            <a:r>
              <a:rPr lang="en-US" sz="2800" dirty="0"/>
              <a:t>Offer the seller a three-day rent back to facilitate their move</a:t>
            </a:r>
          </a:p>
          <a:p>
            <a:pPr lvl="1"/>
            <a:r>
              <a:rPr lang="en-US" sz="2800" dirty="0"/>
              <a:t>Have your buyers write a heart-felt letter</a:t>
            </a:r>
          </a:p>
          <a:p>
            <a:endParaRPr lang="en-US" dirty="0"/>
          </a:p>
        </p:txBody>
      </p:sp>
    </p:spTree>
    <p:extLst>
      <p:ext uri="{BB962C8B-B14F-4D97-AF65-F5344CB8AC3E}">
        <p14:creationId xmlns:p14="http://schemas.microsoft.com/office/powerpoint/2010/main" val="142203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7F0E-B1F8-463C-A1D0-5713B5E6A80C}"/>
              </a:ext>
            </a:extLst>
          </p:cNvPr>
          <p:cNvSpPr>
            <a:spLocks noGrp="1"/>
          </p:cNvSpPr>
          <p:nvPr>
            <p:ph type="title"/>
          </p:nvPr>
        </p:nvSpPr>
        <p:spPr/>
        <p:txBody>
          <a:bodyPr/>
          <a:lstStyle/>
          <a:p>
            <a:r>
              <a:rPr lang="en-US" dirty="0"/>
              <a:t>How to win at multiple offers</a:t>
            </a:r>
          </a:p>
        </p:txBody>
      </p:sp>
      <p:sp>
        <p:nvSpPr>
          <p:cNvPr id="3" name="Content Placeholder 2">
            <a:extLst>
              <a:ext uri="{FF2B5EF4-FFF2-40B4-BE49-F238E27FC236}">
                <a16:creationId xmlns:a16="http://schemas.microsoft.com/office/drawing/2014/main" id="{6EA08D51-B1DF-41EA-A5A0-9F803893D42D}"/>
              </a:ext>
            </a:extLst>
          </p:cNvPr>
          <p:cNvSpPr>
            <a:spLocks noGrp="1"/>
          </p:cNvSpPr>
          <p:nvPr>
            <p:ph idx="1"/>
          </p:nvPr>
        </p:nvSpPr>
        <p:spPr/>
        <p:txBody>
          <a:bodyPr>
            <a:normAutofit/>
          </a:bodyPr>
          <a:lstStyle/>
          <a:p>
            <a:r>
              <a:rPr lang="en-US" sz="2800" dirty="0"/>
              <a:t>Don’t write in unnecessary details that will elicit a counter!</a:t>
            </a:r>
          </a:p>
          <a:p>
            <a:pPr lvl="1"/>
            <a:r>
              <a:rPr lang="en-US" sz="2800" dirty="0"/>
              <a:t>Closing officer</a:t>
            </a:r>
          </a:p>
          <a:p>
            <a:pPr lvl="1"/>
            <a:r>
              <a:rPr lang="en-US" sz="2800" dirty="0"/>
              <a:t>The loan rejection deadline</a:t>
            </a:r>
          </a:p>
          <a:p>
            <a:pPr lvl="1"/>
            <a:r>
              <a:rPr lang="en-US" sz="2800" dirty="0"/>
              <a:t>Unreasonably fast closing dates</a:t>
            </a:r>
          </a:p>
          <a:p>
            <a:pPr lvl="1"/>
            <a:r>
              <a:rPr lang="en-US" sz="2800" dirty="0"/>
              <a:t>Don’t leave blanks unfilled</a:t>
            </a:r>
          </a:p>
          <a:p>
            <a:endParaRPr lang="en-US" dirty="0"/>
          </a:p>
        </p:txBody>
      </p:sp>
    </p:spTree>
    <p:extLst>
      <p:ext uri="{BB962C8B-B14F-4D97-AF65-F5344CB8AC3E}">
        <p14:creationId xmlns:p14="http://schemas.microsoft.com/office/powerpoint/2010/main" val="62447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0AE94-8697-4FFC-A480-CC9EAAB79944}"/>
              </a:ext>
            </a:extLst>
          </p:cNvPr>
          <p:cNvSpPr>
            <a:spLocks noGrp="1"/>
          </p:cNvSpPr>
          <p:nvPr>
            <p:ph type="title"/>
          </p:nvPr>
        </p:nvSpPr>
        <p:spPr>
          <a:xfrm>
            <a:off x="1454238" y="1756130"/>
            <a:ext cx="10737761" cy="1887950"/>
          </a:xfrm>
        </p:spPr>
        <p:txBody>
          <a:bodyPr/>
          <a:lstStyle/>
          <a:p>
            <a:r>
              <a:rPr lang="en-US" dirty="0"/>
              <a:t>Escalation clauses and multiple offers</a:t>
            </a:r>
          </a:p>
        </p:txBody>
      </p:sp>
      <p:sp>
        <p:nvSpPr>
          <p:cNvPr id="3" name="Text Placeholder 2">
            <a:extLst>
              <a:ext uri="{FF2B5EF4-FFF2-40B4-BE49-F238E27FC236}">
                <a16:creationId xmlns:a16="http://schemas.microsoft.com/office/drawing/2014/main" id="{BA2CC932-4D7F-4CD7-B965-9D05BDF7E4E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073369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D55F-F36A-4109-81FB-7D41832FAE25}"/>
              </a:ext>
            </a:extLst>
          </p:cNvPr>
          <p:cNvSpPr>
            <a:spLocks noGrp="1"/>
          </p:cNvSpPr>
          <p:nvPr>
            <p:ph type="title"/>
          </p:nvPr>
        </p:nvSpPr>
        <p:spPr/>
        <p:txBody>
          <a:bodyPr/>
          <a:lstStyle/>
          <a:p>
            <a:r>
              <a:rPr lang="en-US" dirty="0"/>
              <a:t>What is an Escalation clause?</a:t>
            </a:r>
          </a:p>
        </p:txBody>
      </p:sp>
      <p:sp>
        <p:nvSpPr>
          <p:cNvPr id="3" name="Content Placeholder 2">
            <a:extLst>
              <a:ext uri="{FF2B5EF4-FFF2-40B4-BE49-F238E27FC236}">
                <a16:creationId xmlns:a16="http://schemas.microsoft.com/office/drawing/2014/main" id="{384A19AF-4D1D-4270-8400-3BCBA0A7FA76}"/>
              </a:ext>
            </a:extLst>
          </p:cNvPr>
          <p:cNvSpPr>
            <a:spLocks noGrp="1"/>
          </p:cNvSpPr>
          <p:nvPr>
            <p:ph idx="1"/>
          </p:nvPr>
        </p:nvSpPr>
        <p:spPr/>
        <p:txBody>
          <a:bodyPr>
            <a:normAutofit fontScale="92500" lnSpcReduction="20000"/>
          </a:bodyPr>
          <a:lstStyle/>
          <a:p>
            <a:r>
              <a:rPr lang="en-US" sz="2800" dirty="0"/>
              <a:t>An escalation clause…. or… escalator,  lets a home buyer say "I will pay </a:t>
            </a:r>
            <a:r>
              <a:rPr lang="en-US" sz="2800" i="1" dirty="0"/>
              <a:t>x</a:t>
            </a:r>
            <a:r>
              <a:rPr lang="en-US" sz="2800" dirty="0"/>
              <a:t> price for this home, but if the seller receives another offer that's higher than mine, I'm willing to increase my offer to </a:t>
            </a:r>
            <a:r>
              <a:rPr lang="en-US" sz="2800" i="1" dirty="0"/>
              <a:t>y</a:t>
            </a:r>
            <a:r>
              <a:rPr lang="en-US" sz="2800" dirty="0"/>
              <a:t> price."  In theory, an escalation clause is fairly simple. In practice, there are a lot of details involved.</a:t>
            </a:r>
          </a:p>
          <a:p>
            <a:endParaRPr lang="en-US" dirty="0"/>
          </a:p>
          <a:p>
            <a:r>
              <a:rPr lang="en-US" i="1" dirty="0"/>
              <a:t>From “What is an Escalation Clause and When Should You Use One?” Written by Sam </a:t>
            </a:r>
            <a:r>
              <a:rPr lang="en-US" i="1" dirty="0" err="1"/>
              <a:t>DeBord</a:t>
            </a:r>
            <a:r>
              <a:rPr lang="en-US" i="1" dirty="0"/>
              <a:t> and published on Realtor.com, June 27, 2013.</a:t>
            </a:r>
            <a:endParaRPr lang="en-US" b="1" i="1" dirty="0"/>
          </a:p>
          <a:p>
            <a:endParaRPr lang="en-US" dirty="0"/>
          </a:p>
        </p:txBody>
      </p:sp>
    </p:spTree>
    <p:extLst>
      <p:ext uri="{BB962C8B-B14F-4D97-AF65-F5344CB8AC3E}">
        <p14:creationId xmlns:p14="http://schemas.microsoft.com/office/powerpoint/2010/main" val="107256816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428C-AAFA-4F5B-A328-E9E6E1486EB3}"/>
              </a:ext>
            </a:extLst>
          </p:cNvPr>
          <p:cNvSpPr>
            <a:spLocks noGrp="1"/>
          </p:cNvSpPr>
          <p:nvPr>
            <p:ph type="title"/>
          </p:nvPr>
        </p:nvSpPr>
        <p:spPr/>
        <p:txBody>
          <a:bodyPr/>
          <a:lstStyle/>
          <a:p>
            <a:r>
              <a:rPr lang="en-US" dirty="0"/>
              <a:t>What is an escalation clause?</a:t>
            </a:r>
          </a:p>
        </p:txBody>
      </p:sp>
      <p:sp>
        <p:nvSpPr>
          <p:cNvPr id="3" name="Content Placeholder 2">
            <a:extLst>
              <a:ext uri="{FF2B5EF4-FFF2-40B4-BE49-F238E27FC236}">
                <a16:creationId xmlns:a16="http://schemas.microsoft.com/office/drawing/2014/main" id="{A6E3D9C7-CD3F-4F20-A731-3EDD3758A7D9}"/>
              </a:ext>
            </a:extLst>
          </p:cNvPr>
          <p:cNvSpPr>
            <a:spLocks noGrp="1"/>
          </p:cNvSpPr>
          <p:nvPr>
            <p:ph idx="1"/>
          </p:nvPr>
        </p:nvSpPr>
        <p:spPr/>
        <p:txBody>
          <a:bodyPr/>
          <a:lstStyle/>
          <a:p>
            <a:r>
              <a:rPr lang="en-US" sz="2800" dirty="0"/>
              <a:t>Three basic components</a:t>
            </a:r>
          </a:p>
          <a:p>
            <a:pPr lvl="1"/>
            <a:r>
              <a:rPr lang="en-US" sz="2800" dirty="0"/>
              <a:t>What is the original offer or purchase price?</a:t>
            </a:r>
          </a:p>
          <a:p>
            <a:pPr lvl="1"/>
            <a:r>
              <a:rPr lang="en-US" sz="2800" dirty="0"/>
              <a:t>How much will that price be escalated above any other competitive bid? $2,000? $5,000?</a:t>
            </a:r>
          </a:p>
          <a:p>
            <a:pPr lvl="1"/>
            <a:r>
              <a:rPr lang="en-US" sz="2800" dirty="0"/>
              <a:t>What is the maximum amount that the purchase price can reach in case of multiple offers?</a:t>
            </a:r>
          </a:p>
          <a:p>
            <a:endParaRPr lang="en-US" dirty="0"/>
          </a:p>
        </p:txBody>
      </p:sp>
    </p:spTree>
    <p:extLst>
      <p:ext uri="{BB962C8B-B14F-4D97-AF65-F5344CB8AC3E}">
        <p14:creationId xmlns:p14="http://schemas.microsoft.com/office/powerpoint/2010/main" val="395611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428C-AAFA-4F5B-A328-E9E6E1486EB3}"/>
              </a:ext>
            </a:extLst>
          </p:cNvPr>
          <p:cNvSpPr>
            <a:spLocks noGrp="1"/>
          </p:cNvSpPr>
          <p:nvPr>
            <p:ph type="title"/>
          </p:nvPr>
        </p:nvSpPr>
        <p:spPr/>
        <p:txBody>
          <a:bodyPr/>
          <a:lstStyle/>
          <a:p>
            <a:r>
              <a:rPr lang="en-US" dirty="0"/>
              <a:t>What is an escalation clause?</a:t>
            </a:r>
          </a:p>
        </p:txBody>
      </p:sp>
      <p:sp>
        <p:nvSpPr>
          <p:cNvPr id="3" name="Content Placeholder 2">
            <a:extLst>
              <a:ext uri="{FF2B5EF4-FFF2-40B4-BE49-F238E27FC236}">
                <a16:creationId xmlns:a16="http://schemas.microsoft.com/office/drawing/2014/main" id="{A6E3D9C7-CD3F-4F20-A731-3EDD3758A7D9}"/>
              </a:ext>
            </a:extLst>
          </p:cNvPr>
          <p:cNvSpPr>
            <a:spLocks noGrp="1"/>
          </p:cNvSpPr>
          <p:nvPr>
            <p:ph idx="1"/>
          </p:nvPr>
        </p:nvSpPr>
        <p:spPr/>
        <p:txBody>
          <a:bodyPr>
            <a:normAutofit/>
          </a:bodyPr>
          <a:lstStyle/>
          <a:p>
            <a:pPr marL="0" indent="0">
              <a:buNone/>
            </a:pPr>
            <a:r>
              <a:rPr lang="en-US" sz="2800" i="1" dirty="0"/>
              <a:t>“For example, buyer Brown offers $100,000 for a home. Her Realtor adds an escalation clause that, in the case of a higher competing offer, will increase Brown's offer in increments of $2,000 above the competing offer. Her escalation clause goes up to a maximum of $110,000.”</a:t>
            </a:r>
          </a:p>
        </p:txBody>
      </p:sp>
    </p:spTree>
    <p:extLst>
      <p:ext uri="{BB962C8B-B14F-4D97-AF65-F5344CB8AC3E}">
        <p14:creationId xmlns:p14="http://schemas.microsoft.com/office/powerpoint/2010/main" val="2385029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A19C-67D3-4D41-BFFA-A95331C1BCA3}"/>
              </a:ext>
            </a:extLst>
          </p:cNvPr>
          <p:cNvSpPr>
            <a:spLocks noGrp="1"/>
          </p:cNvSpPr>
          <p:nvPr>
            <p:ph type="title"/>
          </p:nvPr>
        </p:nvSpPr>
        <p:spPr/>
        <p:txBody>
          <a:bodyPr/>
          <a:lstStyle/>
          <a:p>
            <a:r>
              <a:rPr lang="en-US" dirty="0"/>
              <a:t>Absorption rate</a:t>
            </a:r>
          </a:p>
        </p:txBody>
      </p:sp>
      <p:sp>
        <p:nvSpPr>
          <p:cNvPr id="3" name="Content Placeholder 2">
            <a:extLst>
              <a:ext uri="{FF2B5EF4-FFF2-40B4-BE49-F238E27FC236}">
                <a16:creationId xmlns:a16="http://schemas.microsoft.com/office/drawing/2014/main" id="{1F56D7E5-BA98-4086-905D-53CE0BDD9FC1}"/>
              </a:ext>
            </a:extLst>
          </p:cNvPr>
          <p:cNvSpPr>
            <a:spLocks noGrp="1"/>
          </p:cNvSpPr>
          <p:nvPr>
            <p:ph idx="1"/>
          </p:nvPr>
        </p:nvSpPr>
        <p:spPr/>
        <p:txBody>
          <a:bodyPr>
            <a:normAutofit/>
          </a:bodyPr>
          <a:lstStyle/>
          <a:p>
            <a:r>
              <a:rPr lang="en-US" sz="2800" dirty="0"/>
              <a:t>Based on the relationship between total homes for sale and total homes sold, it does a better job of measuring the market because it demonstrates the all important balance between those two important numbers.</a:t>
            </a:r>
          </a:p>
          <a:p>
            <a:endParaRPr lang="en-US" dirty="0"/>
          </a:p>
        </p:txBody>
      </p:sp>
    </p:spTree>
    <p:extLst>
      <p:ext uri="{BB962C8B-B14F-4D97-AF65-F5344CB8AC3E}">
        <p14:creationId xmlns:p14="http://schemas.microsoft.com/office/powerpoint/2010/main" val="80298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428C-AAFA-4F5B-A328-E9E6E1486EB3}"/>
              </a:ext>
            </a:extLst>
          </p:cNvPr>
          <p:cNvSpPr>
            <a:spLocks noGrp="1"/>
          </p:cNvSpPr>
          <p:nvPr>
            <p:ph type="title"/>
          </p:nvPr>
        </p:nvSpPr>
        <p:spPr/>
        <p:txBody>
          <a:bodyPr/>
          <a:lstStyle/>
          <a:p>
            <a:r>
              <a:rPr lang="en-US" dirty="0"/>
              <a:t>What is an escalation clause?</a:t>
            </a:r>
          </a:p>
        </p:txBody>
      </p:sp>
      <p:sp>
        <p:nvSpPr>
          <p:cNvPr id="3" name="Content Placeholder 2">
            <a:extLst>
              <a:ext uri="{FF2B5EF4-FFF2-40B4-BE49-F238E27FC236}">
                <a16:creationId xmlns:a16="http://schemas.microsoft.com/office/drawing/2014/main" id="{A6E3D9C7-CD3F-4F20-A731-3EDD3758A7D9}"/>
              </a:ext>
            </a:extLst>
          </p:cNvPr>
          <p:cNvSpPr>
            <a:spLocks noGrp="1"/>
          </p:cNvSpPr>
          <p:nvPr>
            <p:ph idx="1"/>
          </p:nvPr>
        </p:nvSpPr>
        <p:spPr/>
        <p:txBody>
          <a:bodyPr>
            <a:normAutofit/>
          </a:bodyPr>
          <a:lstStyle/>
          <a:p>
            <a:pPr marL="0" indent="0">
              <a:buNone/>
            </a:pPr>
            <a:r>
              <a:rPr lang="en-US" sz="2800" i="1" dirty="0"/>
              <a:t>“If no other offers are submitted, Brown's offer remains at $100,000. If buyer Green offers the seller $103,000, then Brown's offer would automatically escalate to $2,000 above that, bringing Brown's offer to $105,000. If buyer Orange offers $111,000 for the home, then Brown's maximum of $110,000 will be eclipsed, and Orange will have the top offer.”</a:t>
            </a:r>
          </a:p>
        </p:txBody>
      </p:sp>
    </p:spTree>
    <p:extLst>
      <p:ext uri="{BB962C8B-B14F-4D97-AF65-F5344CB8AC3E}">
        <p14:creationId xmlns:p14="http://schemas.microsoft.com/office/powerpoint/2010/main" val="88155310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428C-AAFA-4F5B-A328-E9E6E1486EB3}"/>
              </a:ext>
            </a:extLst>
          </p:cNvPr>
          <p:cNvSpPr>
            <a:spLocks noGrp="1"/>
          </p:cNvSpPr>
          <p:nvPr>
            <p:ph type="title"/>
          </p:nvPr>
        </p:nvSpPr>
        <p:spPr/>
        <p:txBody>
          <a:bodyPr/>
          <a:lstStyle/>
          <a:p>
            <a:r>
              <a:rPr lang="en-US" dirty="0"/>
              <a:t>What is an escalation clause?</a:t>
            </a:r>
          </a:p>
        </p:txBody>
      </p:sp>
      <p:sp>
        <p:nvSpPr>
          <p:cNvPr id="3" name="Content Placeholder 2">
            <a:extLst>
              <a:ext uri="{FF2B5EF4-FFF2-40B4-BE49-F238E27FC236}">
                <a16:creationId xmlns:a16="http://schemas.microsoft.com/office/drawing/2014/main" id="{A6E3D9C7-CD3F-4F20-A731-3EDD3758A7D9}"/>
              </a:ext>
            </a:extLst>
          </p:cNvPr>
          <p:cNvSpPr>
            <a:spLocks noGrp="1"/>
          </p:cNvSpPr>
          <p:nvPr>
            <p:ph idx="1"/>
          </p:nvPr>
        </p:nvSpPr>
        <p:spPr/>
        <p:txBody>
          <a:bodyPr>
            <a:normAutofit fontScale="92500" lnSpcReduction="20000"/>
          </a:bodyPr>
          <a:lstStyle/>
          <a:p>
            <a:r>
              <a:rPr lang="en-US" sz="3000" dirty="0"/>
              <a:t>Sample Language:</a:t>
            </a:r>
          </a:p>
          <a:p>
            <a:r>
              <a:rPr lang="en-US" sz="3000" i="1" dirty="0"/>
              <a:t>"In the event of multiple offers, Buyer agrees to pay $_____________  higher than the next highest offer, not to exceed $____________. </a:t>
            </a:r>
          </a:p>
          <a:p>
            <a:r>
              <a:rPr lang="en-US" sz="3000" i="1" dirty="0"/>
              <a:t>Seller or Seller's Agent to provide copy of next highest offer purchase agreement." </a:t>
            </a:r>
            <a:br>
              <a:rPr lang="en-US" dirty="0"/>
            </a:br>
            <a:endParaRPr lang="en-US" dirty="0"/>
          </a:p>
          <a:p>
            <a:pPr marL="0" indent="0">
              <a:buNone/>
            </a:pPr>
            <a:endParaRPr lang="en-US" sz="2800" i="1" dirty="0"/>
          </a:p>
        </p:txBody>
      </p:sp>
    </p:spTree>
    <p:extLst>
      <p:ext uri="{BB962C8B-B14F-4D97-AF65-F5344CB8AC3E}">
        <p14:creationId xmlns:p14="http://schemas.microsoft.com/office/powerpoint/2010/main" val="286845162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428C-AAFA-4F5B-A328-E9E6E1486EB3}"/>
              </a:ext>
            </a:extLst>
          </p:cNvPr>
          <p:cNvSpPr>
            <a:spLocks noGrp="1"/>
          </p:cNvSpPr>
          <p:nvPr>
            <p:ph type="title"/>
          </p:nvPr>
        </p:nvSpPr>
        <p:spPr/>
        <p:txBody>
          <a:bodyPr/>
          <a:lstStyle/>
          <a:p>
            <a:r>
              <a:rPr lang="en-US" dirty="0"/>
              <a:t>What is an escalation clause?</a:t>
            </a:r>
          </a:p>
        </p:txBody>
      </p:sp>
      <p:sp>
        <p:nvSpPr>
          <p:cNvPr id="3" name="Content Placeholder 2">
            <a:extLst>
              <a:ext uri="{FF2B5EF4-FFF2-40B4-BE49-F238E27FC236}">
                <a16:creationId xmlns:a16="http://schemas.microsoft.com/office/drawing/2014/main" id="{A6E3D9C7-CD3F-4F20-A731-3EDD3758A7D9}"/>
              </a:ext>
            </a:extLst>
          </p:cNvPr>
          <p:cNvSpPr>
            <a:spLocks noGrp="1"/>
          </p:cNvSpPr>
          <p:nvPr>
            <p:ph idx="1"/>
          </p:nvPr>
        </p:nvSpPr>
        <p:spPr/>
        <p:txBody>
          <a:bodyPr>
            <a:normAutofit fontScale="92500" lnSpcReduction="20000"/>
          </a:bodyPr>
          <a:lstStyle/>
          <a:p>
            <a:r>
              <a:rPr lang="en-US" sz="3000" dirty="0"/>
              <a:t>Sample Language:  A better approach?</a:t>
            </a:r>
          </a:p>
          <a:p>
            <a:r>
              <a:rPr lang="en-US" sz="3000" i="1" dirty="0"/>
              <a:t>"In the event of multiple offers, Buyer agrees to amend their offer so that the seller will NET  $__________ more than the next highest offer, with a sales price not to exceed  $____________. </a:t>
            </a:r>
          </a:p>
          <a:p>
            <a:r>
              <a:rPr lang="en-US" sz="3000" i="1" dirty="0"/>
              <a:t>Seller or Seller's Agent to provide copy of the Purchase Contract including any amendments/addendums for the next highest offer." </a:t>
            </a:r>
            <a:br>
              <a:rPr lang="en-US" dirty="0"/>
            </a:br>
            <a:endParaRPr lang="en-US" dirty="0"/>
          </a:p>
          <a:p>
            <a:pPr marL="0" indent="0">
              <a:buNone/>
            </a:pPr>
            <a:endParaRPr lang="en-US" sz="2800" i="1" dirty="0"/>
          </a:p>
        </p:txBody>
      </p:sp>
    </p:spTree>
    <p:extLst>
      <p:ext uri="{BB962C8B-B14F-4D97-AF65-F5344CB8AC3E}">
        <p14:creationId xmlns:p14="http://schemas.microsoft.com/office/powerpoint/2010/main" val="50593408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428C-AAFA-4F5B-A328-E9E6E1486EB3}"/>
              </a:ext>
            </a:extLst>
          </p:cNvPr>
          <p:cNvSpPr>
            <a:spLocks noGrp="1"/>
          </p:cNvSpPr>
          <p:nvPr>
            <p:ph type="title"/>
          </p:nvPr>
        </p:nvSpPr>
        <p:spPr/>
        <p:txBody>
          <a:bodyPr/>
          <a:lstStyle/>
          <a:p>
            <a:r>
              <a:rPr lang="en-US" dirty="0"/>
              <a:t>What is an escalation clause?</a:t>
            </a:r>
          </a:p>
        </p:txBody>
      </p:sp>
      <p:sp>
        <p:nvSpPr>
          <p:cNvPr id="3" name="Content Placeholder 2">
            <a:extLst>
              <a:ext uri="{FF2B5EF4-FFF2-40B4-BE49-F238E27FC236}">
                <a16:creationId xmlns:a16="http://schemas.microsoft.com/office/drawing/2014/main" id="{A6E3D9C7-CD3F-4F20-A731-3EDD3758A7D9}"/>
              </a:ext>
            </a:extLst>
          </p:cNvPr>
          <p:cNvSpPr>
            <a:spLocks noGrp="1"/>
          </p:cNvSpPr>
          <p:nvPr>
            <p:ph idx="1"/>
          </p:nvPr>
        </p:nvSpPr>
        <p:spPr/>
        <p:txBody>
          <a:bodyPr>
            <a:normAutofit lnSpcReduction="10000"/>
          </a:bodyPr>
          <a:lstStyle/>
          <a:p>
            <a:r>
              <a:rPr lang="en-US" sz="2800" i="1" dirty="0"/>
              <a:t>Are escalation clauses common in our market?</a:t>
            </a:r>
          </a:p>
          <a:p>
            <a:r>
              <a:rPr lang="en-US" sz="2800" i="1" dirty="0"/>
              <a:t>How much should you escalate?</a:t>
            </a:r>
          </a:p>
          <a:p>
            <a:r>
              <a:rPr lang="en-US" sz="2800" i="1" dirty="0"/>
              <a:t>How will the seller view the offer?</a:t>
            </a:r>
          </a:p>
          <a:p>
            <a:r>
              <a:rPr lang="en-US" sz="2800" i="1" dirty="0"/>
              <a:t>Will the property appraise?</a:t>
            </a:r>
          </a:p>
          <a:p>
            <a:r>
              <a:rPr lang="en-US" sz="2800" i="1" dirty="0"/>
              <a:t>Does the listing broker get to show the buyer the next best offer?</a:t>
            </a:r>
            <a:br>
              <a:rPr lang="en-US" sz="2800" i="1" dirty="0"/>
            </a:br>
            <a:endParaRPr lang="en-US" sz="2800" i="1" dirty="0"/>
          </a:p>
          <a:p>
            <a:pPr marL="0" indent="0">
              <a:buNone/>
            </a:pPr>
            <a:endParaRPr lang="en-US" sz="2800" i="1" dirty="0"/>
          </a:p>
          <a:p>
            <a:endParaRPr lang="en-US" sz="2800" i="1" dirty="0"/>
          </a:p>
          <a:p>
            <a:endParaRPr lang="en-US" sz="2800" i="1" dirty="0"/>
          </a:p>
          <a:p>
            <a:pPr marL="0" indent="0">
              <a:buNone/>
            </a:pPr>
            <a:endParaRPr lang="en-US" sz="2800" i="1" dirty="0"/>
          </a:p>
          <a:p>
            <a:pPr marL="0" indent="0">
              <a:buNone/>
            </a:pPr>
            <a:endParaRPr lang="en-US" sz="2800" i="1" dirty="0"/>
          </a:p>
        </p:txBody>
      </p:sp>
    </p:spTree>
    <p:extLst>
      <p:ext uri="{BB962C8B-B14F-4D97-AF65-F5344CB8AC3E}">
        <p14:creationId xmlns:p14="http://schemas.microsoft.com/office/powerpoint/2010/main" val="241132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E70CB-ED03-4142-9792-7114F37173D0}"/>
              </a:ext>
            </a:extLst>
          </p:cNvPr>
          <p:cNvSpPr>
            <a:spLocks noGrp="1"/>
          </p:cNvSpPr>
          <p:nvPr>
            <p:ph type="title"/>
          </p:nvPr>
        </p:nvSpPr>
        <p:spPr/>
        <p:txBody>
          <a:bodyPr/>
          <a:lstStyle/>
          <a:p>
            <a:r>
              <a:rPr lang="en-US" dirty="0"/>
              <a:t>Love letters: invitation to discrimination</a:t>
            </a:r>
          </a:p>
        </p:txBody>
      </p:sp>
      <p:sp>
        <p:nvSpPr>
          <p:cNvPr id="3" name="Text Placeholder 2">
            <a:extLst>
              <a:ext uri="{FF2B5EF4-FFF2-40B4-BE49-F238E27FC236}">
                <a16:creationId xmlns:a16="http://schemas.microsoft.com/office/drawing/2014/main" id="{7A7413DC-CF46-41E5-9F4C-7E584C0D93F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480043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0AE94-8697-4FFC-A480-CC9EAAB79944}"/>
              </a:ext>
            </a:extLst>
          </p:cNvPr>
          <p:cNvSpPr>
            <a:spLocks noGrp="1"/>
          </p:cNvSpPr>
          <p:nvPr>
            <p:ph type="title"/>
          </p:nvPr>
        </p:nvSpPr>
        <p:spPr>
          <a:xfrm>
            <a:off x="1454238" y="1756130"/>
            <a:ext cx="10737761" cy="1887950"/>
          </a:xfrm>
        </p:spPr>
        <p:txBody>
          <a:bodyPr/>
          <a:lstStyle/>
          <a:p>
            <a:r>
              <a:rPr lang="en-US" dirty="0"/>
              <a:t>Course review</a:t>
            </a:r>
          </a:p>
        </p:txBody>
      </p:sp>
      <p:sp>
        <p:nvSpPr>
          <p:cNvPr id="3" name="Text Placeholder 2">
            <a:extLst>
              <a:ext uri="{FF2B5EF4-FFF2-40B4-BE49-F238E27FC236}">
                <a16:creationId xmlns:a16="http://schemas.microsoft.com/office/drawing/2014/main" id="{BA2CC932-4D7F-4CD7-B965-9D05BDF7E4E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216262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E429A-FD21-4C38-9EC0-66214BA1C38E}"/>
              </a:ext>
            </a:extLst>
          </p:cNvPr>
          <p:cNvSpPr>
            <a:spLocks noGrp="1"/>
          </p:cNvSpPr>
          <p:nvPr>
            <p:ph type="title"/>
          </p:nvPr>
        </p:nvSpPr>
        <p:spPr/>
        <p:txBody>
          <a:bodyPr/>
          <a:lstStyle/>
          <a:p>
            <a:r>
              <a:rPr lang="en-US" dirty="0"/>
              <a:t>Course review</a:t>
            </a:r>
          </a:p>
        </p:txBody>
      </p:sp>
      <p:sp>
        <p:nvSpPr>
          <p:cNvPr id="3" name="Content Placeholder 2">
            <a:extLst>
              <a:ext uri="{FF2B5EF4-FFF2-40B4-BE49-F238E27FC236}">
                <a16:creationId xmlns:a16="http://schemas.microsoft.com/office/drawing/2014/main" id="{9EAF11E6-D428-43A7-A86B-60DD113AB019}"/>
              </a:ext>
            </a:extLst>
          </p:cNvPr>
          <p:cNvSpPr>
            <a:spLocks noGrp="1"/>
          </p:cNvSpPr>
          <p:nvPr>
            <p:ph idx="1"/>
          </p:nvPr>
        </p:nvSpPr>
        <p:spPr/>
        <p:txBody>
          <a:bodyPr>
            <a:normAutofit/>
          </a:bodyPr>
          <a:lstStyle/>
          <a:p>
            <a:r>
              <a:rPr lang="en-US" sz="2800" dirty="0"/>
              <a:t>What did you learn today?</a:t>
            </a:r>
          </a:p>
          <a:p>
            <a:r>
              <a:rPr lang="en-US" sz="2800" dirty="0"/>
              <a:t>Take 3 or 4 minutes and list the three most interesting things we discussed today.</a:t>
            </a:r>
          </a:p>
        </p:txBody>
      </p:sp>
    </p:spTree>
    <p:extLst>
      <p:ext uri="{BB962C8B-B14F-4D97-AF65-F5344CB8AC3E}">
        <p14:creationId xmlns:p14="http://schemas.microsoft.com/office/powerpoint/2010/main" val="91062705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E5846-236C-4255-A384-89461784A6E9}"/>
              </a:ext>
            </a:extLst>
          </p:cNvPr>
          <p:cNvSpPr>
            <a:spLocks noGrp="1"/>
          </p:cNvSpPr>
          <p:nvPr>
            <p:ph type="title"/>
          </p:nvPr>
        </p:nvSpPr>
        <p:spPr/>
        <p:txBody>
          <a:bodyPr/>
          <a:lstStyle/>
          <a:p>
            <a:r>
              <a:rPr lang="en-US" dirty="0"/>
              <a:t>Course Objectives</a:t>
            </a:r>
          </a:p>
        </p:txBody>
      </p:sp>
      <p:sp>
        <p:nvSpPr>
          <p:cNvPr id="3" name="Content Placeholder 2">
            <a:extLst>
              <a:ext uri="{FF2B5EF4-FFF2-40B4-BE49-F238E27FC236}">
                <a16:creationId xmlns:a16="http://schemas.microsoft.com/office/drawing/2014/main" id="{8231E127-A393-4F9C-8C28-6D231AF5F7F1}"/>
              </a:ext>
            </a:extLst>
          </p:cNvPr>
          <p:cNvSpPr>
            <a:spLocks noGrp="1"/>
          </p:cNvSpPr>
          <p:nvPr>
            <p:ph idx="1"/>
          </p:nvPr>
        </p:nvSpPr>
        <p:spPr>
          <a:xfrm>
            <a:off x="1451579" y="2015732"/>
            <a:ext cx="9603275" cy="4146529"/>
          </a:xfrm>
        </p:spPr>
        <p:txBody>
          <a:bodyPr>
            <a:noAutofit/>
          </a:bodyPr>
          <a:lstStyle/>
          <a:p>
            <a:r>
              <a:rPr lang="en-US" sz="2800" dirty="0"/>
              <a:t>Identify the articles in the NAR Code of Ethics that are especially relevant to multiple offer situations</a:t>
            </a:r>
          </a:p>
          <a:p>
            <a:r>
              <a:rPr lang="en-US" sz="2800" dirty="0"/>
              <a:t>Identify the Broker Duties that are especially relevant to multiple offer situations</a:t>
            </a:r>
          </a:p>
          <a:p>
            <a:r>
              <a:rPr lang="en-US" sz="2800" dirty="0"/>
              <a:t>Apply the principles in the COE and Broker Duties to multiple offer situations to insure licensees are practicing in a professional and ethical manner</a:t>
            </a:r>
          </a:p>
        </p:txBody>
      </p:sp>
    </p:spTree>
    <p:extLst>
      <p:ext uri="{BB962C8B-B14F-4D97-AF65-F5344CB8AC3E}">
        <p14:creationId xmlns:p14="http://schemas.microsoft.com/office/powerpoint/2010/main" val="313764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E5846-236C-4255-A384-89461784A6E9}"/>
              </a:ext>
            </a:extLst>
          </p:cNvPr>
          <p:cNvSpPr>
            <a:spLocks noGrp="1"/>
          </p:cNvSpPr>
          <p:nvPr>
            <p:ph type="title"/>
          </p:nvPr>
        </p:nvSpPr>
        <p:spPr/>
        <p:txBody>
          <a:bodyPr/>
          <a:lstStyle/>
          <a:p>
            <a:r>
              <a:rPr lang="en-US" dirty="0"/>
              <a:t>Course Objectives</a:t>
            </a:r>
          </a:p>
        </p:txBody>
      </p:sp>
      <p:sp>
        <p:nvSpPr>
          <p:cNvPr id="3" name="Content Placeholder 2">
            <a:extLst>
              <a:ext uri="{FF2B5EF4-FFF2-40B4-BE49-F238E27FC236}">
                <a16:creationId xmlns:a16="http://schemas.microsoft.com/office/drawing/2014/main" id="{8231E127-A393-4F9C-8C28-6D231AF5F7F1}"/>
              </a:ext>
            </a:extLst>
          </p:cNvPr>
          <p:cNvSpPr>
            <a:spLocks noGrp="1"/>
          </p:cNvSpPr>
          <p:nvPr>
            <p:ph idx="1"/>
          </p:nvPr>
        </p:nvSpPr>
        <p:spPr/>
        <p:txBody>
          <a:bodyPr>
            <a:normAutofit/>
          </a:bodyPr>
          <a:lstStyle/>
          <a:p>
            <a:r>
              <a:rPr lang="en-US" sz="2800" dirty="0"/>
              <a:t>Identify best practices (professionalism) in multiple offer situations to treat all parties honestly.  Communication. RANM forms</a:t>
            </a:r>
          </a:p>
          <a:p>
            <a:r>
              <a:rPr lang="en-US" sz="2800" dirty="0"/>
              <a:t> Learn ways to win at multiple offer scenarios within the COE and Broker Duties</a:t>
            </a:r>
          </a:p>
        </p:txBody>
      </p:sp>
    </p:spTree>
    <p:extLst>
      <p:ext uri="{BB962C8B-B14F-4D97-AF65-F5344CB8AC3E}">
        <p14:creationId xmlns:p14="http://schemas.microsoft.com/office/powerpoint/2010/main" val="37746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9703D-C8F9-44AD-A7C0-C2F3871F8C1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sign&#10;&#10;Description generated with very high confidence">
            <a:extLst>
              <a:ext uri="{FF2B5EF4-FFF2-40B4-BE49-F238E27FC236}">
                <a16:creationId xmlns:a16="http://schemas.microsoft.com/office/drawing/2014/main" id="{9BEAEC60-7D53-4166-BD00-0C272B3753E3}"/>
              </a:ext>
            </a:extLst>
          </p:cNvPr>
          <p:cNvPicPr>
            <a:picLocks noChangeAspect="1"/>
          </p:cNvPicPr>
          <p:nvPr/>
        </p:nvPicPr>
        <p:blipFill>
          <a:blip r:embed="rId2"/>
          <a:stretch>
            <a:fillRect/>
          </a:stretch>
        </p:blipFill>
        <p:spPr>
          <a:xfrm>
            <a:off x="643467" y="1321643"/>
            <a:ext cx="10905066" cy="3516882"/>
          </a:xfrm>
          <a:prstGeom prst="rect">
            <a:avLst/>
          </a:prstGeom>
        </p:spPr>
      </p:pic>
    </p:spTree>
    <p:extLst>
      <p:ext uri="{BB962C8B-B14F-4D97-AF65-F5344CB8AC3E}">
        <p14:creationId xmlns:p14="http://schemas.microsoft.com/office/powerpoint/2010/main" val="3504519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A19C-67D3-4D41-BFFA-A95331C1BCA3}"/>
              </a:ext>
            </a:extLst>
          </p:cNvPr>
          <p:cNvSpPr>
            <a:spLocks noGrp="1"/>
          </p:cNvSpPr>
          <p:nvPr>
            <p:ph type="title"/>
          </p:nvPr>
        </p:nvSpPr>
        <p:spPr/>
        <p:txBody>
          <a:bodyPr/>
          <a:lstStyle/>
          <a:p>
            <a:r>
              <a:rPr lang="en-US" dirty="0"/>
              <a:t>Absorption rate</a:t>
            </a:r>
          </a:p>
        </p:txBody>
      </p:sp>
      <p:sp>
        <p:nvSpPr>
          <p:cNvPr id="3" name="Content Placeholder 2">
            <a:extLst>
              <a:ext uri="{FF2B5EF4-FFF2-40B4-BE49-F238E27FC236}">
                <a16:creationId xmlns:a16="http://schemas.microsoft.com/office/drawing/2014/main" id="{1F56D7E5-BA98-4086-905D-53CE0BDD9FC1}"/>
              </a:ext>
            </a:extLst>
          </p:cNvPr>
          <p:cNvSpPr>
            <a:spLocks noGrp="1"/>
          </p:cNvSpPr>
          <p:nvPr>
            <p:ph idx="1"/>
          </p:nvPr>
        </p:nvSpPr>
        <p:spPr/>
        <p:txBody>
          <a:bodyPr>
            <a:normAutofit/>
          </a:bodyPr>
          <a:lstStyle/>
          <a:p>
            <a:r>
              <a:rPr lang="en-US" sz="2800" dirty="0"/>
              <a:t>It's not difficult to calculate what the absorption rate is. It's a very simple equation. Homes for sale/homes sold.</a:t>
            </a:r>
          </a:p>
          <a:p>
            <a:endParaRPr lang="en-US" dirty="0"/>
          </a:p>
        </p:txBody>
      </p:sp>
    </p:spTree>
    <p:extLst>
      <p:ext uri="{BB962C8B-B14F-4D97-AF65-F5344CB8AC3E}">
        <p14:creationId xmlns:p14="http://schemas.microsoft.com/office/powerpoint/2010/main" val="13082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A19C-67D3-4D41-BFFA-A95331C1BCA3}"/>
              </a:ext>
            </a:extLst>
          </p:cNvPr>
          <p:cNvSpPr>
            <a:spLocks noGrp="1"/>
          </p:cNvSpPr>
          <p:nvPr>
            <p:ph type="title"/>
          </p:nvPr>
        </p:nvSpPr>
        <p:spPr/>
        <p:txBody>
          <a:bodyPr/>
          <a:lstStyle/>
          <a:p>
            <a:r>
              <a:rPr lang="en-US" dirty="0"/>
              <a:t>Absorption rate</a:t>
            </a:r>
          </a:p>
        </p:txBody>
      </p:sp>
      <p:sp>
        <p:nvSpPr>
          <p:cNvPr id="3" name="Content Placeholder 2">
            <a:extLst>
              <a:ext uri="{FF2B5EF4-FFF2-40B4-BE49-F238E27FC236}">
                <a16:creationId xmlns:a16="http://schemas.microsoft.com/office/drawing/2014/main" id="{1F56D7E5-BA98-4086-905D-53CE0BDD9FC1}"/>
              </a:ext>
            </a:extLst>
          </p:cNvPr>
          <p:cNvSpPr>
            <a:spLocks noGrp="1"/>
          </p:cNvSpPr>
          <p:nvPr>
            <p:ph idx="1"/>
          </p:nvPr>
        </p:nvSpPr>
        <p:spPr/>
        <p:txBody>
          <a:bodyPr>
            <a:normAutofit/>
          </a:bodyPr>
          <a:lstStyle/>
          <a:p>
            <a:endParaRPr lang="en-US" dirty="0"/>
          </a:p>
          <a:p>
            <a:endParaRPr lang="en-US" dirty="0"/>
          </a:p>
          <a:p>
            <a:endParaRPr lang="en-US" dirty="0"/>
          </a:p>
          <a:p>
            <a:r>
              <a:rPr lang="en-US" sz="2400" dirty="0"/>
              <a:t>Homes for sale / homes that sold last month = months of inventory</a:t>
            </a:r>
          </a:p>
        </p:txBody>
      </p:sp>
    </p:spTree>
    <p:extLst>
      <p:ext uri="{BB962C8B-B14F-4D97-AF65-F5344CB8AC3E}">
        <p14:creationId xmlns:p14="http://schemas.microsoft.com/office/powerpoint/2010/main" val="1881531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19FE-B8A8-4E07-AEC9-0FD9F6442667}"/>
              </a:ext>
            </a:extLst>
          </p:cNvPr>
          <p:cNvSpPr>
            <a:spLocks noGrp="1"/>
          </p:cNvSpPr>
          <p:nvPr>
            <p:ph type="ctrTitle"/>
          </p:nvPr>
        </p:nvSpPr>
        <p:spPr/>
        <p:txBody>
          <a:bodyPr>
            <a:normAutofit fontScale="90000"/>
          </a:bodyPr>
          <a:lstStyle/>
          <a:p>
            <a:r>
              <a:rPr lang="en-US" dirty="0"/>
              <a:t>Handling multiple offers ethically and effectively</a:t>
            </a:r>
          </a:p>
        </p:txBody>
      </p:sp>
      <p:sp>
        <p:nvSpPr>
          <p:cNvPr id="3" name="Subtitle 2">
            <a:extLst>
              <a:ext uri="{FF2B5EF4-FFF2-40B4-BE49-F238E27FC236}">
                <a16:creationId xmlns:a16="http://schemas.microsoft.com/office/drawing/2014/main" id="{0CD06E6A-8685-47A3-B9D9-4A3802868193}"/>
              </a:ext>
            </a:extLst>
          </p:cNvPr>
          <p:cNvSpPr>
            <a:spLocks noGrp="1"/>
          </p:cNvSpPr>
          <p:nvPr>
            <p:ph type="subTitle" idx="1"/>
          </p:nvPr>
        </p:nvSpPr>
        <p:spPr>
          <a:xfrm>
            <a:off x="2417778" y="3514272"/>
            <a:ext cx="8833317" cy="1919119"/>
          </a:xfrm>
        </p:spPr>
        <p:txBody>
          <a:bodyPr>
            <a:normAutofit fontScale="85000" lnSpcReduction="10000"/>
          </a:bodyPr>
          <a:lstStyle/>
          <a:p>
            <a:r>
              <a:rPr lang="en-US" sz="2800" dirty="0"/>
              <a:t>4CE Credit</a:t>
            </a:r>
          </a:p>
          <a:p>
            <a:endParaRPr lang="en-US" sz="2800" dirty="0"/>
          </a:p>
          <a:p>
            <a:r>
              <a:rPr lang="en-US" sz="2800" dirty="0"/>
              <a:t>Ethics Elective (satisfies your licensing requirement)</a:t>
            </a:r>
          </a:p>
          <a:p>
            <a:endParaRPr lang="en-US" dirty="0"/>
          </a:p>
        </p:txBody>
      </p:sp>
    </p:spTree>
    <p:extLst>
      <p:ext uri="{BB962C8B-B14F-4D97-AF65-F5344CB8AC3E}">
        <p14:creationId xmlns:p14="http://schemas.microsoft.com/office/powerpoint/2010/main" val="4161195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A19C-67D3-4D41-BFFA-A95331C1BCA3}"/>
              </a:ext>
            </a:extLst>
          </p:cNvPr>
          <p:cNvSpPr>
            <a:spLocks noGrp="1"/>
          </p:cNvSpPr>
          <p:nvPr>
            <p:ph type="title"/>
          </p:nvPr>
        </p:nvSpPr>
        <p:spPr/>
        <p:txBody>
          <a:bodyPr/>
          <a:lstStyle/>
          <a:p>
            <a:r>
              <a:rPr lang="en-US" dirty="0"/>
              <a:t>Absorption rate</a:t>
            </a:r>
          </a:p>
        </p:txBody>
      </p:sp>
      <p:sp>
        <p:nvSpPr>
          <p:cNvPr id="3" name="Content Placeholder 2">
            <a:extLst>
              <a:ext uri="{FF2B5EF4-FFF2-40B4-BE49-F238E27FC236}">
                <a16:creationId xmlns:a16="http://schemas.microsoft.com/office/drawing/2014/main" id="{1F56D7E5-BA98-4086-905D-53CE0BDD9FC1}"/>
              </a:ext>
            </a:extLst>
          </p:cNvPr>
          <p:cNvSpPr>
            <a:spLocks noGrp="1"/>
          </p:cNvSpPr>
          <p:nvPr>
            <p:ph idx="1"/>
          </p:nvPr>
        </p:nvSpPr>
        <p:spPr/>
        <p:txBody>
          <a:bodyPr>
            <a:normAutofit/>
          </a:bodyPr>
          <a:lstStyle/>
          <a:p>
            <a:endParaRPr lang="en-US" dirty="0"/>
          </a:p>
          <a:p>
            <a:endParaRPr lang="en-US" dirty="0"/>
          </a:p>
          <a:p>
            <a:endParaRPr lang="en-US" dirty="0"/>
          </a:p>
          <a:p>
            <a:r>
              <a:rPr lang="en-US" sz="2400" dirty="0"/>
              <a:t>3000 homes for sale / 1000 homes sold = 3 months of inventory</a:t>
            </a:r>
          </a:p>
        </p:txBody>
      </p:sp>
    </p:spTree>
    <p:extLst>
      <p:ext uri="{BB962C8B-B14F-4D97-AF65-F5344CB8AC3E}">
        <p14:creationId xmlns:p14="http://schemas.microsoft.com/office/powerpoint/2010/main" val="573843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generated with very high confidence">
            <a:extLst>
              <a:ext uri="{FF2B5EF4-FFF2-40B4-BE49-F238E27FC236}">
                <a16:creationId xmlns:a16="http://schemas.microsoft.com/office/drawing/2014/main" id="{3E6431D9-9835-4A52-830F-027DBAC12730}"/>
              </a:ext>
            </a:extLst>
          </p:cNvPr>
          <p:cNvPicPr>
            <a:picLocks noChangeAspect="1"/>
          </p:cNvPicPr>
          <p:nvPr/>
        </p:nvPicPr>
        <p:blipFill>
          <a:blip r:embed="rId2"/>
          <a:stretch>
            <a:fillRect/>
          </a:stretch>
        </p:blipFill>
        <p:spPr>
          <a:xfrm>
            <a:off x="0" y="0"/>
            <a:ext cx="12192000" cy="6854653"/>
          </a:xfrm>
          <a:prstGeom prst="rect">
            <a:avLst/>
          </a:prstGeom>
        </p:spPr>
      </p:pic>
      <p:sp>
        <p:nvSpPr>
          <p:cNvPr id="4" name="Arrow: Right 3">
            <a:extLst>
              <a:ext uri="{FF2B5EF4-FFF2-40B4-BE49-F238E27FC236}">
                <a16:creationId xmlns:a16="http://schemas.microsoft.com/office/drawing/2014/main" id="{53E90775-B32C-4BB1-B8D3-4B52DB29B2CE}"/>
              </a:ext>
            </a:extLst>
          </p:cNvPr>
          <p:cNvSpPr/>
          <p:nvPr/>
        </p:nvSpPr>
        <p:spPr>
          <a:xfrm rot="19664684">
            <a:off x="6520068" y="149749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445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generated with very high confidence">
            <a:extLst>
              <a:ext uri="{FF2B5EF4-FFF2-40B4-BE49-F238E27FC236}">
                <a16:creationId xmlns:a16="http://schemas.microsoft.com/office/drawing/2014/main" id="{47B31265-F6EF-4E1B-8854-881BBA818FB6}"/>
              </a:ext>
            </a:extLst>
          </p:cNvPr>
          <p:cNvPicPr>
            <a:picLocks noChangeAspect="1"/>
          </p:cNvPicPr>
          <p:nvPr/>
        </p:nvPicPr>
        <p:blipFill>
          <a:blip r:embed="rId2"/>
          <a:stretch>
            <a:fillRect/>
          </a:stretch>
        </p:blipFill>
        <p:spPr>
          <a:xfrm>
            <a:off x="0" y="1673"/>
            <a:ext cx="12192000" cy="6854653"/>
          </a:xfrm>
          <a:prstGeom prst="rect">
            <a:avLst/>
          </a:prstGeom>
        </p:spPr>
      </p:pic>
      <p:sp>
        <p:nvSpPr>
          <p:cNvPr id="4" name="Arrow: Right 3">
            <a:extLst>
              <a:ext uri="{FF2B5EF4-FFF2-40B4-BE49-F238E27FC236}">
                <a16:creationId xmlns:a16="http://schemas.microsoft.com/office/drawing/2014/main" id="{BC76EC43-15CA-4031-8395-6E6BF858568C}"/>
              </a:ext>
            </a:extLst>
          </p:cNvPr>
          <p:cNvSpPr/>
          <p:nvPr/>
        </p:nvSpPr>
        <p:spPr>
          <a:xfrm rot="19948431">
            <a:off x="8335617" y="184205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4340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generated with very high confidence">
            <a:extLst>
              <a:ext uri="{FF2B5EF4-FFF2-40B4-BE49-F238E27FC236}">
                <a16:creationId xmlns:a16="http://schemas.microsoft.com/office/drawing/2014/main" id="{9BE669ED-5D44-4627-BA3A-6E1862555DFC}"/>
              </a:ext>
            </a:extLst>
          </p:cNvPr>
          <p:cNvPicPr>
            <a:picLocks noChangeAspect="1"/>
          </p:cNvPicPr>
          <p:nvPr/>
        </p:nvPicPr>
        <p:blipFill>
          <a:blip r:embed="rId2"/>
          <a:stretch>
            <a:fillRect/>
          </a:stretch>
        </p:blipFill>
        <p:spPr>
          <a:xfrm>
            <a:off x="0" y="1673"/>
            <a:ext cx="12192000" cy="6854653"/>
          </a:xfrm>
          <a:prstGeom prst="rect">
            <a:avLst/>
          </a:prstGeom>
        </p:spPr>
      </p:pic>
      <p:sp>
        <p:nvSpPr>
          <p:cNvPr id="4" name="Arrow: Right 3">
            <a:extLst>
              <a:ext uri="{FF2B5EF4-FFF2-40B4-BE49-F238E27FC236}">
                <a16:creationId xmlns:a16="http://schemas.microsoft.com/office/drawing/2014/main" id="{6056EFBB-71A6-41D0-BD0C-77AF661E5E02}"/>
              </a:ext>
            </a:extLst>
          </p:cNvPr>
          <p:cNvSpPr/>
          <p:nvPr/>
        </p:nvSpPr>
        <p:spPr>
          <a:xfrm rot="9104564">
            <a:off x="3008242" y="511533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1451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EF3DEDF8-99B2-4E83-A21C-933813FF7EE6}"/>
              </a:ext>
            </a:extLst>
          </p:cNvPr>
          <p:cNvPicPr>
            <a:picLocks noChangeAspect="1"/>
          </p:cNvPicPr>
          <p:nvPr/>
        </p:nvPicPr>
        <p:blipFill>
          <a:blip r:embed="rId2"/>
          <a:stretch>
            <a:fillRect/>
          </a:stretch>
        </p:blipFill>
        <p:spPr>
          <a:xfrm>
            <a:off x="0" y="3347"/>
            <a:ext cx="12192000" cy="6854653"/>
          </a:xfrm>
          <a:prstGeom prst="rect">
            <a:avLst/>
          </a:prstGeom>
        </p:spPr>
      </p:pic>
      <p:sp>
        <p:nvSpPr>
          <p:cNvPr id="4" name="Arrow: Right 3">
            <a:extLst>
              <a:ext uri="{FF2B5EF4-FFF2-40B4-BE49-F238E27FC236}">
                <a16:creationId xmlns:a16="http://schemas.microsoft.com/office/drawing/2014/main" id="{9F3358E1-7D9A-425A-864F-A9F4CE81620B}"/>
              </a:ext>
            </a:extLst>
          </p:cNvPr>
          <p:cNvSpPr/>
          <p:nvPr/>
        </p:nvSpPr>
        <p:spPr>
          <a:xfrm rot="1442401">
            <a:off x="7023651" y="380337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1265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5BB0696F-82D1-488D-85CA-7BB0CA7331BD}"/>
              </a:ext>
            </a:extLst>
          </p:cNvPr>
          <p:cNvPicPr>
            <a:picLocks noChangeAspect="1"/>
          </p:cNvPicPr>
          <p:nvPr/>
        </p:nvPicPr>
        <p:blipFill rotWithShape="1">
          <a:blip r:embed="rId2"/>
          <a:srcRect t="442"/>
          <a:stretch/>
        </p:blipFill>
        <p:spPr>
          <a:xfrm>
            <a:off x="20" y="10"/>
            <a:ext cx="12191980" cy="6857990"/>
          </a:xfrm>
          <a:prstGeom prst="rect">
            <a:avLst/>
          </a:prstGeom>
        </p:spPr>
      </p:pic>
      <p:sp>
        <p:nvSpPr>
          <p:cNvPr id="4" name="Arrow: Right 3">
            <a:extLst>
              <a:ext uri="{FF2B5EF4-FFF2-40B4-BE49-F238E27FC236}">
                <a16:creationId xmlns:a16="http://schemas.microsoft.com/office/drawing/2014/main" id="{F08BE5A3-8897-4A2E-A72B-DAAA47E36224}"/>
              </a:ext>
            </a:extLst>
          </p:cNvPr>
          <p:cNvSpPr/>
          <p:nvPr/>
        </p:nvSpPr>
        <p:spPr>
          <a:xfrm>
            <a:off x="5857461" y="3429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03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5BB0696F-82D1-488D-85CA-7BB0CA7331BD}"/>
              </a:ext>
            </a:extLst>
          </p:cNvPr>
          <p:cNvPicPr>
            <a:picLocks noChangeAspect="1"/>
          </p:cNvPicPr>
          <p:nvPr/>
        </p:nvPicPr>
        <p:blipFill rotWithShape="1">
          <a:blip r:embed="rId2"/>
          <a:srcRect t="442"/>
          <a:stretch/>
        </p:blipFill>
        <p:spPr>
          <a:xfrm>
            <a:off x="20" y="10"/>
            <a:ext cx="12191980" cy="6857990"/>
          </a:xfrm>
          <a:prstGeom prst="rect">
            <a:avLst/>
          </a:prstGeom>
        </p:spPr>
      </p:pic>
      <p:sp>
        <p:nvSpPr>
          <p:cNvPr id="4" name="Arrow: Right 3">
            <a:extLst>
              <a:ext uri="{FF2B5EF4-FFF2-40B4-BE49-F238E27FC236}">
                <a16:creationId xmlns:a16="http://schemas.microsoft.com/office/drawing/2014/main" id="{F08BE5A3-8897-4A2E-A72B-DAAA47E36224}"/>
              </a:ext>
            </a:extLst>
          </p:cNvPr>
          <p:cNvSpPr/>
          <p:nvPr/>
        </p:nvSpPr>
        <p:spPr>
          <a:xfrm>
            <a:off x="5857461" y="3429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F8D2737B-61D4-4270-BEAB-A53373587E3D}"/>
              </a:ext>
            </a:extLst>
          </p:cNvPr>
          <p:cNvSpPr/>
          <p:nvPr/>
        </p:nvSpPr>
        <p:spPr>
          <a:xfrm>
            <a:off x="5857461" y="214685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6989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5BB0696F-82D1-488D-85CA-7BB0CA7331BD}"/>
              </a:ext>
            </a:extLst>
          </p:cNvPr>
          <p:cNvPicPr>
            <a:picLocks noChangeAspect="1"/>
          </p:cNvPicPr>
          <p:nvPr/>
        </p:nvPicPr>
        <p:blipFill rotWithShape="1">
          <a:blip r:embed="rId2"/>
          <a:srcRect t="442"/>
          <a:stretch/>
        </p:blipFill>
        <p:spPr>
          <a:xfrm>
            <a:off x="20" y="10"/>
            <a:ext cx="12191980" cy="6857990"/>
          </a:xfrm>
          <a:prstGeom prst="rect">
            <a:avLst/>
          </a:prstGeom>
        </p:spPr>
      </p:pic>
      <p:sp>
        <p:nvSpPr>
          <p:cNvPr id="4" name="Arrow: Right 3">
            <a:extLst>
              <a:ext uri="{FF2B5EF4-FFF2-40B4-BE49-F238E27FC236}">
                <a16:creationId xmlns:a16="http://schemas.microsoft.com/office/drawing/2014/main" id="{F08BE5A3-8897-4A2E-A72B-DAAA47E36224}"/>
              </a:ext>
            </a:extLst>
          </p:cNvPr>
          <p:cNvSpPr/>
          <p:nvPr/>
        </p:nvSpPr>
        <p:spPr>
          <a:xfrm>
            <a:off x="5857461" y="3429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F8D2737B-61D4-4270-BEAB-A53373587E3D}"/>
              </a:ext>
            </a:extLst>
          </p:cNvPr>
          <p:cNvSpPr/>
          <p:nvPr/>
        </p:nvSpPr>
        <p:spPr>
          <a:xfrm>
            <a:off x="5857461" y="214685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8C2A8E19-82C0-462C-87C9-7E219E360801}"/>
              </a:ext>
            </a:extLst>
          </p:cNvPr>
          <p:cNvSpPr/>
          <p:nvPr/>
        </p:nvSpPr>
        <p:spPr>
          <a:xfrm>
            <a:off x="4704522" y="465151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037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018818C6-D63F-46D0-9A46-1350ED9DCC9D}"/>
              </a:ext>
            </a:extLst>
          </p:cNvPr>
          <p:cNvPicPr>
            <a:picLocks noChangeAspect="1"/>
          </p:cNvPicPr>
          <p:nvPr/>
        </p:nvPicPr>
        <p:blipFill rotWithShape="1">
          <a:blip r:embed="rId2"/>
          <a:srcRect t="442"/>
          <a:stretch/>
        </p:blipFill>
        <p:spPr>
          <a:xfrm>
            <a:off x="20" y="10"/>
            <a:ext cx="12191980" cy="6857990"/>
          </a:xfrm>
          <a:prstGeom prst="rect">
            <a:avLst/>
          </a:prstGeom>
        </p:spPr>
      </p:pic>
    </p:spTree>
    <p:extLst>
      <p:ext uri="{BB962C8B-B14F-4D97-AF65-F5344CB8AC3E}">
        <p14:creationId xmlns:p14="http://schemas.microsoft.com/office/powerpoint/2010/main" val="590854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314D2DC3-7E85-49BA-9FD3-0445D73FE065}"/>
              </a:ext>
            </a:extLst>
          </p:cNvPr>
          <p:cNvPicPr>
            <a:picLocks noChangeAspect="1"/>
          </p:cNvPicPr>
          <p:nvPr/>
        </p:nvPicPr>
        <p:blipFill rotWithShape="1">
          <a:blip r:embed="rId2"/>
          <a:srcRect b="443"/>
          <a:stretch/>
        </p:blipFill>
        <p:spPr>
          <a:xfrm>
            <a:off x="20" y="10"/>
            <a:ext cx="12191980" cy="6857990"/>
          </a:xfrm>
          <a:prstGeom prst="rect">
            <a:avLst/>
          </a:prstGeom>
        </p:spPr>
      </p:pic>
      <p:sp>
        <p:nvSpPr>
          <p:cNvPr id="4" name="Arrow: Right 3">
            <a:extLst>
              <a:ext uri="{FF2B5EF4-FFF2-40B4-BE49-F238E27FC236}">
                <a16:creationId xmlns:a16="http://schemas.microsoft.com/office/drawing/2014/main" id="{FEE80FB3-A1F7-46A2-A05A-5B2CE23FB79C}"/>
              </a:ext>
            </a:extLst>
          </p:cNvPr>
          <p:cNvSpPr/>
          <p:nvPr/>
        </p:nvSpPr>
        <p:spPr>
          <a:xfrm>
            <a:off x="9787936" y="3429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355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D5C1-1FC8-46FD-B288-C0BC8A8D0DD5}"/>
              </a:ext>
            </a:extLst>
          </p:cNvPr>
          <p:cNvSpPr>
            <a:spLocks noGrp="1"/>
          </p:cNvSpPr>
          <p:nvPr>
            <p:ph type="title"/>
          </p:nvPr>
        </p:nvSpPr>
        <p:spPr/>
        <p:txBody>
          <a:bodyPr/>
          <a:lstStyle/>
          <a:p>
            <a:r>
              <a:rPr lang="en-US" dirty="0"/>
              <a:t>The ground rules</a:t>
            </a:r>
          </a:p>
        </p:txBody>
      </p:sp>
      <p:sp>
        <p:nvSpPr>
          <p:cNvPr id="4" name="Content Placeholder 3">
            <a:extLst>
              <a:ext uri="{FF2B5EF4-FFF2-40B4-BE49-F238E27FC236}">
                <a16:creationId xmlns:a16="http://schemas.microsoft.com/office/drawing/2014/main" id="{78C2BC63-1706-4532-9726-6685270F73BC}"/>
              </a:ext>
            </a:extLst>
          </p:cNvPr>
          <p:cNvSpPr>
            <a:spLocks noGrp="1"/>
          </p:cNvSpPr>
          <p:nvPr>
            <p:ph idx="1"/>
          </p:nvPr>
        </p:nvSpPr>
        <p:spPr/>
        <p:txBody>
          <a:bodyPr>
            <a:normAutofit/>
          </a:bodyPr>
          <a:lstStyle/>
          <a:p>
            <a:pPr marL="544068" lvl="1" indent="-342900"/>
            <a:r>
              <a:rPr lang="en-US" sz="2800" dirty="0"/>
              <a:t>Cell phones on vibrate please! </a:t>
            </a:r>
          </a:p>
          <a:p>
            <a:pPr marL="544068" lvl="1" indent="-342900"/>
            <a:r>
              <a:rPr lang="en-US" sz="2800" dirty="0"/>
              <a:t>If you absolutely need to take a call, please step outside</a:t>
            </a:r>
          </a:p>
          <a:p>
            <a:pPr marL="544068" lvl="1" indent="-342900"/>
            <a:r>
              <a:rPr lang="en-US" sz="2800" dirty="0"/>
              <a:t>Two short breaks </a:t>
            </a:r>
          </a:p>
          <a:p>
            <a:endParaRPr lang="en-US" dirty="0"/>
          </a:p>
        </p:txBody>
      </p:sp>
    </p:spTree>
    <p:extLst>
      <p:ext uri="{BB962C8B-B14F-4D97-AF65-F5344CB8AC3E}">
        <p14:creationId xmlns:p14="http://schemas.microsoft.com/office/powerpoint/2010/main" val="94108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314D2DC3-7E85-49BA-9FD3-0445D73FE065}"/>
              </a:ext>
            </a:extLst>
          </p:cNvPr>
          <p:cNvPicPr>
            <a:picLocks noChangeAspect="1"/>
          </p:cNvPicPr>
          <p:nvPr/>
        </p:nvPicPr>
        <p:blipFill rotWithShape="1">
          <a:blip r:embed="rId2"/>
          <a:srcRect b="443"/>
          <a:stretch/>
        </p:blipFill>
        <p:spPr>
          <a:xfrm>
            <a:off x="20" y="10"/>
            <a:ext cx="12191980" cy="6857990"/>
          </a:xfrm>
          <a:prstGeom prst="rect">
            <a:avLst/>
          </a:prstGeom>
        </p:spPr>
      </p:pic>
      <p:sp>
        <p:nvSpPr>
          <p:cNvPr id="4" name="Arrow: Right 3">
            <a:extLst>
              <a:ext uri="{FF2B5EF4-FFF2-40B4-BE49-F238E27FC236}">
                <a16:creationId xmlns:a16="http://schemas.microsoft.com/office/drawing/2014/main" id="{FEE80FB3-A1F7-46A2-A05A-5B2CE23FB79C}"/>
              </a:ext>
            </a:extLst>
          </p:cNvPr>
          <p:cNvSpPr/>
          <p:nvPr/>
        </p:nvSpPr>
        <p:spPr>
          <a:xfrm>
            <a:off x="9787936" y="3429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84028AAE-D9C2-4B25-A03B-53E3DCE65A4B}"/>
              </a:ext>
            </a:extLst>
          </p:cNvPr>
          <p:cNvSpPr/>
          <p:nvPr/>
        </p:nvSpPr>
        <p:spPr>
          <a:xfrm>
            <a:off x="9787936" y="223961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617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314D2DC3-7E85-49BA-9FD3-0445D73FE065}"/>
              </a:ext>
            </a:extLst>
          </p:cNvPr>
          <p:cNvPicPr>
            <a:picLocks noChangeAspect="1"/>
          </p:cNvPicPr>
          <p:nvPr/>
        </p:nvPicPr>
        <p:blipFill rotWithShape="1">
          <a:blip r:embed="rId2"/>
          <a:srcRect b="443"/>
          <a:stretch/>
        </p:blipFill>
        <p:spPr>
          <a:xfrm>
            <a:off x="20" y="10"/>
            <a:ext cx="12191980" cy="6857990"/>
          </a:xfrm>
          <a:prstGeom prst="rect">
            <a:avLst/>
          </a:prstGeom>
        </p:spPr>
      </p:pic>
      <p:sp>
        <p:nvSpPr>
          <p:cNvPr id="4" name="Arrow: Right 3">
            <a:extLst>
              <a:ext uri="{FF2B5EF4-FFF2-40B4-BE49-F238E27FC236}">
                <a16:creationId xmlns:a16="http://schemas.microsoft.com/office/drawing/2014/main" id="{FEE80FB3-A1F7-46A2-A05A-5B2CE23FB79C}"/>
              </a:ext>
            </a:extLst>
          </p:cNvPr>
          <p:cNvSpPr/>
          <p:nvPr/>
        </p:nvSpPr>
        <p:spPr>
          <a:xfrm>
            <a:off x="9787936" y="3429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84028AAE-D9C2-4B25-A03B-53E3DCE65A4B}"/>
              </a:ext>
            </a:extLst>
          </p:cNvPr>
          <p:cNvSpPr/>
          <p:nvPr/>
        </p:nvSpPr>
        <p:spPr>
          <a:xfrm>
            <a:off x="9787936" y="223961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6FBE4A0F-AEB8-40E0-A25E-FB9DF509A2D9}"/>
              </a:ext>
            </a:extLst>
          </p:cNvPr>
          <p:cNvSpPr/>
          <p:nvPr/>
        </p:nvSpPr>
        <p:spPr>
          <a:xfrm>
            <a:off x="8481392" y="475753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545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645E6030-5D56-4DAC-BFEA-DDF79D19CF88}"/>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296611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screenshot of a cell phone&#10;&#10;Description generated with high confidence">
            <a:extLst>
              <a:ext uri="{FF2B5EF4-FFF2-40B4-BE49-F238E27FC236}">
                <a16:creationId xmlns:a16="http://schemas.microsoft.com/office/drawing/2014/main" id="{52FE8255-C2D9-4A9F-A3D4-E7E121DE1E1B}"/>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4010677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176DA6-4BBF-42A4-9C94-E6613CCD6B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9AAB0AE-172B-4FB4-80C2-86CD6B82422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0B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map&#10;&#10;Description generated with high confidence">
            <a:extLst>
              <a:ext uri="{FF2B5EF4-FFF2-40B4-BE49-F238E27FC236}">
                <a16:creationId xmlns:a16="http://schemas.microsoft.com/office/drawing/2014/main" id="{47D48B6F-8CDF-4397-9D64-ACCA2552E106}"/>
              </a:ext>
            </a:extLst>
          </p:cNvPr>
          <p:cNvPicPr>
            <a:picLocks noChangeAspect="1"/>
          </p:cNvPicPr>
          <p:nvPr/>
        </p:nvPicPr>
        <p:blipFill>
          <a:blip r:embed="rId2"/>
          <a:stretch>
            <a:fillRect/>
          </a:stretch>
        </p:blipFill>
        <p:spPr>
          <a:xfrm>
            <a:off x="643467" y="1670558"/>
            <a:ext cx="10905066" cy="3516883"/>
          </a:xfrm>
          <a:prstGeom prst="rect">
            <a:avLst/>
          </a:prstGeom>
        </p:spPr>
      </p:pic>
    </p:spTree>
    <p:extLst>
      <p:ext uri="{BB962C8B-B14F-4D97-AF65-F5344CB8AC3E}">
        <p14:creationId xmlns:p14="http://schemas.microsoft.com/office/powerpoint/2010/main" val="989948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A2341-91D9-4EA9-BC8F-6E7B982A3505}"/>
              </a:ext>
            </a:extLst>
          </p:cNvPr>
          <p:cNvSpPr>
            <a:spLocks noGrp="1"/>
          </p:cNvSpPr>
          <p:nvPr>
            <p:ph type="title"/>
          </p:nvPr>
        </p:nvSpPr>
        <p:spPr/>
        <p:txBody>
          <a:bodyPr/>
          <a:lstStyle/>
          <a:p>
            <a:r>
              <a:rPr lang="en-US" dirty="0"/>
              <a:t>Problems caused by a fast moving market</a:t>
            </a:r>
          </a:p>
        </p:txBody>
      </p:sp>
      <p:sp>
        <p:nvSpPr>
          <p:cNvPr id="3" name="Content Placeholder 2">
            <a:extLst>
              <a:ext uri="{FF2B5EF4-FFF2-40B4-BE49-F238E27FC236}">
                <a16:creationId xmlns:a16="http://schemas.microsoft.com/office/drawing/2014/main" id="{080D029E-8556-49B0-8D20-7BAFC2F4B44D}"/>
              </a:ext>
            </a:extLst>
          </p:cNvPr>
          <p:cNvSpPr>
            <a:spLocks noGrp="1"/>
          </p:cNvSpPr>
          <p:nvPr>
            <p:ph idx="1"/>
          </p:nvPr>
        </p:nvSpPr>
        <p:spPr/>
        <p:txBody>
          <a:bodyPr/>
          <a:lstStyle/>
          <a:p>
            <a:r>
              <a:rPr lang="en-US" dirty="0"/>
              <a:t>The market is hot, offers are flying, things get rushed</a:t>
            </a:r>
          </a:p>
          <a:p>
            <a:r>
              <a:rPr lang="en-US" dirty="0"/>
              <a:t>Can lead to listing broker sloppiness</a:t>
            </a:r>
          </a:p>
          <a:p>
            <a:r>
              <a:rPr lang="en-US" dirty="0"/>
              <a:t>Sloppiness with communication, procedures and paperwork</a:t>
            </a:r>
          </a:p>
          <a:p>
            <a:r>
              <a:rPr lang="en-US" dirty="0"/>
              <a:t>Leaving consumers (buyers) feeling like there are no rules and this is “worse than buying a car”</a:t>
            </a:r>
          </a:p>
          <a:p>
            <a:r>
              <a:rPr lang="en-US" dirty="0"/>
              <a:t>Buyer brokers being left in the dark/feeling they’ve been treated unethically or unfairly</a:t>
            </a:r>
          </a:p>
          <a:p>
            <a:r>
              <a:rPr lang="en-US" dirty="0"/>
              <a:t>Increased listing broker liability</a:t>
            </a:r>
          </a:p>
        </p:txBody>
      </p:sp>
    </p:spTree>
    <p:extLst>
      <p:ext uri="{BB962C8B-B14F-4D97-AF65-F5344CB8AC3E}">
        <p14:creationId xmlns:p14="http://schemas.microsoft.com/office/powerpoint/2010/main" val="14550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A19C-67D3-4D41-BFFA-A95331C1BCA3}"/>
              </a:ext>
            </a:extLst>
          </p:cNvPr>
          <p:cNvSpPr>
            <a:spLocks noGrp="1"/>
          </p:cNvSpPr>
          <p:nvPr>
            <p:ph type="title"/>
          </p:nvPr>
        </p:nvSpPr>
        <p:spPr>
          <a:xfrm>
            <a:off x="1454238" y="1756130"/>
            <a:ext cx="10737761" cy="1887950"/>
          </a:xfrm>
        </p:spPr>
        <p:txBody>
          <a:bodyPr/>
          <a:lstStyle/>
          <a:p>
            <a:r>
              <a:rPr lang="en-US" dirty="0"/>
              <a:t>NAR’s code of ethics and multiple offers</a:t>
            </a:r>
          </a:p>
        </p:txBody>
      </p:sp>
      <p:sp>
        <p:nvSpPr>
          <p:cNvPr id="4" name="Text Placeholder 3">
            <a:extLst>
              <a:ext uri="{FF2B5EF4-FFF2-40B4-BE49-F238E27FC236}">
                <a16:creationId xmlns:a16="http://schemas.microsoft.com/office/drawing/2014/main" id="{3520D4BF-6993-43EB-9722-7067F27962C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94167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ED37-F47F-48D5-808C-6A2D4DC282CD}"/>
              </a:ext>
            </a:extLst>
          </p:cNvPr>
          <p:cNvSpPr>
            <a:spLocks noGrp="1"/>
          </p:cNvSpPr>
          <p:nvPr>
            <p:ph type="title"/>
          </p:nvPr>
        </p:nvSpPr>
        <p:spPr/>
        <p:txBody>
          <a:bodyPr/>
          <a:lstStyle/>
          <a:p>
            <a:r>
              <a:rPr lang="en-US" dirty="0"/>
              <a:t>NAR Code of ethics</a:t>
            </a:r>
          </a:p>
        </p:txBody>
      </p:sp>
      <p:sp>
        <p:nvSpPr>
          <p:cNvPr id="3" name="Content Placeholder 2">
            <a:extLst>
              <a:ext uri="{FF2B5EF4-FFF2-40B4-BE49-F238E27FC236}">
                <a16:creationId xmlns:a16="http://schemas.microsoft.com/office/drawing/2014/main" id="{58D693E0-DFE6-4D32-B16D-C78A0F358489}"/>
              </a:ext>
            </a:extLst>
          </p:cNvPr>
          <p:cNvSpPr>
            <a:spLocks noGrp="1"/>
          </p:cNvSpPr>
          <p:nvPr>
            <p:ph idx="1"/>
          </p:nvPr>
        </p:nvSpPr>
        <p:spPr>
          <a:xfrm>
            <a:off x="1451579" y="1853754"/>
            <a:ext cx="9603275" cy="4199727"/>
          </a:xfrm>
        </p:spPr>
        <p:txBody>
          <a:bodyPr>
            <a:noAutofit/>
          </a:bodyPr>
          <a:lstStyle/>
          <a:p>
            <a:r>
              <a:rPr lang="en-US" sz="2800" dirty="0"/>
              <a:t>17 articles to guide us, including an meaningful introduction/preamble</a:t>
            </a:r>
          </a:p>
          <a:p>
            <a:r>
              <a:rPr lang="en-US" sz="2800" dirty="0"/>
              <a:t>3 sections</a:t>
            </a:r>
          </a:p>
          <a:p>
            <a:pPr lvl="1"/>
            <a:r>
              <a:rPr lang="en-US" sz="2800" dirty="0"/>
              <a:t>Duties to Clients and Customers</a:t>
            </a:r>
          </a:p>
          <a:p>
            <a:pPr lvl="1"/>
            <a:r>
              <a:rPr lang="en-US" sz="2800" dirty="0"/>
              <a:t>Duties to the Public</a:t>
            </a:r>
          </a:p>
          <a:p>
            <a:pPr lvl="1"/>
            <a:r>
              <a:rPr lang="en-US" sz="2800" dirty="0"/>
              <a:t>Duties to Realtors</a:t>
            </a:r>
          </a:p>
          <a:p>
            <a:r>
              <a:rPr lang="en-US" sz="2800" dirty="0"/>
              <a:t>Clear guidelines for “professional and ethical conduct”</a:t>
            </a:r>
          </a:p>
        </p:txBody>
      </p:sp>
    </p:spTree>
    <p:extLst>
      <p:ext uri="{BB962C8B-B14F-4D97-AF65-F5344CB8AC3E}">
        <p14:creationId xmlns:p14="http://schemas.microsoft.com/office/powerpoint/2010/main" val="333762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C7626-B0BE-457C-8CBE-A76F5A6C447F}"/>
              </a:ext>
            </a:extLst>
          </p:cNvPr>
          <p:cNvSpPr>
            <a:spLocks noGrp="1"/>
          </p:cNvSpPr>
          <p:nvPr>
            <p:ph type="title"/>
          </p:nvPr>
        </p:nvSpPr>
        <p:spPr/>
        <p:txBody>
          <a:bodyPr/>
          <a:lstStyle/>
          <a:p>
            <a:r>
              <a:rPr lang="en-US" dirty="0"/>
              <a:t>Nar code of ethics</a:t>
            </a:r>
          </a:p>
        </p:txBody>
      </p:sp>
      <p:sp>
        <p:nvSpPr>
          <p:cNvPr id="3" name="Content Placeholder 2">
            <a:extLst>
              <a:ext uri="{FF2B5EF4-FFF2-40B4-BE49-F238E27FC236}">
                <a16:creationId xmlns:a16="http://schemas.microsoft.com/office/drawing/2014/main" id="{DD59F628-6B2B-4596-85F5-7A650610E244}"/>
              </a:ext>
            </a:extLst>
          </p:cNvPr>
          <p:cNvSpPr>
            <a:spLocks noGrp="1"/>
          </p:cNvSpPr>
          <p:nvPr>
            <p:ph idx="1"/>
          </p:nvPr>
        </p:nvSpPr>
        <p:spPr>
          <a:xfrm>
            <a:off x="1451578" y="1853754"/>
            <a:ext cx="9603275" cy="4199727"/>
          </a:xfrm>
        </p:spPr>
        <p:txBody>
          <a:bodyPr>
            <a:noAutofit/>
          </a:bodyPr>
          <a:lstStyle/>
          <a:p>
            <a:r>
              <a:rPr lang="en-US" sz="2800" i="1" dirty="0"/>
              <a:t>“Perhaps no situation routinely faced by Realtors® can be more frustrating, fraught with potential for misunderstanding and missed opportunity, and elusive of a formulaic solution than presenting and negotiating multiple purchase or lease offers and/or counter-offers on the same property. Consider the competing dynamics, listing brokers are charged with helping sellers get the highest price and the most favorable terms for their property. </a:t>
            </a:r>
          </a:p>
        </p:txBody>
      </p:sp>
    </p:spTree>
    <p:extLst>
      <p:ext uri="{BB962C8B-B14F-4D97-AF65-F5344CB8AC3E}">
        <p14:creationId xmlns:p14="http://schemas.microsoft.com/office/powerpoint/2010/main" val="3563712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C7626-B0BE-457C-8CBE-A76F5A6C447F}"/>
              </a:ext>
            </a:extLst>
          </p:cNvPr>
          <p:cNvSpPr>
            <a:spLocks noGrp="1"/>
          </p:cNvSpPr>
          <p:nvPr>
            <p:ph type="title"/>
          </p:nvPr>
        </p:nvSpPr>
        <p:spPr/>
        <p:txBody>
          <a:bodyPr/>
          <a:lstStyle/>
          <a:p>
            <a:r>
              <a:rPr lang="en-US" dirty="0"/>
              <a:t>Nar code of ethics</a:t>
            </a:r>
          </a:p>
        </p:txBody>
      </p:sp>
      <p:sp>
        <p:nvSpPr>
          <p:cNvPr id="3" name="Content Placeholder 2">
            <a:extLst>
              <a:ext uri="{FF2B5EF4-FFF2-40B4-BE49-F238E27FC236}">
                <a16:creationId xmlns:a16="http://schemas.microsoft.com/office/drawing/2014/main" id="{DD59F628-6B2B-4596-85F5-7A650610E244}"/>
              </a:ext>
            </a:extLst>
          </p:cNvPr>
          <p:cNvSpPr>
            <a:spLocks noGrp="1"/>
          </p:cNvSpPr>
          <p:nvPr>
            <p:ph idx="1"/>
          </p:nvPr>
        </p:nvSpPr>
        <p:spPr/>
        <p:txBody>
          <a:bodyPr>
            <a:normAutofit/>
          </a:bodyPr>
          <a:lstStyle/>
          <a:p>
            <a:r>
              <a:rPr lang="en-US" sz="2800" i="1" dirty="0"/>
              <a:t>Buyer’s brokers help their clients purchase property at the lowest price and on favorable terms. Balanced against the Code’s mandate of honesty is the imperative to refrain from making disclosures that may not, in the final analysis, be in a client’s interests.”</a:t>
            </a:r>
          </a:p>
          <a:p>
            <a:endParaRPr lang="en-US" sz="2800" dirty="0"/>
          </a:p>
          <a:p>
            <a:pPr lvl="1"/>
            <a:r>
              <a:rPr lang="en-US" dirty="0"/>
              <a:t>From appendix IX to Part Four Code of Ethics Arbitration Manual</a:t>
            </a:r>
          </a:p>
          <a:p>
            <a:endParaRPr lang="en-US" sz="2800" dirty="0"/>
          </a:p>
          <a:p>
            <a:endParaRPr lang="en-US" sz="2800" dirty="0"/>
          </a:p>
          <a:p>
            <a:endParaRPr lang="en-US" sz="2800" dirty="0"/>
          </a:p>
        </p:txBody>
      </p:sp>
    </p:spTree>
    <p:extLst>
      <p:ext uri="{BB962C8B-B14F-4D97-AF65-F5344CB8AC3E}">
        <p14:creationId xmlns:p14="http://schemas.microsoft.com/office/powerpoint/2010/main" val="2515751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D5C1-1FC8-46FD-B288-C0BC8A8D0DD5}"/>
              </a:ext>
            </a:extLst>
          </p:cNvPr>
          <p:cNvSpPr>
            <a:spLocks noGrp="1"/>
          </p:cNvSpPr>
          <p:nvPr>
            <p:ph type="title"/>
          </p:nvPr>
        </p:nvSpPr>
        <p:spPr/>
        <p:txBody>
          <a:bodyPr/>
          <a:lstStyle/>
          <a:p>
            <a:r>
              <a:rPr lang="en-US" dirty="0"/>
              <a:t>The ground rules</a:t>
            </a:r>
          </a:p>
        </p:txBody>
      </p:sp>
      <p:sp>
        <p:nvSpPr>
          <p:cNvPr id="4" name="Content Placeholder 3">
            <a:extLst>
              <a:ext uri="{FF2B5EF4-FFF2-40B4-BE49-F238E27FC236}">
                <a16:creationId xmlns:a16="http://schemas.microsoft.com/office/drawing/2014/main" id="{78C2BC63-1706-4532-9726-6685270F73BC}"/>
              </a:ext>
            </a:extLst>
          </p:cNvPr>
          <p:cNvSpPr>
            <a:spLocks noGrp="1"/>
          </p:cNvSpPr>
          <p:nvPr>
            <p:ph idx="1"/>
          </p:nvPr>
        </p:nvSpPr>
        <p:spPr/>
        <p:txBody>
          <a:bodyPr>
            <a:normAutofit/>
          </a:bodyPr>
          <a:lstStyle/>
          <a:p>
            <a:pPr marL="544068" lvl="1" indent="-342900"/>
            <a:r>
              <a:rPr lang="en-US" sz="2800" dirty="0"/>
              <a:t>The success of this class depends on YOU! You will be expected to participate!</a:t>
            </a:r>
          </a:p>
          <a:p>
            <a:pPr marL="544068" lvl="1" indent="-342900"/>
            <a:r>
              <a:rPr lang="en-US" sz="2800" dirty="0"/>
              <a:t>This is your class, ask questions! I may answer them now, or I may answer them later, but I will do my best to answer them! </a:t>
            </a:r>
          </a:p>
          <a:p>
            <a:endParaRPr lang="en-US" dirty="0"/>
          </a:p>
        </p:txBody>
      </p:sp>
    </p:spTree>
    <p:extLst>
      <p:ext uri="{BB962C8B-B14F-4D97-AF65-F5344CB8AC3E}">
        <p14:creationId xmlns:p14="http://schemas.microsoft.com/office/powerpoint/2010/main" val="416962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C7626-B0BE-457C-8CBE-A76F5A6C447F}"/>
              </a:ext>
            </a:extLst>
          </p:cNvPr>
          <p:cNvSpPr>
            <a:spLocks noGrp="1"/>
          </p:cNvSpPr>
          <p:nvPr>
            <p:ph type="title"/>
          </p:nvPr>
        </p:nvSpPr>
        <p:spPr/>
        <p:txBody>
          <a:bodyPr/>
          <a:lstStyle/>
          <a:p>
            <a:r>
              <a:rPr lang="en-US" dirty="0"/>
              <a:t>Nar code of ethics</a:t>
            </a:r>
          </a:p>
        </p:txBody>
      </p:sp>
      <p:sp>
        <p:nvSpPr>
          <p:cNvPr id="3" name="Content Placeholder 2">
            <a:extLst>
              <a:ext uri="{FF2B5EF4-FFF2-40B4-BE49-F238E27FC236}">
                <a16:creationId xmlns:a16="http://schemas.microsoft.com/office/drawing/2014/main" id="{DD59F628-6B2B-4596-85F5-7A650610E244}"/>
              </a:ext>
            </a:extLst>
          </p:cNvPr>
          <p:cNvSpPr>
            <a:spLocks noGrp="1"/>
          </p:cNvSpPr>
          <p:nvPr>
            <p:ph idx="1"/>
          </p:nvPr>
        </p:nvSpPr>
        <p:spPr/>
        <p:txBody>
          <a:bodyPr>
            <a:normAutofit fontScale="92500" lnSpcReduction="20000"/>
          </a:bodyPr>
          <a:lstStyle/>
          <a:p>
            <a:r>
              <a:rPr lang="en-US" sz="2800" dirty="0"/>
              <a:t>Realize that in multiple offer situations only one offer will result in a sale and one (or more) potential purchasers will be disappointed that their offer was not accepted. While little can be done to assuage their disappointment, fair and honest treatment throughout the process; coupled with prompt, ongoing and open communication, will enhance the likelihood they will feel they were treated fairly and honestly,</a:t>
            </a:r>
          </a:p>
          <a:p>
            <a:pPr lvl="1"/>
            <a:r>
              <a:rPr lang="en-US" dirty="0"/>
              <a:t>From appendix IX to Part Four Code of Ethics Arbitration Manual</a:t>
            </a:r>
          </a:p>
          <a:p>
            <a:endParaRPr lang="en-US" sz="2800" dirty="0"/>
          </a:p>
          <a:p>
            <a:endParaRPr lang="en-US" sz="2800" dirty="0"/>
          </a:p>
          <a:p>
            <a:endParaRPr lang="en-US" sz="2800" dirty="0"/>
          </a:p>
        </p:txBody>
      </p:sp>
    </p:spTree>
    <p:extLst>
      <p:ext uri="{BB962C8B-B14F-4D97-AF65-F5344CB8AC3E}">
        <p14:creationId xmlns:p14="http://schemas.microsoft.com/office/powerpoint/2010/main" val="3109008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C7626-B0BE-457C-8CBE-A76F5A6C447F}"/>
              </a:ext>
            </a:extLst>
          </p:cNvPr>
          <p:cNvSpPr>
            <a:spLocks noGrp="1"/>
          </p:cNvSpPr>
          <p:nvPr>
            <p:ph type="title"/>
          </p:nvPr>
        </p:nvSpPr>
        <p:spPr/>
        <p:txBody>
          <a:bodyPr/>
          <a:lstStyle/>
          <a:p>
            <a:r>
              <a:rPr lang="en-US" dirty="0"/>
              <a:t>Nar code of ethics</a:t>
            </a:r>
          </a:p>
        </p:txBody>
      </p:sp>
      <p:sp>
        <p:nvSpPr>
          <p:cNvPr id="3" name="Content Placeholder 2">
            <a:extLst>
              <a:ext uri="{FF2B5EF4-FFF2-40B4-BE49-F238E27FC236}">
                <a16:creationId xmlns:a16="http://schemas.microsoft.com/office/drawing/2014/main" id="{DD59F628-6B2B-4596-85F5-7A650610E244}"/>
              </a:ext>
            </a:extLst>
          </p:cNvPr>
          <p:cNvSpPr>
            <a:spLocks noGrp="1"/>
          </p:cNvSpPr>
          <p:nvPr>
            <p:ph idx="1"/>
          </p:nvPr>
        </p:nvSpPr>
        <p:spPr/>
        <p:txBody>
          <a:bodyPr>
            <a:normAutofit/>
          </a:bodyPr>
          <a:lstStyle/>
          <a:p>
            <a:r>
              <a:rPr lang="en-US" sz="2800" dirty="0"/>
              <a:t>In this regard, “… Realtors® can take no safer guide than that which has been handed down through the centuries, embodied in the Golden Rule, “whatsoever ye would that others should do to you, do ye even so to them.’”</a:t>
            </a:r>
          </a:p>
          <a:p>
            <a:pPr lvl="1"/>
            <a:endParaRPr lang="en-US" dirty="0"/>
          </a:p>
          <a:p>
            <a:pPr lvl="1"/>
            <a:r>
              <a:rPr lang="en-US" dirty="0"/>
              <a:t>From the preamble to the Code of Ethics</a:t>
            </a:r>
          </a:p>
          <a:p>
            <a:endParaRPr lang="en-US" sz="2800" dirty="0"/>
          </a:p>
          <a:p>
            <a:endParaRPr lang="en-US" sz="2800" dirty="0"/>
          </a:p>
          <a:p>
            <a:endParaRPr lang="en-US" sz="2800" dirty="0"/>
          </a:p>
        </p:txBody>
      </p:sp>
    </p:spTree>
    <p:extLst>
      <p:ext uri="{BB962C8B-B14F-4D97-AF65-F5344CB8AC3E}">
        <p14:creationId xmlns:p14="http://schemas.microsoft.com/office/powerpoint/2010/main" val="31935440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A19C-67D3-4D41-BFFA-A95331C1BCA3}"/>
              </a:ext>
            </a:extLst>
          </p:cNvPr>
          <p:cNvSpPr>
            <a:spLocks noGrp="1"/>
          </p:cNvSpPr>
          <p:nvPr>
            <p:ph type="title"/>
          </p:nvPr>
        </p:nvSpPr>
        <p:spPr/>
        <p:txBody>
          <a:bodyPr/>
          <a:lstStyle/>
          <a:p>
            <a:r>
              <a:rPr lang="en-US" dirty="0"/>
              <a:t>Nar code of ethics</a:t>
            </a:r>
          </a:p>
        </p:txBody>
      </p:sp>
      <p:sp>
        <p:nvSpPr>
          <p:cNvPr id="3" name="Content Placeholder 2">
            <a:extLst>
              <a:ext uri="{FF2B5EF4-FFF2-40B4-BE49-F238E27FC236}">
                <a16:creationId xmlns:a16="http://schemas.microsoft.com/office/drawing/2014/main" id="{1F56D7E5-BA98-4086-905D-53CE0BDD9FC1}"/>
              </a:ext>
            </a:extLst>
          </p:cNvPr>
          <p:cNvSpPr>
            <a:spLocks noGrp="1"/>
          </p:cNvSpPr>
          <p:nvPr>
            <p:ph idx="1"/>
          </p:nvPr>
        </p:nvSpPr>
        <p:spPr/>
        <p:txBody>
          <a:bodyPr>
            <a:normAutofit/>
          </a:bodyPr>
          <a:lstStyle/>
          <a:p>
            <a:r>
              <a:rPr lang="en-US" sz="2800" i="1" dirty="0"/>
              <a:t>“While the Code of Ethics does not expressly mandate “fairness” (given its inherent subjectivity), remember that the Preamble has long noted that “. . . REALTOR® has come to connote competency, fairness, and high integrity. . . .” If a seller directs you to advise offerors about the existence of other purchase offers, fairness dictates that all offerors or their representatives be so informed.”</a:t>
            </a:r>
          </a:p>
        </p:txBody>
      </p:sp>
    </p:spTree>
    <p:extLst>
      <p:ext uri="{BB962C8B-B14F-4D97-AF65-F5344CB8AC3E}">
        <p14:creationId xmlns:p14="http://schemas.microsoft.com/office/powerpoint/2010/main" val="1069337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A19C-67D3-4D41-BFFA-A95331C1BCA3}"/>
              </a:ext>
            </a:extLst>
          </p:cNvPr>
          <p:cNvSpPr>
            <a:spLocks noGrp="1"/>
          </p:cNvSpPr>
          <p:nvPr>
            <p:ph type="title"/>
          </p:nvPr>
        </p:nvSpPr>
        <p:spPr/>
        <p:txBody>
          <a:bodyPr/>
          <a:lstStyle/>
          <a:p>
            <a:r>
              <a:rPr lang="en-US" dirty="0"/>
              <a:t>Article one</a:t>
            </a:r>
          </a:p>
        </p:txBody>
      </p:sp>
      <p:sp>
        <p:nvSpPr>
          <p:cNvPr id="3" name="Content Placeholder 2">
            <a:extLst>
              <a:ext uri="{FF2B5EF4-FFF2-40B4-BE49-F238E27FC236}">
                <a16:creationId xmlns:a16="http://schemas.microsoft.com/office/drawing/2014/main" id="{1F56D7E5-BA98-4086-905D-53CE0BDD9FC1}"/>
              </a:ext>
            </a:extLst>
          </p:cNvPr>
          <p:cNvSpPr>
            <a:spLocks noGrp="1"/>
          </p:cNvSpPr>
          <p:nvPr>
            <p:ph idx="1"/>
          </p:nvPr>
        </p:nvSpPr>
        <p:spPr/>
        <p:txBody>
          <a:bodyPr>
            <a:normAutofit lnSpcReduction="10000"/>
          </a:bodyPr>
          <a:lstStyle/>
          <a:p>
            <a:pPr marL="0" indent="0">
              <a:buNone/>
            </a:pPr>
            <a:r>
              <a:rPr lang="en-US" sz="2800" i="1" dirty="0"/>
              <a:t>“When representing a buyer, seller, landlord, tenant, or other client as an agent, REALTORS® pledge themselves to protect and promote the interests of their client. This obligation to the client is primary, but it does not relieve REALTORS® of their obligation to treat all parties honestly.  When serving a buyer, seller, landlord, tenant or other party in a non-agency capacity, REALTORS® remain obligated to</a:t>
            </a:r>
            <a:r>
              <a:rPr lang="en-US" sz="2800" b="1" i="1" dirty="0"/>
              <a:t> </a:t>
            </a:r>
            <a:r>
              <a:rPr lang="en-US" sz="2800" i="1" dirty="0"/>
              <a:t>treat all parties honestly. ”</a:t>
            </a:r>
          </a:p>
          <a:p>
            <a:endParaRPr lang="en-US" dirty="0"/>
          </a:p>
        </p:txBody>
      </p:sp>
    </p:spTree>
    <p:extLst>
      <p:ext uri="{BB962C8B-B14F-4D97-AF65-F5344CB8AC3E}">
        <p14:creationId xmlns:p14="http://schemas.microsoft.com/office/powerpoint/2010/main" val="1566220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A19C-67D3-4D41-BFFA-A95331C1BCA3}"/>
              </a:ext>
            </a:extLst>
          </p:cNvPr>
          <p:cNvSpPr>
            <a:spLocks noGrp="1"/>
          </p:cNvSpPr>
          <p:nvPr>
            <p:ph type="title"/>
          </p:nvPr>
        </p:nvSpPr>
        <p:spPr/>
        <p:txBody>
          <a:bodyPr/>
          <a:lstStyle/>
          <a:p>
            <a:r>
              <a:rPr lang="en-US" dirty="0"/>
              <a:t>Article one</a:t>
            </a:r>
          </a:p>
        </p:txBody>
      </p:sp>
      <p:sp>
        <p:nvSpPr>
          <p:cNvPr id="3" name="Content Placeholder 2">
            <a:extLst>
              <a:ext uri="{FF2B5EF4-FFF2-40B4-BE49-F238E27FC236}">
                <a16:creationId xmlns:a16="http://schemas.microsoft.com/office/drawing/2014/main" id="{1F56D7E5-BA98-4086-905D-53CE0BDD9FC1}"/>
              </a:ext>
            </a:extLst>
          </p:cNvPr>
          <p:cNvSpPr>
            <a:spLocks noGrp="1"/>
          </p:cNvSpPr>
          <p:nvPr>
            <p:ph idx="1"/>
          </p:nvPr>
        </p:nvSpPr>
        <p:spPr/>
        <p:txBody>
          <a:bodyPr>
            <a:normAutofit lnSpcReduction="10000"/>
          </a:bodyPr>
          <a:lstStyle/>
          <a:p>
            <a:pPr marL="0" indent="0">
              <a:buNone/>
            </a:pPr>
            <a:r>
              <a:rPr lang="en-US" sz="2800" i="1" dirty="0"/>
              <a:t>“When representing a buyer, seller, landlord, tenant, or other client as an </a:t>
            </a:r>
            <a:r>
              <a:rPr lang="en-US" sz="2800" b="1" i="1" dirty="0"/>
              <a:t>agent</a:t>
            </a:r>
            <a:r>
              <a:rPr lang="en-US" sz="2800" i="1" dirty="0"/>
              <a:t>, REALTORS® pledge themselves to protect and promote the interests of their client. This obligation to the client is primary, but it does not relieve REALTORS® of their obligation to treat all parties honestly.  When serving a buyer, seller, landlord, tenant or other party in a non-agency capacity, REALTORS® remain obligated to</a:t>
            </a:r>
            <a:r>
              <a:rPr lang="en-US" sz="2800" b="1" i="1" dirty="0"/>
              <a:t> </a:t>
            </a:r>
            <a:r>
              <a:rPr lang="en-US" sz="2800" i="1" dirty="0"/>
              <a:t>treat all parties honestly. ”</a:t>
            </a:r>
          </a:p>
          <a:p>
            <a:endParaRPr lang="en-US" dirty="0"/>
          </a:p>
        </p:txBody>
      </p:sp>
    </p:spTree>
    <p:extLst>
      <p:ext uri="{BB962C8B-B14F-4D97-AF65-F5344CB8AC3E}">
        <p14:creationId xmlns:p14="http://schemas.microsoft.com/office/powerpoint/2010/main" val="2910611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A19C-67D3-4D41-BFFA-A95331C1BCA3}"/>
              </a:ext>
            </a:extLst>
          </p:cNvPr>
          <p:cNvSpPr>
            <a:spLocks noGrp="1"/>
          </p:cNvSpPr>
          <p:nvPr>
            <p:ph type="title"/>
          </p:nvPr>
        </p:nvSpPr>
        <p:spPr/>
        <p:txBody>
          <a:bodyPr/>
          <a:lstStyle/>
          <a:p>
            <a:r>
              <a:rPr lang="en-US" dirty="0"/>
              <a:t>Article one</a:t>
            </a:r>
          </a:p>
        </p:txBody>
      </p:sp>
      <p:sp>
        <p:nvSpPr>
          <p:cNvPr id="3" name="Content Placeholder 2">
            <a:extLst>
              <a:ext uri="{FF2B5EF4-FFF2-40B4-BE49-F238E27FC236}">
                <a16:creationId xmlns:a16="http://schemas.microsoft.com/office/drawing/2014/main" id="{1F56D7E5-BA98-4086-905D-53CE0BDD9FC1}"/>
              </a:ext>
            </a:extLst>
          </p:cNvPr>
          <p:cNvSpPr>
            <a:spLocks noGrp="1"/>
          </p:cNvSpPr>
          <p:nvPr>
            <p:ph idx="1"/>
          </p:nvPr>
        </p:nvSpPr>
        <p:spPr/>
        <p:txBody>
          <a:bodyPr>
            <a:normAutofit lnSpcReduction="10000"/>
          </a:bodyPr>
          <a:lstStyle/>
          <a:p>
            <a:pPr marL="0" indent="0">
              <a:buNone/>
            </a:pPr>
            <a:r>
              <a:rPr lang="en-US" sz="2800" i="1" dirty="0"/>
              <a:t>“When </a:t>
            </a:r>
            <a:r>
              <a:rPr lang="en-US" sz="2800" b="1" i="1" dirty="0"/>
              <a:t>representing</a:t>
            </a:r>
            <a:r>
              <a:rPr lang="en-US" sz="2800" i="1" dirty="0"/>
              <a:t> a buyer, seller, landlord, tenant, or other client as an </a:t>
            </a:r>
            <a:r>
              <a:rPr lang="en-US" sz="2800" b="1" i="1" dirty="0"/>
              <a:t>agent</a:t>
            </a:r>
            <a:r>
              <a:rPr lang="en-US" sz="2800" i="1" dirty="0"/>
              <a:t>, REALTORS® pledge themselves to protect and promote the interests of their client. This obligation to the client is primary, but it does not relieve REALTORS® of their obligation to treat all parties honestly.  When serving a buyer, seller, landlord, tenant or other party in a non-agency capacity, REALTORS® remain obligated to</a:t>
            </a:r>
            <a:r>
              <a:rPr lang="en-US" sz="2800" b="1" i="1" dirty="0"/>
              <a:t> </a:t>
            </a:r>
            <a:r>
              <a:rPr lang="en-US" sz="2800" i="1" dirty="0"/>
              <a:t>treat all parties honestly. ”</a:t>
            </a:r>
          </a:p>
          <a:p>
            <a:endParaRPr lang="en-US" dirty="0"/>
          </a:p>
        </p:txBody>
      </p:sp>
    </p:spTree>
    <p:extLst>
      <p:ext uri="{BB962C8B-B14F-4D97-AF65-F5344CB8AC3E}">
        <p14:creationId xmlns:p14="http://schemas.microsoft.com/office/powerpoint/2010/main" val="33417660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A19C-67D3-4D41-BFFA-A95331C1BCA3}"/>
              </a:ext>
            </a:extLst>
          </p:cNvPr>
          <p:cNvSpPr>
            <a:spLocks noGrp="1"/>
          </p:cNvSpPr>
          <p:nvPr>
            <p:ph type="title"/>
          </p:nvPr>
        </p:nvSpPr>
        <p:spPr/>
        <p:txBody>
          <a:bodyPr/>
          <a:lstStyle/>
          <a:p>
            <a:r>
              <a:rPr lang="en-US" dirty="0"/>
              <a:t>Article one</a:t>
            </a:r>
          </a:p>
        </p:txBody>
      </p:sp>
      <p:sp>
        <p:nvSpPr>
          <p:cNvPr id="3" name="Content Placeholder 2">
            <a:extLst>
              <a:ext uri="{FF2B5EF4-FFF2-40B4-BE49-F238E27FC236}">
                <a16:creationId xmlns:a16="http://schemas.microsoft.com/office/drawing/2014/main" id="{1F56D7E5-BA98-4086-905D-53CE0BDD9FC1}"/>
              </a:ext>
            </a:extLst>
          </p:cNvPr>
          <p:cNvSpPr>
            <a:spLocks noGrp="1"/>
          </p:cNvSpPr>
          <p:nvPr>
            <p:ph idx="1"/>
          </p:nvPr>
        </p:nvSpPr>
        <p:spPr/>
        <p:txBody>
          <a:bodyPr>
            <a:normAutofit lnSpcReduction="10000"/>
          </a:bodyPr>
          <a:lstStyle/>
          <a:p>
            <a:pPr marL="0" indent="0">
              <a:buNone/>
            </a:pPr>
            <a:r>
              <a:rPr lang="en-US" sz="2800" i="1" dirty="0"/>
              <a:t>“When representing a buyer, seller, landlord, tenant, or other client as an </a:t>
            </a:r>
            <a:r>
              <a:rPr lang="en-US" sz="2800" b="1" i="1" dirty="0"/>
              <a:t>agent</a:t>
            </a:r>
            <a:r>
              <a:rPr lang="en-US" sz="2800" i="1" dirty="0"/>
              <a:t>, REALTORS® pledge themselves to protect and promote the interests of their client. This obligation to the client is primary, but it does not relieve REALTORS® of their obligation to treat all parties honestly.  When serving a buyer, seller, landlord, tenant or other party in a </a:t>
            </a:r>
            <a:r>
              <a:rPr lang="en-US" sz="2800" b="1" i="1" dirty="0"/>
              <a:t>non-agency capacity</a:t>
            </a:r>
            <a:r>
              <a:rPr lang="en-US" sz="2800" i="1" dirty="0"/>
              <a:t>, REALTORS® remain obligated to</a:t>
            </a:r>
            <a:r>
              <a:rPr lang="en-US" sz="2800" b="1" i="1" dirty="0"/>
              <a:t> </a:t>
            </a:r>
            <a:r>
              <a:rPr lang="en-US" sz="2800" i="1" dirty="0"/>
              <a:t>treat all parties honestly. ”</a:t>
            </a:r>
          </a:p>
          <a:p>
            <a:endParaRPr lang="en-US" dirty="0"/>
          </a:p>
        </p:txBody>
      </p:sp>
    </p:spTree>
    <p:extLst>
      <p:ext uri="{BB962C8B-B14F-4D97-AF65-F5344CB8AC3E}">
        <p14:creationId xmlns:p14="http://schemas.microsoft.com/office/powerpoint/2010/main" val="28348052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A19C-67D3-4D41-BFFA-A95331C1BCA3}"/>
              </a:ext>
            </a:extLst>
          </p:cNvPr>
          <p:cNvSpPr>
            <a:spLocks noGrp="1"/>
          </p:cNvSpPr>
          <p:nvPr>
            <p:ph type="title"/>
          </p:nvPr>
        </p:nvSpPr>
        <p:spPr/>
        <p:txBody>
          <a:bodyPr/>
          <a:lstStyle/>
          <a:p>
            <a:r>
              <a:rPr lang="en-US" dirty="0"/>
              <a:t>Article one</a:t>
            </a:r>
          </a:p>
        </p:txBody>
      </p:sp>
      <p:sp>
        <p:nvSpPr>
          <p:cNvPr id="3" name="Content Placeholder 2">
            <a:extLst>
              <a:ext uri="{FF2B5EF4-FFF2-40B4-BE49-F238E27FC236}">
                <a16:creationId xmlns:a16="http://schemas.microsoft.com/office/drawing/2014/main" id="{1F56D7E5-BA98-4086-905D-53CE0BDD9FC1}"/>
              </a:ext>
            </a:extLst>
          </p:cNvPr>
          <p:cNvSpPr>
            <a:spLocks noGrp="1"/>
          </p:cNvSpPr>
          <p:nvPr>
            <p:ph idx="1"/>
          </p:nvPr>
        </p:nvSpPr>
        <p:spPr/>
        <p:txBody>
          <a:bodyPr>
            <a:normAutofit lnSpcReduction="10000"/>
          </a:bodyPr>
          <a:lstStyle/>
          <a:p>
            <a:pPr marL="0" indent="0">
              <a:buNone/>
            </a:pPr>
            <a:r>
              <a:rPr lang="en-US" sz="2800" i="1" dirty="0"/>
              <a:t>“When representing a buyer, seller, landlord, tenant, or other client as an </a:t>
            </a:r>
            <a:r>
              <a:rPr lang="en-US" sz="2800" b="1" i="1" dirty="0"/>
              <a:t>agent</a:t>
            </a:r>
            <a:r>
              <a:rPr lang="en-US" sz="2800" i="1" dirty="0"/>
              <a:t>, REALTORS® pledge themselves to protect and promote the interests of their client. This obligation to the client is primary, but it does not relieve REALTORS® of their obligation to treat all parties honestly.  When </a:t>
            </a:r>
            <a:r>
              <a:rPr lang="en-US" sz="2800" b="1" i="1" dirty="0"/>
              <a:t>serving</a:t>
            </a:r>
            <a:r>
              <a:rPr lang="en-US" sz="2800" i="1" dirty="0"/>
              <a:t> a buyer, seller, landlord, tenant or other party in a </a:t>
            </a:r>
            <a:r>
              <a:rPr lang="en-US" sz="2800" b="1" i="1" dirty="0"/>
              <a:t>non-agency capacity</a:t>
            </a:r>
            <a:r>
              <a:rPr lang="en-US" sz="2800" i="1" dirty="0"/>
              <a:t>, REALTORS® remain obligated to</a:t>
            </a:r>
            <a:r>
              <a:rPr lang="en-US" sz="2800" b="1" i="1" dirty="0"/>
              <a:t> </a:t>
            </a:r>
            <a:r>
              <a:rPr lang="en-US" sz="2800" i="1" dirty="0"/>
              <a:t>treat all parties honestly. ”</a:t>
            </a:r>
          </a:p>
          <a:p>
            <a:endParaRPr lang="en-US" dirty="0"/>
          </a:p>
        </p:txBody>
      </p:sp>
    </p:spTree>
    <p:extLst>
      <p:ext uri="{BB962C8B-B14F-4D97-AF65-F5344CB8AC3E}">
        <p14:creationId xmlns:p14="http://schemas.microsoft.com/office/powerpoint/2010/main" val="258928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A19C-67D3-4D41-BFFA-A95331C1BCA3}"/>
              </a:ext>
            </a:extLst>
          </p:cNvPr>
          <p:cNvSpPr>
            <a:spLocks noGrp="1"/>
          </p:cNvSpPr>
          <p:nvPr>
            <p:ph type="title"/>
          </p:nvPr>
        </p:nvSpPr>
        <p:spPr/>
        <p:txBody>
          <a:bodyPr/>
          <a:lstStyle/>
          <a:p>
            <a:r>
              <a:rPr lang="en-US" dirty="0"/>
              <a:t>Article one</a:t>
            </a:r>
          </a:p>
        </p:txBody>
      </p:sp>
      <p:sp>
        <p:nvSpPr>
          <p:cNvPr id="3" name="Content Placeholder 2">
            <a:extLst>
              <a:ext uri="{FF2B5EF4-FFF2-40B4-BE49-F238E27FC236}">
                <a16:creationId xmlns:a16="http://schemas.microsoft.com/office/drawing/2014/main" id="{1F56D7E5-BA98-4086-905D-53CE0BDD9FC1}"/>
              </a:ext>
            </a:extLst>
          </p:cNvPr>
          <p:cNvSpPr>
            <a:spLocks noGrp="1"/>
          </p:cNvSpPr>
          <p:nvPr>
            <p:ph idx="1"/>
          </p:nvPr>
        </p:nvSpPr>
        <p:spPr/>
        <p:txBody>
          <a:bodyPr>
            <a:normAutofit/>
          </a:bodyPr>
          <a:lstStyle/>
          <a:p>
            <a:r>
              <a:rPr lang="en-US" sz="2800" dirty="0"/>
              <a:t>Standard of Practice 1-6</a:t>
            </a:r>
          </a:p>
          <a:p>
            <a:endParaRPr lang="en-US" sz="2800" dirty="0"/>
          </a:p>
          <a:p>
            <a:r>
              <a:rPr lang="en-US" sz="2800" i="1" dirty="0"/>
              <a:t>REALTORS® shall submit offers and counter-offers </a:t>
            </a:r>
            <a:r>
              <a:rPr lang="en-US" sz="2800" b="1" i="1" dirty="0"/>
              <a:t>objectively</a:t>
            </a:r>
            <a:r>
              <a:rPr lang="en-US" sz="2800" i="1" dirty="0"/>
              <a:t> and as </a:t>
            </a:r>
            <a:r>
              <a:rPr lang="en-US" sz="2800" b="1" i="1" dirty="0"/>
              <a:t>quickly</a:t>
            </a:r>
            <a:r>
              <a:rPr lang="en-US" sz="2800" i="1" dirty="0"/>
              <a:t> as possible. </a:t>
            </a:r>
            <a:br>
              <a:rPr lang="en-US" dirty="0"/>
            </a:br>
            <a:endParaRPr lang="en-US" dirty="0"/>
          </a:p>
          <a:p>
            <a:endParaRPr lang="en-US" dirty="0"/>
          </a:p>
          <a:p>
            <a:endParaRPr lang="en-US" dirty="0"/>
          </a:p>
        </p:txBody>
      </p:sp>
    </p:spTree>
    <p:extLst>
      <p:ext uri="{BB962C8B-B14F-4D97-AF65-F5344CB8AC3E}">
        <p14:creationId xmlns:p14="http://schemas.microsoft.com/office/powerpoint/2010/main" val="3113182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A19C-67D3-4D41-BFFA-A95331C1BCA3}"/>
              </a:ext>
            </a:extLst>
          </p:cNvPr>
          <p:cNvSpPr>
            <a:spLocks noGrp="1"/>
          </p:cNvSpPr>
          <p:nvPr>
            <p:ph type="title"/>
          </p:nvPr>
        </p:nvSpPr>
        <p:spPr/>
        <p:txBody>
          <a:bodyPr/>
          <a:lstStyle/>
          <a:p>
            <a:r>
              <a:rPr lang="en-US" dirty="0"/>
              <a:t>Article one</a:t>
            </a:r>
          </a:p>
        </p:txBody>
      </p:sp>
      <p:sp>
        <p:nvSpPr>
          <p:cNvPr id="3" name="Content Placeholder 2">
            <a:extLst>
              <a:ext uri="{FF2B5EF4-FFF2-40B4-BE49-F238E27FC236}">
                <a16:creationId xmlns:a16="http://schemas.microsoft.com/office/drawing/2014/main" id="{1F56D7E5-BA98-4086-905D-53CE0BDD9FC1}"/>
              </a:ext>
            </a:extLst>
          </p:cNvPr>
          <p:cNvSpPr>
            <a:spLocks noGrp="1"/>
          </p:cNvSpPr>
          <p:nvPr>
            <p:ph idx="1"/>
          </p:nvPr>
        </p:nvSpPr>
        <p:spPr>
          <a:xfrm>
            <a:off x="1451578" y="2029588"/>
            <a:ext cx="9603275" cy="3450613"/>
          </a:xfrm>
        </p:spPr>
        <p:txBody>
          <a:bodyPr>
            <a:normAutofit fontScale="25000" lnSpcReduction="20000"/>
          </a:bodyPr>
          <a:lstStyle/>
          <a:p>
            <a:r>
              <a:rPr lang="en-US" sz="11200" dirty="0"/>
              <a:t>Standard of Practice 1-7</a:t>
            </a:r>
          </a:p>
          <a:p>
            <a:endParaRPr lang="en-US" sz="11200" dirty="0"/>
          </a:p>
          <a:p>
            <a:r>
              <a:rPr lang="en-US" sz="11200" i="1" dirty="0"/>
              <a:t>When acting as listing brokers, REALTORS® shall continue to submit to the seller/landlord all offers and counter-offers…unless the seller has waived this obligation in writing. REALTORS® shall not be obligated to continue to market the property after an offer has been accepted by the seller/landlord.</a:t>
            </a:r>
            <a:endParaRPr lang="en-US" sz="11200" dirty="0"/>
          </a:p>
          <a:p>
            <a:endParaRPr lang="en-US" sz="2800" dirty="0"/>
          </a:p>
          <a:p>
            <a:pPr marL="0" indent="0">
              <a:buNone/>
            </a:pPr>
            <a:br>
              <a:rPr lang="en-US" dirty="0"/>
            </a:br>
            <a:endParaRPr lang="en-US" dirty="0"/>
          </a:p>
          <a:p>
            <a:endParaRPr lang="en-US" dirty="0"/>
          </a:p>
          <a:p>
            <a:endParaRPr lang="en-US" dirty="0"/>
          </a:p>
        </p:txBody>
      </p:sp>
    </p:spTree>
    <p:extLst>
      <p:ext uri="{BB962C8B-B14F-4D97-AF65-F5344CB8AC3E}">
        <p14:creationId xmlns:p14="http://schemas.microsoft.com/office/powerpoint/2010/main" val="916243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E5846-236C-4255-A384-89461784A6E9}"/>
              </a:ext>
            </a:extLst>
          </p:cNvPr>
          <p:cNvSpPr>
            <a:spLocks noGrp="1"/>
          </p:cNvSpPr>
          <p:nvPr>
            <p:ph type="title"/>
          </p:nvPr>
        </p:nvSpPr>
        <p:spPr/>
        <p:txBody>
          <a:bodyPr/>
          <a:lstStyle/>
          <a:p>
            <a:r>
              <a:rPr lang="en-US" dirty="0"/>
              <a:t>Course Objectives</a:t>
            </a:r>
          </a:p>
        </p:txBody>
      </p:sp>
      <p:sp>
        <p:nvSpPr>
          <p:cNvPr id="3" name="Content Placeholder 2">
            <a:extLst>
              <a:ext uri="{FF2B5EF4-FFF2-40B4-BE49-F238E27FC236}">
                <a16:creationId xmlns:a16="http://schemas.microsoft.com/office/drawing/2014/main" id="{8231E127-A393-4F9C-8C28-6D231AF5F7F1}"/>
              </a:ext>
            </a:extLst>
          </p:cNvPr>
          <p:cNvSpPr>
            <a:spLocks noGrp="1"/>
          </p:cNvSpPr>
          <p:nvPr>
            <p:ph idx="1"/>
          </p:nvPr>
        </p:nvSpPr>
        <p:spPr>
          <a:xfrm>
            <a:off x="1451579" y="1853754"/>
            <a:ext cx="9998299" cy="4199727"/>
          </a:xfrm>
        </p:spPr>
        <p:txBody>
          <a:bodyPr>
            <a:noAutofit/>
          </a:bodyPr>
          <a:lstStyle/>
          <a:p>
            <a:r>
              <a:rPr lang="en-US" sz="2800" dirty="0"/>
              <a:t>Identify and discuss the articles in the NAR Code of Ethics that are especially relevant to multiple offer situations</a:t>
            </a:r>
          </a:p>
          <a:p>
            <a:r>
              <a:rPr lang="en-US" sz="2800" dirty="0"/>
              <a:t>Identify and discuss the Broker Duties that are especially relevant to multiple offer situations</a:t>
            </a:r>
          </a:p>
          <a:p>
            <a:r>
              <a:rPr lang="en-US" sz="2800" dirty="0"/>
              <a:t>Apply the principles in the COE and Broker Duties to multiple offer situations to insure licensees are practicing in a professional and ethical manner</a:t>
            </a:r>
          </a:p>
        </p:txBody>
      </p:sp>
    </p:spTree>
    <p:extLst>
      <p:ext uri="{BB962C8B-B14F-4D97-AF65-F5344CB8AC3E}">
        <p14:creationId xmlns:p14="http://schemas.microsoft.com/office/powerpoint/2010/main" val="311134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5065B635-7C31-4617-879E-FBB0FBD49F43}"/>
              </a:ext>
            </a:extLst>
          </p:cNvPr>
          <p:cNvPicPr>
            <a:picLocks noChangeAspect="1"/>
          </p:cNvPicPr>
          <p:nvPr/>
        </p:nvPicPr>
        <p:blipFill>
          <a:blip r:embed="rId2"/>
          <a:stretch>
            <a:fillRect/>
          </a:stretch>
        </p:blipFill>
        <p:spPr>
          <a:xfrm>
            <a:off x="-18498" y="1113622"/>
            <a:ext cx="12210498" cy="4664325"/>
          </a:xfrm>
          <a:prstGeom prst="rect">
            <a:avLst/>
          </a:prstGeom>
        </p:spPr>
      </p:pic>
      <p:sp>
        <p:nvSpPr>
          <p:cNvPr id="2" name="Arrow: Right 1">
            <a:extLst>
              <a:ext uri="{FF2B5EF4-FFF2-40B4-BE49-F238E27FC236}">
                <a16:creationId xmlns:a16="http://schemas.microsoft.com/office/drawing/2014/main" id="{F1081C0A-49AC-4F66-AEB6-06DB5B9CD990}"/>
              </a:ext>
            </a:extLst>
          </p:cNvPr>
          <p:cNvSpPr/>
          <p:nvPr/>
        </p:nvSpPr>
        <p:spPr>
          <a:xfrm rot="1806995">
            <a:off x="185530" y="443947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54819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A19C-67D3-4D41-BFFA-A95331C1BCA3}"/>
              </a:ext>
            </a:extLst>
          </p:cNvPr>
          <p:cNvSpPr>
            <a:spLocks noGrp="1"/>
          </p:cNvSpPr>
          <p:nvPr>
            <p:ph type="title"/>
          </p:nvPr>
        </p:nvSpPr>
        <p:spPr/>
        <p:txBody>
          <a:bodyPr/>
          <a:lstStyle/>
          <a:p>
            <a:r>
              <a:rPr lang="en-US" dirty="0"/>
              <a:t>Article one</a:t>
            </a:r>
          </a:p>
        </p:txBody>
      </p:sp>
      <p:sp>
        <p:nvSpPr>
          <p:cNvPr id="3" name="Content Placeholder 2">
            <a:extLst>
              <a:ext uri="{FF2B5EF4-FFF2-40B4-BE49-F238E27FC236}">
                <a16:creationId xmlns:a16="http://schemas.microsoft.com/office/drawing/2014/main" id="{1F56D7E5-BA98-4086-905D-53CE0BDD9FC1}"/>
              </a:ext>
            </a:extLst>
          </p:cNvPr>
          <p:cNvSpPr>
            <a:spLocks noGrp="1"/>
          </p:cNvSpPr>
          <p:nvPr>
            <p:ph idx="1"/>
          </p:nvPr>
        </p:nvSpPr>
        <p:spPr/>
        <p:txBody>
          <a:bodyPr>
            <a:normAutofit/>
          </a:bodyPr>
          <a:lstStyle/>
          <a:p>
            <a:r>
              <a:rPr lang="en-US" sz="2800" dirty="0"/>
              <a:t>Standard of Practice 1-13</a:t>
            </a:r>
          </a:p>
          <a:p>
            <a:r>
              <a:rPr lang="en-US" sz="2800" i="1" dirty="0"/>
              <a:t>the possibility that sellers or seller’s representatives may not treat the existence, terms, or conditions of offers as confidential unless confidentiality is required by law, regulation, or by any confidentiality agreement between the parties. </a:t>
            </a:r>
            <a:br>
              <a:rPr lang="en-US" dirty="0"/>
            </a:br>
            <a:endParaRPr lang="en-US" dirty="0"/>
          </a:p>
          <a:p>
            <a:endParaRPr lang="en-US" dirty="0"/>
          </a:p>
          <a:p>
            <a:endParaRPr lang="en-US" dirty="0"/>
          </a:p>
        </p:txBody>
      </p:sp>
    </p:spTree>
    <p:extLst>
      <p:ext uri="{BB962C8B-B14F-4D97-AF65-F5344CB8AC3E}">
        <p14:creationId xmlns:p14="http://schemas.microsoft.com/office/powerpoint/2010/main" val="5638838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A19C-67D3-4D41-BFFA-A95331C1BCA3}"/>
              </a:ext>
            </a:extLst>
          </p:cNvPr>
          <p:cNvSpPr>
            <a:spLocks noGrp="1"/>
          </p:cNvSpPr>
          <p:nvPr>
            <p:ph type="title"/>
          </p:nvPr>
        </p:nvSpPr>
        <p:spPr/>
        <p:txBody>
          <a:bodyPr/>
          <a:lstStyle/>
          <a:p>
            <a:r>
              <a:rPr lang="en-US" dirty="0"/>
              <a:t>Article one</a:t>
            </a:r>
          </a:p>
        </p:txBody>
      </p:sp>
      <p:sp>
        <p:nvSpPr>
          <p:cNvPr id="3" name="Content Placeholder 2">
            <a:extLst>
              <a:ext uri="{FF2B5EF4-FFF2-40B4-BE49-F238E27FC236}">
                <a16:creationId xmlns:a16="http://schemas.microsoft.com/office/drawing/2014/main" id="{1F56D7E5-BA98-4086-905D-53CE0BDD9FC1}"/>
              </a:ext>
            </a:extLst>
          </p:cNvPr>
          <p:cNvSpPr>
            <a:spLocks noGrp="1"/>
          </p:cNvSpPr>
          <p:nvPr>
            <p:ph idx="1"/>
          </p:nvPr>
        </p:nvSpPr>
        <p:spPr/>
        <p:txBody>
          <a:bodyPr>
            <a:normAutofit fontScale="92500" lnSpcReduction="20000"/>
          </a:bodyPr>
          <a:lstStyle/>
          <a:p>
            <a:r>
              <a:rPr lang="en-US" sz="3000" dirty="0"/>
              <a:t>Standard of Practice 1-15</a:t>
            </a:r>
          </a:p>
          <a:p>
            <a:r>
              <a:rPr lang="en-US" sz="3000" i="1" dirty="0"/>
              <a:t>REALTORS®, in response to inquiries from buyers or cooperating brokers shall, with the sellers’ approval, disclose the existence of offers on the property.  Where disclosure is authorized, REALTORS® shall also disclose, if asked, whether offers were obtained by the </a:t>
            </a:r>
            <a:r>
              <a:rPr lang="en-US" sz="3000" b="1" i="1" dirty="0"/>
              <a:t>listing licensee</a:t>
            </a:r>
            <a:r>
              <a:rPr lang="en-US" sz="3000" i="1" dirty="0"/>
              <a:t>, another </a:t>
            </a:r>
            <a:r>
              <a:rPr lang="en-US" sz="3000" b="1" i="1" dirty="0"/>
              <a:t>licensee in the listing firm</a:t>
            </a:r>
            <a:r>
              <a:rPr lang="en-US" sz="3000" i="1" dirty="0"/>
              <a:t>, or by </a:t>
            </a:r>
            <a:r>
              <a:rPr lang="en-US" sz="3000" b="1" i="1" dirty="0"/>
              <a:t>a cooperating broker.</a:t>
            </a:r>
            <a:r>
              <a:rPr lang="en-US" sz="3000" i="1" dirty="0"/>
              <a:t> </a:t>
            </a:r>
          </a:p>
          <a:p>
            <a:pPr marL="0" indent="0">
              <a:buNone/>
            </a:pPr>
            <a:endParaRPr lang="en-US" dirty="0"/>
          </a:p>
          <a:p>
            <a:endParaRPr lang="en-US" dirty="0"/>
          </a:p>
        </p:txBody>
      </p:sp>
    </p:spTree>
    <p:extLst>
      <p:ext uri="{BB962C8B-B14F-4D97-AF65-F5344CB8AC3E}">
        <p14:creationId xmlns:p14="http://schemas.microsoft.com/office/powerpoint/2010/main" val="39866243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A19C-67D3-4D41-BFFA-A95331C1BCA3}"/>
              </a:ext>
            </a:extLst>
          </p:cNvPr>
          <p:cNvSpPr>
            <a:spLocks noGrp="1"/>
          </p:cNvSpPr>
          <p:nvPr>
            <p:ph type="title"/>
          </p:nvPr>
        </p:nvSpPr>
        <p:spPr/>
        <p:txBody>
          <a:bodyPr/>
          <a:lstStyle/>
          <a:p>
            <a:r>
              <a:rPr lang="en-US" dirty="0"/>
              <a:t>Article two</a:t>
            </a:r>
          </a:p>
        </p:txBody>
      </p:sp>
      <p:sp>
        <p:nvSpPr>
          <p:cNvPr id="3" name="Content Placeholder 2">
            <a:extLst>
              <a:ext uri="{FF2B5EF4-FFF2-40B4-BE49-F238E27FC236}">
                <a16:creationId xmlns:a16="http://schemas.microsoft.com/office/drawing/2014/main" id="{1F56D7E5-BA98-4086-905D-53CE0BDD9FC1}"/>
              </a:ext>
            </a:extLst>
          </p:cNvPr>
          <p:cNvSpPr>
            <a:spLocks noGrp="1"/>
          </p:cNvSpPr>
          <p:nvPr>
            <p:ph idx="1"/>
          </p:nvPr>
        </p:nvSpPr>
        <p:spPr/>
        <p:txBody>
          <a:bodyPr>
            <a:normAutofit lnSpcReduction="10000"/>
          </a:bodyPr>
          <a:lstStyle/>
          <a:p>
            <a:r>
              <a:rPr lang="en-US" sz="2800" i="1" dirty="0"/>
              <a:t>REALTORS® shall avoid exaggeration, misrepresentation, or </a:t>
            </a:r>
            <a:r>
              <a:rPr lang="en-US" sz="2800" b="1" i="1" dirty="0"/>
              <a:t>concealment of pertinent facts </a:t>
            </a:r>
            <a:r>
              <a:rPr lang="en-US" sz="2800" i="1" dirty="0"/>
              <a:t>relating to the property </a:t>
            </a:r>
            <a:r>
              <a:rPr lang="en-US" sz="2800" b="1" i="1" dirty="0"/>
              <a:t>or the transaction</a:t>
            </a:r>
            <a:r>
              <a:rPr lang="en-US" sz="2800" i="1" dirty="0"/>
              <a:t>. REALTORS® shall not, however, be obligated to discover latent defects in the property, to advise on matters outside the scope of their real estate license, or to disclose facts which are </a:t>
            </a:r>
            <a:r>
              <a:rPr lang="en-US" sz="2800" b="1" i="1" dirty="0"/>
              <a:t>confidential</a:t>
            </a:r>
            <a:r>
              <a:rPr lang="en-US" sz="2800" i="1" dirty="0"/>
              <a:t> under the scope of agency or </a:t>
            </a:r>
            <a:r>
              <a:rPr lang="en-US" sz="2800" b="1" i="1" dirty="0"/>
              <a:t>non-agency relationships</a:t>
            </a:r>
            <a:r>
              <a:rPr lang="en-US" sz="2800" i="1" dirty="0"/>
              <a:t> as defined by state law. </a:t>
            </a:r>
          </a:p>
          <a:p>
            <a:endParaRPr lang="en-US" sz="3000" i="1" dirty="0"/>
          </a:p>
          <a:p>
            <a:pPr marL="0" indent="0">
              <a:buNone/>
            </a:pPr>
            <a:endParaRPr lang="en-US" dirty="0"/>
          </a:p>
          <a:p>
            <a:endParaRPr lang="en-US" dirty="0"/>
          </a:p>
        </p:txBody>
      </p:sp>
    </p:spTree>
    <p:extLst>
      <p:ext uri="{BB962C8B-B14F-4D97-AF65-F5344CB8AC3E}">
        <p14:creationId xmlns:p14="http://schemas.microsoft.com/office/powerpoint/2010/main" val="42601199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56503-C765-4CDC-9D51-BA2DBF8C36BE}"/>
              </a:ext>
            </a:extLst>
          </p:cNvPr>
          <p:cNvSpPr>
            <a:spLocks noGrp="1"/>
          </p:cNvSpPr>
          <p:nvPr>
            <p:ph type="title"/>
          </p:nvPr>
        </p:nvSpPr>
        <p:spPr/>
        <p:txBody>
          <a:bodyPr/>
          <a:lstStyle/>
          <a:p>
            <a:r>
              <a:rPr lang="en-US" dirty="0"/>
              <a:t>What do our broker duties say about confidentiality?</a:t>
            </a:r>
          </a:p>
        </p:txBody>
      </p:sp>
      <p:sp>
        <p:nvSpPr>
          <p:cNvPr id="3" name="Text Placeholder 2">
            <a:extLst>
              <a:ext uri="{FF2B5EF4-FFF2-40B4-BE49-F238E27FC236}">
                <a16:creationId xmlns:a16="http://schemas.microsoft.com/office/drawing/2014/main" id="{543F4A99-29B9-4C99-9505-ACE2E8C99B8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732220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DA7B0-7399-4CFD-808C-912F30E72966}"/>
              </a:ext>
            </a:extLst>
          </p:cNvPr>
          <p:cNvSpPr>
            <a:spLocks noGrp="1"/>
          </p:cNvSpPr>
          <p:nvPr>
            <p:ph type="title"/>
          </p:nvPr>
        </p:nvSpPr>
        <p:spPr/>
        <p:txBody>
          <a:bodyPr/>
          <a:lstStyle/>
          <a:p>
            <a:r>
              <a:rPr lang="en-US" dirty="0"/>
              <a:t>What does Broker Duties say about confidentiality?</a:t>
            </a:r>
          </a:p>
        </p:txBody>
      </p:sp>
      <p:sp>
        <p:nvSpPr>
          <p:cNvPr id="3" name="Content Placeholder 2">
            <a:extLst>
              <a:ext uri="{FF2B5EF4-FFF2-40B4-BE49-F238E27FC236}">
                <a16:creationId xmlns:a16="http://schemas.microsoft.com/office/drawing/2014/main" id="{A9E545E0-A35D-41F0-A4F3-3F925FB73946}"/>
              </a:ext>
            </a:extLst>
          </p:cNvPr>
          <p:cNvSpPr>
            <a:spLocks noGrp="1"/>
          </p:cNvSpPr>
          <p:nvPr>
            <p:ph idx="1"/>
          </p:nvPr>
        </p:nvSpPr>
        <p:spPr/>
        <p:txBody>
          <a:bodyPr/>
          <a:lstStyle/>
          <a:p>
            <a:r>
              <a:rPr lang="en-US" sz="2800" dirty="0"/>
              <a:t>5. Maintenance of any confidential information learned in the course of any prior </a:t>
            </a:r>
            <a:r>
              <a:rPr lang="en-US" sz="2800" b="1" dirty="0"/>
              <a:t>agency</a:t>
            </a:r>
            <a:r>
              <a:rPr lang="en-US" sz="2800" dirty="0"/>
              <a:t> relationship unless the disclosure is with the former principal’s written consent or is required by law; </a:t>
            </a:r>
          </a:p>
          <a:p>
            <a:endParaRPr lang="en-US" dirty="0"/>
          </a:p>
        </p:txBody>
      </p:sp>
    </p:spTree>
    <p:extLst>
      <p:ext uri="{BB962C8B-B14F-4D97-AF65-F5344CB8AC3E}">
        <p14:creationId xmlns:p14="http://schemas.microsoft.com/office/powerpoint/2010/main" val="31640278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DA7B0-7399-4CFD-808C-912F30E72966}"/>
              </a:ext>
            </a:extLst>
          </p:cNvPr>
          <p:cNvSpPr>
            <a:spLocks noGrp="1"/>
          </p:cNvSpPr>
          <p:nvPr>
            <p:ph type="title"/>
          </p:nvPr>
        </p:nvSpPr>
        <p:spPr/>
        <p:txBody>
          <a:bodyPr/>
          <a:lstStyle/>
          <a:p>
            <a:r>
              <a:rPr lang="en-US" dirty="0"/>
              <a:t>Broker duties and confidentiality</a:t>
            </a:r>
          </a:p>
        </p:txBody>
      </p:sp>
      <p:sp>
        <p:nvSpPr>
          <p:cNvPr id="3" name="Content Placeholder 2">
            <a:extLst>
              <a:ext uri="{FF2B5EF4-FFF2-40B4-BE49-F238E27FC236}">
                <a16:creationId xmlns:a16="http://schemas.microsoft.com/office/drawing/2014/main" id="{A9E545E0-A35D-41F0-A4F3-3F925FB73946}"/>
              </a:ext>
            </a:extLst>
          </p:cNvPr>
          <p:cNvSpPr>
            <a:spLocks noGrp="1"/>
          </p:cNvSpPr>
          <p:nvPr>
            <p:ph idx="1"/>
          </p:nvPr>
        </p:nvSpPr>
        <p:spPr>
          <a:xfrm>
            <a:off x="1451579" y="2015731"/>
            <a:ext cx="9799517" cy="4037749"/>
          </a:xfrm>
        </p:spPr>
        <p:txBody>
          <a:bodyPr>
            <a:normAutofit fontScale="85000" lnSpcReduction="20000"/>
          </a:bodyPr>
          <a:lstStyle/>
          <a:p>
            <a:r>
              <a:rPr lang="en-US" sz="2800" dirty="0"/>
              <a:t>7. Unless otherwise authorized in writing, a broker who is directly providing real estate services to a seller shall not disclose the following to the buyer in a transaction: </a:t>
            </a:r>
          </a:p>
          <a:p>
            <a:r>
              <a:rPr lang="en-US" sz="2800" dirty="0"/>
              <a:t>A.  that the seller has previously indicated he/she will accept a sales price less than the asking or listed price; </a:t>
            </a:r>
          </a:p>
          <a:p>
            <a:r>
              <a:rPr lang="en-US" sz="2800" dirty="0"/>
              <a:t>B.  that the seller will agree to financing terms other than those offered; </a:t>
            </a:r>
          </a:p>
          <a:p>
            <a:r>
              <a:rPr lang="en-US" sz="2800" dirty="0"/>
              <a:t>C.  the seller motivations for selling/leasing; or </a:t>
            </a:r>
          </a:p>
          <a:p>
            <a:r>
              <a:rPr lang="en-US" sz="2800" dirty="0"/>
              <a:t>D.  any other information the seller has requested in writing remain confidential, unless disclosure is required by law; </a:t>
            </a:r>
          </a:p>
          <a:p>
            <a:endParaRPr lang="en-US" dirty="0"/>
          </a:p>
        </p:txBody>
      </p:sp>
    </p:spTree>
    <p:extLst>
      <p:ext uri="{BB962C8B-B14F-4D97-AF65-F5344CB8AC3E}">
        <p14:creationId xmlns:p14="http://schemas.microsoft.com/office/powerpoint/2010/main" val="1473526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DA7B0-7399-4CFD-808C-912F30E72966}"/>
              </a:ext>
            </a:extLst>
          </p:cNvPr>
          <p:cNvSpPr>
            <a:spLocks noGrp="1"/>
          </p:cNvSpPr>
          <p:nvPr>
            <p:ph type="title"/>
          </p:nvPr>
        </p:nvSpPr>
        <p:spPr/>
        <p:txBody>
          <a:bodyPr/>
          <a:lstStyle/>
          <a:p>
            <a:r>
              <a:rPr lang="en-US" dirty="0"/>
              <a:t>Broker duties and confidentiality</a:t>
            </a:r>
          </a:p>
        </p:txBody>
      </p:sp>
      <p:sp>
        <p:nvSpPr>
          <p:cNvPr id="3" name="Content Placeholder 2">
            <a:extLst>
              <a:ext uri="{FF2B5EF4-FFF2-40B4-BE49-F238E27FC236}">
                <a16:creationId xmlns:a16="http://schemas.microsoft.com/office/drawing/2014/main" id="{A9E545E0-A35D-41F0-A4F3-3F925FB73946}"/>
              </a:ext>
            </a:extLst>
          </p:cNvPr>
          <p:cNvSpPr>
            <a:spLocks noGrp="1"/>
          </p:cNvSpPr>
          <p:nvPr>
            <p:ph idx="1"/>
          </p:nvPr>
        </p:nvSpPr>
        <p:spPr/>
        <p:txBody>
          <a:bodyPr>
            <a:normAutofit fontScale="85000" lnSpcReduction="20000"/>
          </a:bodyPr>
          <a:lstStyle/>
          <a:p>
            <a:r>
              <a:rPr lang="en-US" sz="2800" dirty="0"/>
              <a:t>8. Unless otherwise authorized in writing, a broker who is directly providing real estate service to a buyer shall not disclose the following to the seller in the transaction: </a:t>
            </a:r>
          </a:p>
          <a:p>
            <a:r>
              <a:rPr lang="en-US" sz="2800" dirty="0"/>
              <a:t>A. that the buyer has previously indicated he/she will pay a price greater than the price submitted in a written offer;  </a:t>
            </a:r>
          </a:p>
          <a:p>
            <a:r>
              <a:rPr lang="en-US" sz="2800" dirty="0"/>
              <a:t>B. the buyer’s motivation for buying; or </a:t>
            </a:r>
          </a:p>
          <a:p>
            <a:r>
              <a:rPr lang="en-US" sz="2800" dirty="0"/>
              <a:t>C. any other information the buyer has requested in writing remain confidential, unless disclosure is required by law. </a:t>
            </a:r>
          </a:p>
          <a:p>
            <a:pPr marL="0" indent="0">
              <a:buNone/>
            </a:pPr>
            <a:endParaRPr lang="en-US" dirty="0"/>
          </a:p>
          <a:p>
            <a:endParaRPr lang="en-US" dirty="0"/>
          </a:p>
        </p:txBody>
      </p:sp>
    </p:spTree>
    <p:extLst>
      <p:ext uri="{BB962C8B-B14F-4D97-AF65-F5344CB8AC3E}">
        <p14:creationId xmlns:p14="http://schemas.microsoft.com/office/powerpoint/2010/main" val="18759837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B3ED6-CD6A-41AD-8406-408DD42CF780}"/>
              </a:ext>
            </a:extLst>
          </p:cNvPr>
          <p:cNvSpPr>
            <a:spLocks noGrp="1"/>
          </p:cNvSpPr>
          <p:nvPr>
            <p:ph type="title"/>
          </p:nvPr>
        </p:nvSpPr>
        <p:spPr/>
        <p:txBody>
          <a:bodyPr/>
          <a:lstStyle/>
          <a:p>
            <a:r>
              <a:rPr lang="en-US" dirty="0"/>
              <a:t>Back to the code of ethics!</a:t>
            </a:r>
          </a:p>
        </p:txBody>
      </p:sp>
      <p:sp>
        <p:nvSpPr>
          <p:cNvPr id="3" name="Text Placeholder 2">
            <a:extLst>
              <a:ext uri="{FF2B5EF4-FFF2-40B4-BE49-F238E27FC236}">
                <a16:creationId xmlns:a16="http://schemas.microsoft.com/office/drawing/2014/main" id="{B655A9F8-35F0-4A0D-858D-CD7875763EA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28626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A19C-67D3-4D41-BFFA-A95331C1BCA3}"/>
              </a:ext>
            </a:extLst>
          </p:cNvPr>
          <p:cNvSpPr>
            <a:spLocks noGrp="1"/>
          </p:cNvSpPr>
          <p:nvPr>
            <p:ph type="title"/>
          </p:nvPr>
        </p:nvSpPr>
        <p:spPr/>
        <p:txBody>
          <a:bodyPr/>
          <a:lstStyle/>
          <a:p>
            <a:r>
              <a:rPr lang="en-US" dirty="0"/>
              <a:t>Article three</a:t>
            </a:r>
          </a:p>
        </p:txBody>
      </p:sp>
      <p:sp>
        <p:nvSpPr>
          <p:cNvPr id="3" name="Content Placeholder 2">
            <a:extLst>
              <a:ext uri="{FF2B5EF4-FFF2-40B4-BE49-F238E27FC236}">
                <a16:creationId xmlns:a16="http://schemas.microsoft.com/office/drawing/2014/main" id="{1F56D7E5-BA98-4086-905D-53CE0BDD9FC1}"/>
              </a:ext>
            </a:extLst>
          </p:cNvPr>
          <p:cNvSpPr>
            <a:spLocks noGrp="1"/>
          </p:cNvSpPr>
          <p:nvPr>
            <p:ph idx="1"/>
          </p:nvPr>
        </p:nvSpPr>
        <p:spPr/>
        <p:txBody>
          <a:bodyPr>
            <a:normAutofit/>
          </a:bodyPr>
          <a:lstStyle/>
          <a:p>
            <a:r>
              <a:rPr lang="en-US" sz="2800" i="1" dirty="0"/>
              <a:t>REALTORS® shall cooperate with other brokers except when cooperation is not in the client’s best interest. The obligation to cooperate does not include the obligation to share commissions, fees, or to otherwise compensate another broker.</a:t>
            </a:r>
          </a:p>
        </p:txBody>
      </p:sp>
    </p:spTree>
    <p:extLst>
      <p:ext uri="{BB962C8B-B14F-4D97-AF65-F5344CB8AC3E}">
        <p14:creationId xmlns:p14="http://schemas.microsoft.com/office/powerpoint/2010/main" val="3678985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E5846-236C-4255-A384-89461784A6E9}"/>
              </a:ext>
            </a:extLst>
          </p:cNvPr>
          <p:cNvSpPr>
            <a:spLocks noGrp="1"/>
          </p:cNvSpPr>
          <p:nvPr>
            <p:ph type="title"/>
          </p:nvPr>
        </p:nvSpPr>
        <p:spPr/>
        <p:txBody>
          <a:bodyPr/>
          <a:lstStyle/>
          <a:p>
            <a:r>
              <a:rPr lang="en-US" dirty="0"/>
              <a:t>Course Objectives</a:t>
            </a:r>
          </a:p>
        </p:txBody>
      </p:sp>
      <p:sp>
        <p:nvSpPr>
          <p:cNvPr id="3" name="Content Placeholder 2">
            <a:extLst>
              <a:ext uri="{FF2B5EF4-FFF2-40B4-BE49-F238E27FC236}">
                <a16:creationId xmlns:a16="http://schemas.microsoft.com/office/drawing/2014/main" id="{8231E127-A393-4F9C-8C28-6D231AF5F7F1}"/>
              </a:ext>
            </a:extLst>
          </p:cNvPr>
          <p:cNvSpPr>
            <a:spLocks noGrp="1"/>
          </p:cNvSpPr>
          <p:nvPr>
            <p:ph idx="1"/>
          </p:nvPr>
        </p:nvSpPr>
        <p:spPr/>
        <p:txBody>
          <a:bodyPr>
            <a:normAutofit/>
          </a:bodyPr>
          <a:lstStyle/>
          <a:p>
            <a:r>
              <a:rPr lang="en-US" sz="2800" dirty="0"/>
              <a:t>Learn about the proper Use of RANM forms in multiple offer situations to demonstrate broker competency</a:t>
            </a:r>
          </a:p>
          <a:p>
            <a:r>
              <a:rPr lang="en-US" sz="2800" dirty="0"/>
              <a:t>Identify best practices concerning communication with all parties involved in multiple offer situations to insure fairness</a:t>
            </a:r>
          </a:p>
          <a:p>
            <a:r>
              <a:rPr lang="en-US" sz="2800" dirty="0"/>
              <a:t>Learn how to help your buyer clients/customers win in multiple offer situations</a:t>
            </a:r>
          </a:p>
        </p:txBody>
      </p:sp>
    </p:spTree>
    <p:extLst>
      <p:ext uri="{BB962C8B-B14F-4D97-AF65-F5344CB8AC3E}">
        <p14:creationId xmlns:p14="http://schemas.microsoft.com/office/powerpoint/2010/main" val="340514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A19C-67D3-4D41-BFFA-A95331C1BCA3}"/>
              </a:ext>
            </a:extLst>
          </p:cNvPr>
          <p:cNvSpPr>
            <a:spLocks noGrp="1"/>
          </p:cNvSpPr>
          <p:nvPr>
            <p:ph type="title"/>
          </p:nvPr>
        </p:nvSpPr>
        <p:spPr/>
        <p:txBody>
          <a:bodyPr/>
          <a:lstStyle/>
          <a:p>
            <a:r>
              <a:rPr lang="en-US" dirty="0"/>
              <a:t>Article three</a:t>
            </a:r>
          </a:p>
        </p:txBody>
      </p:sp>
      <p:sp>
        <p:nvSpPr>
          <p:cNvPr id="3" name="Content Placeholder 2">
            <a:extLst>
              <a:ext uri="{FF2B5EF4-FFF2-40B4-BE49-F238E27FC236}">
                <a16:creationId xmlns:a16="http://schemas.microsoft.com/office/drawing/2014/main" id="{1F56D7E5-BA98-4086-905D-53CE0BDD9FC1}"/>
              </a:ext>
            </a:extLst>
          </p:cNvPr>
          <p:cNvSpPr>
            <a:spLocks noGrp="1"/>
          </p:cNvSpPr>
          <p:nvPr>
            <p:ph idx="1"/>
          </p:nvPr>
        </p:nvSpPr>
        <p:spPr>
          <a:xfrm>
            <a:off x="1451579" y="2015732"/>
            <a:ext cx="9603275" cy="3788720"/>
          </a:xfrm>
        </p:spPr>
        <p:txBody>
          <a:bodyPr>
            <a:normAutofit fontScale="92500"/>
          </a:bodyPr>
          <a:lstStyle/>
          <a:p>
            <a:r>
              <a:rPr lang="en-US" sz="2800" i="1" dirty="0"/>
              <a:t>Standard of Practice 3-2</a:t>
            </a:r>
          </a:p>
          <a:p>
            <a:r>
              <a:rPr lang="en-US" sz="2800" i="1" dirty="0"/>
              <a:t>Any change in compensation offered for cooperative services must be communicated to the other REALTOR® prior to the time that REALTOR®</a:t>
            </a:r>
            <a:br>
              <a:rPr lang="en-US" sz="2800" i="1" dirty="0"/>
            </a:br>
            <a:r>
              <a:rPr lang="en-US" sz="2800" i="1" dirty="0"/>
              <a:t>submits an offer to purchase/lease the property. After a REALTOR® has submitted an offer to purchase or lease property, the listing broker may not attempt to unilaterally modify the offered compensation with respect to that cooperative transaction. </a:t>
            </a:r>
          </a:p>
          <a:p>
            <a:endParaRPr lang="en-US" sz="2800" i="1" dirty="0"/>
          </a:p>
        </p:txBody>
      </p:sp>
    </p:spTree>
    <p:extLst>
      <p:ext uri="{BB962C8B-B14F-4D97-AF65-F5344CB8AC3E}">
        <p14:creationId xmlns:p14="http://schemas.microsoft.com/office/powerpoint/2010/main" val="34457105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A19C-67D3-4D41-BFFA-A95331C1BCA3}"/>
              </a:ext>
            </a:extLst>
          </p:cNvPr>
          <p:cNvSpPr>
            <a:spLocks noGrp="1"/>
          </p:cNvSpPr>
          <p:nvPr>
            <p:ph type="title"/>
          </p:nvPr>
        </p:nvSpPr>
        <p:spPr/>
        <p:txBody>
          <a:bodyPr/>
          <a:lstStyle/>
          <a:p>
            <a:r>
              <a:rPr lang="en-US" dirty="0"/>
              <a:t>Article three</a:t>
            </a:r>
          </a:p>
        </p:txBody>
      </p:sp>
      <p:sp>
        <p:nvSpPr>
          <p:cNvPr id="3" name="Content Placeholder 2">
            <a:extLst>
              <a:ext uri="{FF2B5EF4-FFF2-40B4-BE49-F238E27FC236}">
                <a16:creationId xmlns:a16="http://schemas.microsoft.com/office/drawing/2014/main" id="{1F56D7E5-BA98-4086-905D-53CE0BDD9FC1}"/>
              </a:ext>
            </a:extLst>
          </p:cNvPr>
          <p:cNvSpPr>
            <a:spLocks noGrp="1"/>
          </p:cNvSpPr>
          <p:nvPr>
            <p:ph idx="1"/>
          </p:nvPr>
        </p:nvSpPr>
        <p:spPr/>
        <p:txBody>
          <a:bodyPr>
            <a:normAutofit/>
          </a:bodyPr>
          <a:lstStyle/>
          <a:p>
            <a:r>
              <a:rPr lang="en-US" sz="2800" i="1" dirty="0"/>
              <a:t>Standard of Practice 3-3</a:t>
            </a:r>
          </a:p>
          <a:p>
            <a:r>
              <a:rPr lang="en-US" sz="2800" i="1" dirty="0"/>
              <a:t> Standard of Practice 3-2 does not preclude the listing broker and cooperating broker from entering into an agreement to change cooperative compensation. </a:t>
            </a:r>
          </a:p>
          <a:p>
            <a:endParaRPr lang="en-US" sz="2800" i="1" dirty="0"/>
          </a:p>
        </p:txBody>
      </p:sp>
    </p:spTree>
    <p:extLst>
      <p:ext uri="{BB962C8B-B14F-4D97-AF65-F5344CB8AC3E}">
        <p14:creationId xmlns:p14="http://schemas.microsoft.com/office/powerpoint/2010/main" val="28920659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A19C-67D3-4D41-BFFA-A95331C1BCA3}"/>
              </a:ext>
            </a:extLst>
          </p:cNvPr>
          <p:cNvSpPr>
            <a:spLocks noGrp="1"/>
          </p:cNvSpPr>
          <p:nvPr>
            <p:ph type="title"/>
          </p:nvPr>
        </p:nvSpPr>
        <p:spPr/>
        <p:txBody>
          <a:bodyPr/>
          <a:lstStyle/>
          <a:p>
            <a:r>
              <a:rPr lang="en-US" dirty="0"/>
              <a:t>Article three</a:t>
            </a:r>
          </a:p>
        </p:txBody>
      </p:sp>
      <p:sp>
        <p:nvSpPr>
          <p:cNvPr id="3" name="Content Placeholder 2">
            <a:extLst>
              <a:ext uri="{FF2B5EF4-FFF2-40B4-BE49-F238E27FC236}">
                <a16:creationId xmlns:a16="http://schemas.microsoft.com/office/drawing/2014/main" id="{1F56D7E5-BA98-4086-905D-53CE0BDD9FC1}"/>
              </a:ext>
            </a:extLst>
          </p:cNvPr>
          <p:cNvSpPr>
            <a:spLocks noGrp="1"/>
          </p:cNvSpPr>
          <p:nvPr>
            <p:ph idx="1"/>
          </p:nvPr>
        </p:nvSpPr>
        <p:spPr>
          <a:xfrm>
            <a:off x="1451578" y="1853754"/>
            <a:ext cx="9603275" cy="4030211"/>
          </a:xfrm>
        </p:spPr>
        <p:txBody>
          <a:bodyPr>
            <a:noAutofit/>
          </a:bodyPr>
          <a:lstStyle/>
          <a:p>
            <a:r>
              <a:rPr lang="en-US" sz="2800" i="1" dirty="0"/>
              <a:t>Standard of Practice 3-4</a:t>
            </a:r>
          </a:p>
          <a:p>
            <a:r>
              <a:rPr lang="en-US" sz="2800" i="1" dirty="0"/>
              <a:t>REALTORS®, acting as listing brokers, have an affirmative obligation to disclose the existence of dual or variable rate commission arrangements</a:t>
            </a:r>
            <a:r>
              <a:rPr lang="en-US" sz="2400" i="1" dirty="0"/>
              <a:t> </a:t>
            </a:r>
          </a:p>
        </p:txBody>
      </p:sp>
    </p:spTree>
    <p:extLst>
      <p:ext uri="{BB962C8B-B14F-4D97-AF65-F5344CB8AC3E}">
        <p14:creationId xmlns:p14="http://schemas.microsoft.com/office/powerpoint/2010/main" val="12531717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A19C-67D3-4D41-BFFA-A95331C1BCA3}"/>
              </a:ext>
            </a:extLst>
          </p:cNvPr>
          <p:cNvSpPr>
            <a:spLocks noGrp="1"/>
          </p:cNvSpPr>
          <p:nvPr>
            <p:ph type="title"/>
          </p:nvPr>
        </p:nvSpPr>
        <p:spPr/>
        <p:txBody>
          <a:bodyPr/>
          <a:lstStyle/>
          <a:p>
            <a:r>
              <a:rPr lang="en-US" dirty="0"/>
              <a:t>Article three</a:t>
            </a:r>
          </a:p>
        </p:txBody>
      </p:sp>
      <p:sp>
        <p:nvSpPr>
          <p:cNvPr id="3" name="Content Placeholder 2">
            <a:extLst>
              <a:ext uri="{FF2B5EF4-FFF2-40B4-BE49-F238E27FC236}">
                <a16:creationId xmlns:a16="http://schemas.microsoft.com/office/drawing/2014/main" id="{1F56D7E5-BA98-4086-905D-53CE0BDD9FC1}"/>
              </a:ext>
            </a:extLst>
          </p:cNvPr>
          <p:cNvSpPr>
            <a:spLocks noGrp="1"/>
          </p:cNvSpPr>
          <p:nvPr>
            <p:ph idx="1"/>
          </p:nvPr>
        </p:nvSpPr>
        <p:spPr>
          <a:xfrm>
            <a:off x="1451579" y="1853754"/>
            <a:ext cx="9603275" cy="4037749"/>
          </a:xfrm>
        </p:spPr>
        <p:txBody>
          <a:bodyPr>
            <a:normAutofit lnSpcReduction="10000"/>
          </a:bodyPr>
          <a:lstStyle/>
          <a:p>
            <a:r>
              <a:rPr lang="en-US" sz="2800" i="1" dirty="0"/>
              <a:t>The listing broker shall, as soon as practical, disclose the existence of such arrangements to potential cooperating brokers and shall, in response to inquiries from cooperating brokers, disclose the differential that would result in a cooperative transaction or in a sale/lease that results through the efforts of the seller/landlord.</a:t>
            </a:r>
          </a:p>
          <a:p>
            <a:r>
              <a:rPr lang="en-US" sz="2800" i="1" dirty="0"/>
              <a:t>If the cooperating broker is a buyer representative, the buyer representative must disclose such information to their client before the client makes an offer to purchase or lease. </a:t>
            </a:r>
          </a:p>
        </p:txBody>
      </p:sp>
    </p:spTree>
    <p:extLst>
      <p:ext uri="{BB962C8B-B14F-4D97-AF65-F5344CB8AC3E}">
        <p14:creationId xmlns:p14="http://schemas.microsoft.com/office/powerpoint/2010/main" val="84514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A19C-67D3-4D41-BFFA-A95331C1BCA3}"/>
              </a:ext>
            </a:extLst>
          </p:cNvPr>
          <p:cNvSpPr>
            <a:spLocks noGrp="1"/>
          </p:cNvSpPr>
          <p:nvPr>
            <p:ph type="title"/>
          </p:nvPr>
        </p:nvSpPr>
        <p:spPr/>
        <p:txBody>
          <a:bodyPr/>
          <a:lstStyle/>
          <a:p>
            <a:r>
              <a:rPr lang="en-US" dirty="0"/>
              <a:t>Article three</a:t>
            </a:r>
          </a:p>
        </p:txBody>
      </p:sp>
      <p:sp>
        <p:nvSpPr>
          <p:cNvPr id="3" name="Content Placeholder 2">
            <a:extLst>
              <a:ext uri="{FF2B5EF4-FFF2-40B4-BE49-F238E27FC236}">
                <a16:creationId xmlns:a16="http://schemas.microsoft.com/office/drawing/2014/main" id="{1F56D7E5-BA98-4086-905D-53CE0BDD9FC1}"/>
              </a:ext>
            </a:extLst>
          </p:cNvPr>
          <p:cNvSpPr>
            <a:spLocks noGrp="1"/>
          </p:cNvSpPr>
          <p:nvPr>
            <p:ph idx="1"/>
          </p:nvPr>
        </p:nvSpPr>
        <p:spPr/>
        <p:txBody>
          <a:bodyPr>
            <a:normAutofit/>
          </a:bodyPr>
          <a:lstStyle/>
          <a:p>
            <a:r>
              <a:rPr lang="en-US" sz="2800" i="1" dirty="0"/>
              <a:t> Standard of Practice 3-6</a:t>
            </a:r>
          </a:p>
          <a:p>
            <a:r>
              <a:rPr lang="en-US" sz="2800" i="1" dirty="0"/>
              <a:t>REALTORS® shall disclose the existence of accepted offers, including offers with unresolved contingencies, to any broker seeking cooperation. </a:t>
            </a:r>
          </a:p>
          <a:p>
            <a:endParaRPr lang="en-US" sz="2800" i="1" dirty="0"/>
          </a:p>
        </p:txBody>
      </p:sp>
    </p:spTree>
    <p:extLst>
      <p:ext uri="{BB962C8B-B14F-4D97-AF65-F5344CB8AC3E}">
        <p14:creationId xmlns:p14="http://schemas.microsoft.com/office/powerpoint/2010/main" val="2255848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1B9F2-F679-436E-99FE-D25B1FDD4648}"/>
              </a:ext>
            </a:extLst>
          </p:cNvPr>
          <p:cNvSpPr>
            <a:spLocks noGrp="1"/>
          </p:cNvSpPr>
          <p:nvPr>
            <p:ph type="title"/>
          </p:nvPr>
        </p:nvSpPr>
        <p:spPr/>
        <p:txBody>
          <a:bodyPr/>
          <a:lstStyle/>
          <a:p>
            <a:r>
              <a:rPr lang="en-US" dirty="0"/>
              <a:t>Listing agreement</a:t>
            </a:r>
          </a:p>
        </p:txBody>
      </p:sp>
      <p:sp>
        <p:nvSpPr>
          <p:cNvPr id="3" name="Content Placeholder 2">
            <a:extLst>
              <a:ext uri="{FF2B5EF4-FFF2-40B4-BE49-F238E27FC236}">
                <a16:creationId xmlns:a16="http://schemas.microsoft.com/office/drawing/2014/main" id="{C3EEC2D7-3551-4951-BBE5-77C17F0A0925}"/>
              </a:ext>
            </a:extLst>
          </p:cNvPr>
          <p:cNvSpPr>
            <a:spLocks noGrp="1"/>
          </p:cNvSpPr>
          <p:nvPr>
            <p:ph idx="1"/>
          </p:nvPr>
        </p:nvSpPr>
        <p:spPr/>
        <p:txBody>
          <a:bodyPr/>
          <a:lstStyle/>
          <a:p>
            <a:r>
              <a:rPr lang="en-US" sz="2800" dirty="0"/>
              <a:t>Brokers to divulge ___ terms ___ existence of offers on the Property in response to inquiries from buyers or cooperating brokers.</a:t>
            </a:r>
          </a:p>
          <a:p>
            <a:endParaRPr lang="en-US" dirty="0"/>
          </a:p>
        </p:txBody>
      </p:sp>
    </p:spTree>
    <p:extLst>
      <p:ext uri="{BB962C8B-B14F-4D97-AF65-F5344CB8AC3E}">
        <p14:creationId xmlns:p14="http://schemas.microsoft.com/office/powerpoint/2010/main" val="27901409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A19C-67D3-4D41-BFFA-A95331C1BCA3}"/>
              </a:ext>
            </a:extLst>
          </p:cNvPr>
          <p:cNvSpPr>
            <a:spLocks noGrp="1"/>
          </p:cNvSpPr>
          <p:nvPr>
            <p:ph type="title"/>
          </p:nvPr>
        </p:nvSpPr>
        <p:spPr/>
        <p:txBody>
          <a:bodyPr/>
          <a:lstStyle/>
          <a:p>
            <a:r>
              <a:rPr lang="en-US" dirty="0"/>
              <a:t>Article three</a:t>
            </a:r>
          </a:p>
        </p:txBody>
      </p:sp>
      <p:sp>
        <p:nvSpPr>
          <p:cNvPr id="3" name="Content Placeholder 2">
            <a:extLst>
              <a:ext uri="{FF2B5EF4-FFF2-40B4-BE49-F238E27FC236}">
                <a16:creationId xmlns:a16="http://schemas.microsoft.com/office/drawing/2014/main" id="{1F56D7E5-BA98-4086-905D-53CE0BDD9FC1}"/>
              </a:ext>
            </a:extLst>
          </p:cNvPr>
          <p:cNvSpPr>
            <a:spLocks noGrp="1"/>
          </p:cNvSpPr>
          <p:nvPr>
            <p:ph idx="1"/>
          </p:nvPr>
        </p:nvSpPr>
        <p:spPr>
          <a:xfrm>
            <a:off x="1451579" y="1853754"/>
            <a:ext cx="9603275" cy="4199727"/>
          </a:xfrm>
        </p:spPr>
        <p:txBody>
          <a:bodyPr>
            <a:noAutofit/>
          </a:bodyPr>
          <a:lstStyle/>
          <a:p>
            <a:r>
              <a:rPr lang="en-US" sz="2800" dirty="0"/>
              <a:t>Article 3 calls on REALTORS® to “. . . cooperate with other brokers except when cooperation is not in the client’s best interest.” Implicit in cooperation is forthright sharing of information related to cooperative transactions and potential cooperative transactions. Much of the frustration that occurs in multiple offer situations results from cooperating brokers being unaware of the status of offers they have procured. </a:t>
            </a:r>
          </a:p>
        </p:txBody>
      </p:sp>
    </p:spTree>
    <p:extLst>
      <p:ext uri="{BB962C8B-B14F-4D97-AF65-F5344CB8AC3E}">
        <p14:creationId xmlns:p14="http://schemas.microsoft.com/office/powerpoint/2010/main" val="10314785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A19C-67D3-4D41-BFFA-A95331C1BCA3}"/>
              </a:ext>
            </a:extLst>
          </p:cNvPr>
          <p:cNvSpPr>
            <a:spLocks noGrp="1"/>
          </p:cNvSpPr>
          <p:nvPr>
            <p:ph type="title"/>
          </p:nvPr>
        </p:nvSpPr>
        <p:spPr/>
        <p:txBody>
          <a:bodyPr/>
          <a:lstStyle/>
          <a:p>
            <a:r>
              <a:rPr lang="en-US" dirty="0"/>
              <a:t>Article three</a:t>
            </a:r>
          </a:p>
        </p:txBody>
      </p:sp>
      <p:sp>
        <p:nvSpPr>
          <p:cNvPr id="3" name="Content Placeholder 2">
            <a:extLst>
              <a:ext uri="{FF2B5EF4-FFF2-40B4-BE49-F238E27FC236}">
                <a16:creationId xmlns:a16="http://schemas.microsoft.com/office/drawing/2014/main" id="{1F56D7E5-BA98-4086-905D-53CE0BDD9FC1}"/>
              </a:ext>
            </a:extLst>
          </p:cNvPr>
          <p:cNvSpPr>
            <a:spLocks noGrp="1"/>
          </p:cNvSpPr>
          <p:nvPr>
            <p:ph idx="1"/>
          </p:nvPr>
        </p:nvSpPr>
        <p:spPr>
          <a:xfrm>
            <a:off x="1451579" y="1853754"/>
            <a:ext cx="9603275" cy="4199727"/>
          </a:xfrm>
        </p:spPr>
        <p:txBody>
          <a:bodyPr>
            <a:noAutofit/>
          </a:bodyPr>
          <a:lstStyle/>
          <a:p>
            <a:r>
              <a:rPr lang="en-US" sz="2800" dirty="0"/>
              <a:t>Listing brokers should make reasonable efforts to keep cooperating brokers informed. Similarly, buyer brokers should make reasonable efforts to keep listing brokers informed about the status of counter-offers their seller-clients have made.” </a:t>
            </a:r>
          </a:p>
          <a:p>
            <a:endParaRPr lang="en-US" sz="2800" dirty="0"/>
          </a:p>
          <a:p>
            <a:pPr lvl="1"/>
            <a:r>
              <a:rPr lang="en-US" dirty="0"/>
              <a:t>From appendix IX to Part Four Code of Ethics Arbitration Manual</a:t>
            </a:r>
          </a:p>
        </p:txBody>
      </p:sp>
    </p:spTree>
    <p:extLst>
      <p:ext uri="{BB962C8B-B14F-4D97-AF65-F5344CB8AC3E}">
        <p14:creationId xmlns:p14="http://schemas.microsoft.com/office/powerpoint/2010/main" val="1839117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A19C-67D3-4D41-BFFA-A95331C1BCA3}"/>
              </a:ext>
            </a:extLst>
          </p:cNvPr>
          <p:cNvSpPr>
            <a:spLocks noGrp="1"/>
          </p:cNvSpPr>
          <p:nvPr>
            <p:ph type="title"/>
          </p:nvPr>
        </p:nvSpPr>
        <p:spPr/>
        <p:txBody>
          <a:bodyPr/>
          <a:lstStyle/>
          <a:p>
            <a:r>
              <a:rPr lang="en-US" dirty="0"/>
              <a:t>Article seven </a:t>
            </a:r>
          </a:p>
        </p:txBody>
      </p:sp>
      <p:sp>
        <p:nvSpPr>
          <p:cNvPr id="3" name="Content Placeholder 2">
            <a:extLst>
              <a:ext uri="{FF2B5EF4-FFF2-40B4-BE49-F238E27FC236}">
                <a16:creationId xmlns:a16="http://schemas.microsoft.com/office/drawing/2014/main" id="{1F56D7E5-BA98-4086-905D-53CE0BDD9FC1}"/>
              </a:ext>
            </a:extLst>
          </p:cNvPr>
          <p:cNvSpPr>
            <a:spLocks noGrp="1"/>
          </p:cNvSpPr>
          <p:nvPr>
            <p:ph idx="1"/>
          </p:nvPr>
        </p:nvSpPr>
        <p:spPr/>
        <p:txBody>
          <a:bodyPr/>
          <a:lstStyle/>
          <a:p>
            <a:pPr marL="0" indent="0">
              <a:buNone/>
            </a:pPr>
            <a:endParaRPr lang="en-US" dirty="0"/>
          </a:p>
          <a:p>
            <a:r>
              <a:rPr lang="en-US" sz="2800" i="1" dirty="0"/>
              <a:t>In a transaction, REALTORS® shall not accept compensation from more than one party, even if permitted by law, without disclosure to all parties and the informed consent of the REALTOR®’s client or clients.</a:t>
            </a:r>
          </a:p>
          <a:p>
            <a:endParaRPr lang="en-US" dirty="0"/>
          </a:p>
        </p:txBody>
      </p:sp>
    </p:spTree>
    <p:extLst>
      <p:ext uri="{BB962C8B-B14F-4D97-AF65-F5344CB8AC3E}">
        <p14:creationId xmlns:p14="http://schemas.microsoft.com/office/powerpoint/2010/main" val="11023300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A19C-67D3-4D41-BFFA-A95331C1BCA3}"/>
              </a:ext>
            </a:extLst>
          </p:cNvPr>
          <p:cNvSpPr>
            <a:spLocks noGrp="1"/>
          </p:cNvSpPr>
          <p:nvPr>
            <p:ph type="title"/>
          </p:nvPr>
        </p:nvSpPr>
        <p:spPr/>
        <p:txBody>
          <a:bodyPr/>
          <a:lstStyle/>
          <a:p>
            <a:r>
              <a:rPr lang="en-US" dirty="0"/>
              <a:t>Article nine </a:t>
            </a:r>
          </a:p>
        </p:txBody>
      </p:sp>
      <p:sp>
        <p:nvSpPr>
          <p:cNvPr id="3" name="Content Placeholder 2">
            <a:extLst>
              <a:ext uri="{FF2B5EF4-FFF2-40B4-BE49-F238E27FC236}">
                <a16:creationId xmlns:a16="http://schemas.microsoft.com/office/drawing/2014/main" id="{1F56D7E5-BA98-4086-905D-53CE0BDD9FC1}"/>
              </a:ext>
            </a:extLst>
          </p:cNvPr>
          <p:cNvSpPr>
            <a:spLocks noGrp="1"/>
          </p:cNvSpPr>
          <p:nvPr>
            <p:ph idx="1"/>
          </p:nvPr>
        </p:nvSpPr>
        <p:spPr/>
        <p:txBody>
          <a:bodyPr>
            <a:normAutofit/>
          </a:bodyPr>
          <a:lstStyle/>
          <a:p>
            <a:r>
              <a:rPr lang="en-US" sz="2400" i="1" dirty="0"/>
              <a:t>REALTORS®, for the protection of all parties, shall assure whenever possible that </a:t>
            </a:r>
            <a:r>
              <a:rPr lang="en-US" sz="2400" b="1" i="1" dirty="0"/>
              <a:t>all agreements related to real estate transactions</a:t>
            </a:r>
            <a:r>
              <a:rPr lang="en-US" sz="2400" i="1" dirty="0"/>
              <a:t> including, but not limited to, listing and representation agreements, purchase contracts, and leases </a:t>
            </a:r>
            <a:r>
              <a:rPr lang="en-US" sz="2400" b="1" i="1" dirty="0"/>
              <a:t>are in writing</a:t>
            </a:r>
            <a:r>
              <a:rPr lang="en-US" sz="2400" i="1" dirty="0"/>
              <a:t> in clear and understandable language expressing the specific terms, conditions, obligations and commitments of the parties. A copy of each agreement shall be furnished to each party to such agreements upon their signing or initialing.</a:t>
            </a:r>
          </a:p>
        </p:txBody>
      </p:sp>
    </p:spTree>
    <p:extLst>
      <p:ext uri="{BB962C8B-B14F-4D97-AF65-F5344CB8AC3E}">
        <p14:creationId xmlns:p14="http://schemas.microsoft.com/office/powerpoint/2010/main" val="3570669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E5846-236C-4255-A384-89461784A6E9}"/>
              </a:ext>
            </a:extLst>
          </p:cNvPr>
          <p:cNvSpPr>
            <a:spLocks noGrp="1"/>
          </p:cNvSpPr>
          <p:nvPr>
            <p:ph type="title"/>
          </p:nvPr>
        </p:nvSpPr>
        <p:spPr/>
        <p:txBody>
          <a:bodyPr/>
          <a:lstStyle/>
          <a:p>
            <a:r>
              <a:rPr lang="en-US" dirty="0"/>
              <a:t>Course Objectives</a:t>
            </a:r>
          </a:p>
        </p:txBody>
      </p:sp>
      <p:sp>
        <p:nvSpPr>
          <p:cNvPr id="3" name="Content Placeholder 2">
            <a:extLst>
              <a:ext uri="{FF2B5EF4-FFF2-40B4-BE49-F238E27FC236}">
                <a16:creationId xmlns:a16="http://schemas.microsoft.com/office/drawing/2014/main" id="{8231E127-A393-4F9C-8C28-6D231AF5F7F1}"/>
              </a:ext>
            </a:extLst>
          </p:cNvPr>
          <p:cNvSpPr>
            <a:spLocks noGrp="1"/>
          </p:cNvSpPr>
          <p:nvPr>
            <p:ph idx="1"/>
          </p:nvPr>
        </p:nvSpPr>
        <p:spPr/>
        <p:txBody>
          <a:bodyPr>
            <a:normAutofit/>
          </a:bodyPr>
          <a:lstStyle/>
          <a:p>
            <a:endParaRPr lang="en-US" sz="2800" dirty="0"/>
          </a:p>
          <a:p>
            <a:r>
              <a:rPr lang="en-US" sz="2800" dirty="0"/>
              <a:t>Learn about and discuss the pros and cons of escalation clauses</a:t>
            </a:r>
          </a:p>
          <a:p>
            <a:r>
              <a:rPr lang="en-US" sz="2800" dirty="0"/>
              <a:t>Learn about and discuss the pros and cons of </a:t>
            </a:r>
            <a:r>
              <a:rPr lang="en-US" sz="2800"/>
              <a:t>multiple offer ‘love letters’</a:t>
            </a:r>
            <a:endParaRPr lang="en-US" sz="2800" dirty="0"/>
          </a:p>
        </p:txBody>
      </p:sp>
    </p:spTree>
    <p:extLst>
      <p:ext uri="{BB962C8B-B14F-4D97-AF65-F5344CB8AC3E}">
        <p14:creationId xmlns:p14="http://schemas.microsoft.com/office/powerpoint/2010/main" val="100249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A19C-67D3-4D41-BFFA-A95331C1BCA3}"/>
              </a:ext>
            </a:extLst>
          </p:cNvPr>
          <p:cNvSpPr>
            <a:spLocks noGrp="1"/>
          </p:cNvSpPr>
          <p:nvPr>
            <p:ph type="title"/>
          </p:nvPr>
        </p:nvSpPr>
        <p:spPr/>
        <p:txBody>
          <a:bodyPr/>
          <a:lstStyle/>
          <a:p>
            <a:r>
              <a:rPr lang="en-US" dirty="0"/>
              <a:t>Article nine </a:t>
            </a:r>
          </a:p>
        </p:txBody>
      </p:sp>
      <p:sp>
        <p:nvSpPr>
          <p:cNvPr id="3" name="Content Placeholder 2">
            <a:extLst>
              <a:ext uri="{FF2B5EF4-FFF2-40B4-BE49-F238E27FC236}">
                <a16:creationId xmlns:a16="http://schemas.microsoft.com/office/drawing/2014/main" id="{1F56D7E5-BA98-4086-905D-53CE0BDD9FC1}"/>
              </a:ext>
            </a:extLst>
          </p:cNvPr>
          <p:cNvSpPr>
            <a:spLocks noGrp="1"/>
          </p:cNvSpPr>
          <p:nvPr>
            <p:ph idx="1"/>
          </p:nvPr>
        </p:nvSpPr>
        <p:spPr/>
        <p:txBody>
          <a:bodyPr>
            <a:normAutofit/>
          </a:bodyPr>
          <a:lstStyle/>
          <a:p>
            <a:r>
              <a:rPr lang="en-US" sz="2800" i="1" dirty="0"/>
              <a:t>Standard of Practice 9-1</a:t>
            </a:r>
          </a:p>
          <a:p>
            <a:r>
              <a:rPr lang="en-US" sz="2800" i="1" dirty="0"/>
              <a:t>For the protection of all parties, REALTORS® shall use reasonable care to ensure that documents pertaining to the purchase, sale, or lease of real estate are kept current through the use of written extensions or amendments. </a:t>
            </a:r>
          </a:p>
        </p:txBody>
      </p:sp>
    </p:spTree>
    <p:extLst>
      <p:ext uri="{BB962C8B-B14F-4D97-AF65-F5344CB8AC3E}">
        <p14:creationId xmlns:p14="http://schemas.microsoft.com/office/powerpoint/2010/main" val="21779353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A19C-67D3-4D41-BFFA-A95331C1BCA3}"/>
              </a:ext>
            </a:extLst>
          </p:cNvPr>
          <p:cNvSpPr>
            <a:spLocks noGrp="1"/>
          </p:cNvSpPr>
          <p:nvPr>
            <p:ph type="title"/>
          </p:nvPr>
        </p:nvSpPr>
        <p:spPr/>
        <p:txBody>
          <a:bodyPr/>
          <a:lstStyle/>
          <a:p>
            <a:r>
              <a:rPr lang="en-US" dirty="0"/>
              <a:t>Article ten </a:t>
            </a:r>
          </a:p>
        </p:txBody>
      </p:sp>
      <p:sp>
        <p:nvSpPr>
          <p:cNvPr id="3" name="Content Placeholder 2">
            <a:extLst>
              <a:ext uri="{FF2B5EF4-FFF2-40B4-BE49-F238E27FC236}">
                <a16:creationId xmlns:a16="http://schemas.microsoft.com/office/drawing/2014/main" id="{1F56D7E5-BA98-4086-905D-53CE0BDD9FC1}"/>
              </a:ext>
            </a:extLst>
          </p:cNvPr>
          <p:cNvSpPr>
            <a:spLocks noGrp="1"/>
          </p:cNvSpPr>
          <p:nvPr>
            <p:ph idx="1"/>
          </p:nvPr>
        </p:nvSpPr>
        <p:spPr/>
        <p:txBody>
          <a:bodyPr>
            <a:normAutofit lnSpcReduction="10000"/>
          </a:bodyPr>
          <a:lstStyle/>
          <a:p>
            <a:r>
              <a:rPr lang="en-US" sz="2800" i="1" dirty="0"/>
              <a:t>REALTORS® shall not deny equal professional services to any person for reasons of race, color, religion, sex, handicap, familial status, national origin, sexual orientation, or gender identity. </a:t>
            </a:r>
            <a:r>
              <a:rPr lang="en-US" sz="2800" b="1" i="1" dirty="0"/>
              <a:t>REALTORS® shall not be parties to any </a:t>
            </a:r>
            <a:r>
              <a:rPr lang="en-US" sz="2800" i="1" dirty="0"/>
              <a:t>plan or </a:t>
            </a:r>
            <a:r>
              <a:rPr lang="en-US" sz="2800" b="1" i="1" dirty="0"/>
              <a:t>agreement to discriminate against a person or persons on the basis of race, color, religion, sex, handicap, familial status, national origin, sexual orientation, or gender identity. </a:t>
            </a:r>
          </a:p>
          <a:p>
            <a:endParaRPr lang="en-US" sz="2800" i="1" dirty="0"/>
          </a:p>
        </p:txBody>
      </p:sp>
    </p:spTree>
    <p:extLst>
      <p:ext uri="{BB962C8B-B14F-4D97-AF65-F5344CB8AC3E}">
        <p14:creationId xmlns:p14="http://schemas.microsoft.com/office/powerpoint/2010/main" val="6213114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A19C-67D3-4D41-BFFA-A95331C1BCA3}"/>
              </a:ext>
            </a:extLst>
          </p:cNvPr>
          <p:cNvSpPr>
            <a:spLocks noGrp="1"/>
          </p:cNvSpPr>
          <p:nvPr>
            <p:ph type="title"/>
          </p:nvPr>
        </p:nvSpPr>
        <p:spPr/>
        <p:txBody>
          <a:bodyPr/>
          <a:lstStyle/>
          <a:p>
            <a:r>
              <a:rPr lang="en-US" dirty="0"/>
              <a:t>Article ten </a:t>
            </a:r>
          </a:p>
        </p:txBody>
      </p:sp>
      <p:sp>
        <p:nvSpPr>
          <p:cNvPr id="3" name="Content Placeholder 2">
            <a:extLst>
              <a:ext uri="{FF2B5EF4-FFF2-40B4-BE49-F238E27FC236}">
                <a16:creationId xmlns:a16="http://schemas.microsoft.com/office/drawing/2014/main" id="{1F56D7E5-BA98-4086-905D-53CE0BDD9FC1}"/>
              </a:ext>
            </a:extLst>
          </p:cNvPr>
          <p:cNvSpPr>
            <a:spLocks noGrp="1"/>
          </p:cNvSpPr>
          <p:nvPr>
            <p:ph idx="1"/>
          </p:nvPr>
        </p:nvSpPr>
        <p:spPr/>
        <p:txBody>
          <a:bodyPr>
            <a:normAutofit/>
          </a:bodyPr>
          <a:lstStyle/>
          <a:p>
            <a:pPr lvl="0"/>
            <a:r>
              <a:rPr lang="en-US" sz="2800" i="1" dirty="0"/>
              <a:t>Standard of Practice 10-1</a:t>
            </a:r>
          </a:p>
          <a:p>
            <a:r>
              <a:rPr lang="en-US" sz="2800" i="1" dirty="0"/>
              <a:t>When involved in the sale or lease of a residence, REALTORS® shall not volunteer information regarding the racial, religious or ethnic composition of any neighborhood nor shall they engage in any activity which may result in panic selling, however, REALTORS® may provide other demographic information. </a:t>
            </a:r>
          </a:p>
          <a:p>
            <a:endParaRPr lang="en-US" sz="2800" b="1" i="1" dirty="0"/>
          </a:p>
          <a:p>
            <a:endParaRPr lang="en-US" sz="2800" i="1" dirty="0"/>
          </a:p>
        </p:txBody>
      </p:sp>
    </p:spTree>
    <p:extLst>
      <p:ext uri="{BB962C8B-B14F-4D97-AF65-F5344CB8AC3E}">
        <p14:creationId xmlns:p14="http://schemas.microsoft.com/office/powerpoint/2010/main" val="10476453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A19C-67D3-4D41-BFFA-A95331C1BCA3}"/>
              </a:ext>
            </a:extLst>
          </p:cNvPr>
          <p:cNvSpPr>
            <a:spLocks noGrp="1"/>
          </p:cNvSpPr>
          <p:nvPr>
            <p:ph type="title"/>
          </p:nvPr>
        </p:nvSpPr>
        <p:spPr/>
        <p:txBody>
          <a:bodyPr/>
          <a:lstStyle/>
          <a:p>
            <a:r>
              <a:rPr lang="en-US" dirty="0"/>
              <a:t>Article fifteen </a:t>
            </a:r>
          </a:p>
        </p:txBody>
      </p:sp>
      <p:sp>
        <p:nvSpPr>
          <p:cNvPr id="3" name="Content Placeholder 2">
            <a:extLst>
              <a:ext uri="{FF2B5EF4-FFF2-40B4-BE49-F238E27FC236}">
                <a16:creationId xmlns:a16="http://schemas.microsoft.com/office/drawing/2014/main" id="{1F56D7E5-BA98-4086-905D-53CE0BDD9FC1}"/>
              </a:ext>
            </a:extLst>
          </p:cNvPr>
          <p:cNvSpPr>
            <a:spLocks noGrp="1"/>
          </p:cNvSpPr>
          <p:nvPr>
            <p:ph idx="1"/>
          </p:nvPr>
        </p:nvSpPr>
        <p:spPr/>
        <p:txBody>
          <a:bodyPr>
            <a:normAutofit/>
          </a:bodyPr>
          <a:lstStyle/>
          <a:p>
            <a:r>
              <a:rPr lang="en-US" sz="2800" i="1" dirty="0"/>
              <a:t>REALTORS® shall not knowingly or recklessly make false or misleading statements about other real estate professionals, their businesses, or their business practices. </a:t>
            </a:r>
          </a:p>
        </p:txBody>
      </p:sp>
    </p:spTree>
    <p:extLst>
      <p:ext uri="{BB962C8B-B14F-4D97-AF65-F5344CB8AC3E}">
        <p14:creationId xmlns:p14="http://schemas.microsoft.com/office/powerpoint/2010/main" val="27847032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A19C-67D3-4D41-BFFA-A95331C1BCA3}"/>
              </a:ext>
            </a:extLst>
          </p:cNvPr>
          <p:cNvSpPr>
            <a:spLocks noGrp="1"/>
          </p:cNvSpPr>
          <p:nvPr>
            <p:ph type="title"/>
          </p:nvPr>
        </p:nvSpPr>
        <p:spPr/>
        <p:txBody>
          <a:bodyPr/>
          <a:lstStyle/>
          <a:p>
            <a:r>
              <a:rPr lang="en-US" dirty="0"/>
              <a:t>Article sixteen </a:t>
            </a:r>
          </a:p>
        </p:txBody>
      </p:sp>
      <p:sp>
        <p:nvSpPr>
          <p:cNvPr id="3" name="Content Placeholder 2">
            <a:extLst>
              <a:ext uri="{FF2B5EF4-FFF2-40B4-BE49-F238E27FC236}">
                <a16:creationId xmlns:a16="http://schemas.microsoft.com/office/drawing/2014/main" id="{1F56D7E5-BA98-4086-905D-53CE0BDD9FC1}"/>
              </a:ext>
            </a:extLst>
          </p:cNvPr>
          <p:cNvSpPr>
            <a:spLocks noGrp="1"/>
          </p:cNvSpPr>
          <p:nvPr>
            <p:ph idx="1"/>
          </p:nvPr>
        </p:nvSpPr>
        <p:spPr/>
        <p:txBody>
          <a:bodyPr/>
          <a:lstStyle/>
          <a:p>
            <a:r>
              <a:rPr lang="en-US" sz="2800" i="1" dirty="0"/>
              <a:t>REALTORS® shall not engage in any practice or take any action inconsistent with exclusive representation or exclusive brokerage relationship agreements that other REALTORS® have with clients.</a:t>
            </a:r>
            <a:r>
              <a:rPr lang="en-US" dirty="0"/>
              <a:t> </a:t>
            </a:r>
          </a:p>
        </p:txBody>
      </p:sp>
    </p:spTree>
    <p:extLst>
      <p:ext uri="{BB962C8B-B14F-4D97-AF65-F5344CB8AC3E}">
        <p14:creationId xmlns:p14="http://schemas.microsoft.com/office/powerpoint/2010/main" val="14213482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A536-07E1-434D-91C6-3CB0B488E76B}"/>
              </a:ext>
            </a:extLst>
          </p:cNvPr>
          <p:cNvSpPr>
            <a:spLocks noGrp="1"/>
          </p:cNvSpPr>
          <p:nvPr>
            <p:ph type="title"/>
          </p:nvPr>
        </p:nvSpPr>
        <p:spPr/>
        <p:txBody>
          <a:bodyPr/>
          <a:lstStyle/>
          <a:p>
            <a:r>
              <a:rPr lang="en-US" dirty="0"/>
              <a:t>Broker duties and multiple offers</a:t>
            </a:r>
          </a:p>
        </p:txBody>
      </p:sp>
      <p:sp>
        <p:nvSpPr>
          <p:cNvPr id="5" name="Text Placeholder 4">
            <a:extLst>
              <a:ext uri="{FF2B5EF4-FFF2-40B4-BE49-F238E27FC236}">
                <a16:creationId xmlns:a16="http://schemas.microsoft.com/office/drawing/2014/main" id="{CB0B5328-FB9B-4159-9B5A-43848603B33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576623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0EF5EAF2-A170-47CB-BC8E-777ED42579E8}"/>
              </a:ext>
            </a:extLst>
          </p:cNvPr>
          <p:cNvPicPr>
            <a:picLocks noChangeAspect="1"/>
          </p:cNvPicPr>
          <p:nvPr/>
        </p:nvPicPr>
        <p:blipFill rotWithShape="1">
          <a:blip r:embed="rId2"/>
          <a:srcRect t="15589" r="1" b="7174"/>
          <a:stretch/>
        </p:blipFill>
        <p:spPr>
          <a:xfrm>
            <a:off x="20" y="10"/>
            <a:ext cx="12191980" cy="6857990"/>
          </a:xfrm>
          <a:prstGeom prst="rect">
            <a:avLst/>
          </a:prstGeom>
        </p:spPr>
      </p:pic>
    </p:spTree>
    <p:extLst>
      <p:ext uri="{BB962C8B-B14F-4D97-AF65-F5344CB8AC3E}">
        <p14:creationId xmlns:p14="http://schemas.microsoft.com/office/powerpoint/2010/main" val="28349615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4FF1F432-1690-485C-8516-B34A5DA905EC}"/>
              </a:ext>
            </a:extLst>
          </p:cNvPr>
          <p:cNvPicPr>
            <a:picLocks noChangeAspect="1"/>
          </p:cNvPicPr>
          <p:nvPr/>
        </p:nvPicPr>
        <p:blipFill rotWithShape="1">
          <a:blip r:embed="rId2"/>
          <a:srcRect t="13462"/>
          <a:stretch/>
        </p:blipFill>
        <p:spPr>
          <a:xfrm>
            <a:off x="20" y="10"/>
            <a:ext cx="12191980" cy="6857990"/>
          </a:xfrm>
          <a:prstGeom prst="rect">
            <a:avLst/>
          </a:prstGeom>
        </p:spPr>
      </p:pic>
    </p:spTree>
    <p:extLst>
      <p:ext uri="{BB962C8B-B14F-4D97-AF65-F5344CB8AC3E}">
        <p14:creationId xmlns:p14="http://schemas.microsoft.com/office/powerpoint/2010/main" val="8309871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A536-07E1-434D-91C6-3CB0B488E76B}"/>
              </a:ext>
            </a:extLst>
          </p:cNvPr>
          <p:cNvSpPr>
            <a:spLocks noGrp="1"/>
          </p:cNvSpPr>
          <p:nvPr>
            <p:ph type="title"/>
          </p:nvPr>
        </p:nvSpPr>
        <p:spPr/>
        <p:txBody>
          <a:bodyPr/>
          <a:lstStyle/>
          <a:p>
            <a:r>
              <a:rPr lang="en-US" dirty="0"/>
              <a:t>Broker to broker obligations</a:t>
            </a:r>
          </a:p>
        </p:txBody>
      </p:sp>
      <p:sp>
        <p:nvSpPr>
          <p:cNvPr id="5" name="Text Placeholder 4">
            <a:extLst>
              <a:ext uri="{FF2B5EF4-FFF2-40B4-BE49-F238E27FC236}">
                <a16:creationId xmlns:a16="http://schemas.microsoft.com/office/drawing/2014/main" id="{CB0B5328-FB9B-4159-9B5A-43848603B33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270430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31F40-E4BA-4B9E-AF72-23B7AC78AEF9}"/>
              </a:ext>
            </a:extLst>
          </p:cNvPr>
          <p:cNvSpPr>
            <a:spLocks noGrp="1"/>
          </p:cNvSpPr>
          <p:nvPr>
            <p:ph type="title"/>
          </p:nvPr>
        </p:nvSpPr>
        <p:spPr/>
        <p:txBody>
          <a:bodyPr/>
          <a:lstStyle/>
          <a:p>
            <a:r>
              <a:rPr lang="en-US" dirty="0"/>
              <a:t>Broker Obligations to other Brokers</a:t>
            </a:r>
          </a:p>
        </p:txBody>
      </p:sp>
      <p:sp>
        <p:nvSpPr>
          <p:cNvPr id="3" name="Content Placeholder 2">
            <a:extLst>
              <a:ext uri="{FF2B5EF4-FFF2-40B4-BE49-F238E27FC236}">
                <a16:creationId xmlns:a16="http://schemas.microsoft.com/office/drawing/2014/main" id="{9CAAF31E-2F19-4BFE-A0C4-FEF0D267B4A1}"/>
              </a:ext>
            </a:extLst>
          </p:cNvPr>
          <p:cNvSpPr>
            <a:spLocks noGrp="1"/>
          </p:cNvSpPr>
          <p:nvPr>
            <p:ph idx="1"/>
          </p:nvPr>
        </p:nvSpPr>
        <p:spPr>
          <a:xfrm>
            <a:off x="1438327" y="2015732"/>
            <a:ext cx="9603275" cy="3450613"/>
          </a:xfrm>
        </p:spPr>
        <p:txBody>
          <a:bodyPr/>
          <a:lstStyle/>
          <a:p>
            <a:r>
              <a:rPr lang="en-US" sz="2800" dirty="0"/>
              <a:t>Brokers owe the following professional obligations to other brokers</a:t>
            </a:r>
            <a:r>
              <a:rPr lang="en-US" dirty="0"/>
              <a:t>:</a:t>
            </a:r>
          </a:p>
        </p:txBody>
      </p:sp>
    </p:spTree>
    <p:extLst>
      <p:ext uri="{BB962C8B-B14F-4D97-AF65-F5344CB8AC3E}">
        <p14:creationId xmlns:p14="http://schemas.microsoft.com/office/powerpoint/2010/main" val="1831258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291F1-2DA7-48BA-BCB6-DCFDCA4708AF}"/>
              </a:ext>
            </a:extLst>
          </p:cNvPr>
          <p:cNvSpPr>
            <a:spLocks noGrp="1"/>
          </p:cNvSpPr>
          <p:nvPr>
            <p:ph type="title"/>
          </p:nvPr>
        </p:nvSpPr>
        <p:spPr/>
        <p:txBody>
          <a:bodyPr/>
          <a:lstStyle/>
          <a:p>
            <a:r>
              <a:rPr lang="en-US" dirty="0"/>
              <a:t>Roadmap for today’s class</a:t>
            </a:r>
          </a:p>
        </p:txBody>
      </p:sp>
      <p:sp>
        <p:nvSpPr>
          <p:cNvPr id="3" name="Content Placeholder 2">
            <a:extLst>
              <a:ext uri="{FF2B5EF4-FFF2-40B4-BE49-F238E27FC236}">
                <a16:creationId xmlns:a16="http://schemas.microsoft.com/office/drawing/2014/main" id="{AB336E51-E5F5-4C36-8F60-1F41FFD55C6C}"/>
              </a:ext>
            </a:extLst>
          </p:cNvPr>
          <p:cNvSpPr>
            <a:spLocks noGrp="1"/>
          </p:cNvSpPr>
          <p:nvPr>
            <p:ph idx="1"/>
          </p:nvPr>
        </p:nvSpPr>
        <p:spPr/>
        <p:txBody>
          <a:bodyPr>
            <a:normAutofit/>
          </a:bodyPr>
          <a:lstStyle/>
          <a:p>
            <a:r>
              <a:rPr lang="en-US" sz="2800" dirty="0"/>
              <a:t>Three sections</a:t>
            </a:r>
          </a:p>
          <a:p>
            <a:pPr lvl="1"/>
            <a:r>
              <a:rPr lang="en-US" sz="2800" dirty="0"/>
              <a:t>Ethical considerations – Code of Ethics, Broker Duties</a:t>
            </a:r>
          </a:p>
          <a:p>
            <a:pPr lvl="1"/>
            <a:r>
              <a:rPr lang="en-US" sz="2800" dirty="0"/>
              <a:t>Practical considerations – Paperwork, procedures and communication</a:t>
            </a:r>
          </a:p>
          <a:p>
            <a:pPr lvl="1"/>
            <a:r>
              <a:rPr lang="en-US" sz="2800" dirty="0"/>
              <a:t>Effectiveness – How to Win at Multiple Offers</a:t>
            </a:r>
          </a:p>
        </p:txBody>
      </p:sp>
    </p:spTree>
    <p:extLst>
      <p:ext uri="{BB962C8B-B14F-4D97-AF65-F5344CB8AC3E}">
        <p14:creationId xmlns:p14="http://schemas.microsoft.com/office/powerpoint/2010/main" val="411108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CE633-D3D7-4603-A143-475A57926AD7}"/>
              </a:ext>
            </a:extLst>
          </p:cNvPr>
          <p:cNvSpPr>
            <a:spLocks noGrp="1"/>
          </p:cNvSpPr>
          <p:nvPr>
            <p:ph type="title"/>
          </p:nvPr>
        </p:nvSpPr>
        <p:spPr/>
        <p:txBody>
          <a:bodyPr/>
          <a:lstStyle/>
          <a:p>
            <a:r>
              <a:rPr lang="en-US" dirty="0"/>
              <a:t>Broker to Broker Obligations</a:t>
            </a:r>
          </a:p>
        </p:txBody>
      </p:sp>
      <p:sp>
        <p:nvSpPr>
          <p:cNvPr id="3" name="Content Placeholder 2">
            <a:extLst>
              <a:ext uri="{FF2B5EF4-FFF2-40B4-BE49-F238E27FC236}">
                <a16:creationId xmlns:a16="http://schemas.microsoft.com/office/drawing/2014/main" id="{94F44342-1A49-4F28-9B42-C92A7EDAFE25}"/>
              </a:ext>
            </a:extLst>
          </p:cNvPr>
          <p:cNvSpPr>
            <a:spLocks noGrp="1"/>
          </p:cNvSpPr>
          <p:nvPr>
            <p:ph idx="1"/>
          </p:nvPr>
        </p:nvSpPr>
        <p:spPr/>
        <p:txBody>
          <a:bodyPr>
            <a:normAutofit fontScale="92500" lnSpcReduction="10000"/>
          </a:bodyPr>
          <a:lstStyle/>
          <a:p>
            <a:r>
              <a:rPr lang="en-US" sz="2800" dirty="0"/>
              <a:t>1. Honesty, reasonable care, and ethical and professional conduct;</a:t>
            </a:r>
          </a:p>
          <a:p>
            <a:r>
              <a:rPr lang="en-US" sz="2800" dirty="0"/>
              <a:t>2. Timely presentation of offers and counter-offers and responses thereto, unless otherwise agreed to in writing…</a:t>
            </a:r>
          </a:p>
          <a:p>
            <a:r>
              <a:rPr lang="en-US" sz="2800" dirty="0"/>
              <a:t>3. Active participation in assisting the party to whom the broker is directly providing real estate services in complying with the terms and conditions of the contract and with the closing of the transaction…</a:t>
            </a:r>
          </a:p>
          <a:p>
            <a:endParaRPr lang="en-US" dirty="0"/>
          </a:p>
        </p:txBody>
      </p:sp>
    </p:spTree>
    <p:extLst>
      <p:ext uri="{BB962C8B-B14F-4D97-AF65-F5344CB8AC3E}">
        <p14:creationId xmlns:p14="http://schemas.microsoft.com/office/powerpoint/2010/main" val="1739735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BDA00-C843-4221-B897-F8E2199C9D71}"/>
              </a:ext>
            </a:extLst>
          </p:cNvPr>
          <p:cNvSpPr>
            <a:spLocks noGrp="1"/>
          </p:cNvSpPr>
          <p:nvPr>
            <p:ph type="title"/>
          </p:nvPr>
        </p:nvSpPr>
        <p:spPr/>
        <p:txBody>
          <a:bodyPr/>
          <a:lstStyle/>
          <a:p>
            <a:r>
              <a:rPr lang="en-US" dirty="0"/>
              <a:t>Broker to broker obligations</a:t>
            </a:r>
          </a:p>
        </p:txBody>
      </p:sp>
      <p:sp>
        <p:nvSpPr>
          <p:cNvPr id="3" name="Content Placeholder 2">
            <a:extLst>
              <a:ext uri="{FF2B5EF4-FFF2-40B4-BE49-F238E27FC236}">
                <a16:creationId xmlns:a16="http://schemas.microsoft.com/office/drawing/2014/main" id="{F8D82668-5D53-4D63-85DA-2DD7B4F5BCA5}"/>
              </a:ext>
            </a:extLst>
          </p:cNvPr>
          <p:cNvSpPr>
            <a:spLocks noGrp="1"/>
          </p:cNvSpPr>
          <p:nvPr>
            <p:ph idx="1"/>
          </p:nvPr>
        </p:nvSpPr>
        <p:spPr>
          <a:xfrm>
            <a:off x="1451579" y="1853754"/>
            <a:ext cx="9603275" cy="4199727"/>
          </a:xfrm>
        </p:spPr>
        <p:txBody>
          <a:bodyPr>
            <a:normAutofit/>
          </a:bodyPr>
          <a:lstStyle/>
          <a:p>
            <a:r>
              <a:rPr lang="en-US" sz="2800" dirty="0"/>
              <a:t>4. Compliance with local, state, and federal fair housing and anti-discrimination laws, the New Mexico real estate license law and the real estate commission rules; the </a:t>
            </a:r>
            <a:r>
              <a:rPr lang="en-US" sz="2800" i="1" dirty="0"/>
              <a:t>New Mexico uniform owner-resident relations act</a:t>
            </a:r>
            <a:r>
              <a:rPr lang="en-US" sz="2800" dirty="0"/>
              <a:t>, and other applicable local, state, and federal laws and regulations.</a:t>
            </a:r>
          </a:p>
          <a:p>
            <a:endParaRPr lang="en-US" dirty="0"/>
          </a:p>
        </p:txBody>
      </p:sp>
    </p:spTree>
    <p:extLst>
      <p:ext uri="{BB962C8B-B14F-4D97-AF65-F5344CB8AC3E}">
        <p14:creationId xmlns:p14="http://schemas.microsoft.com/office/powerpoint/2010/main" val="12735577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BDA00-C843-4221-B897-F8E2199C9D71}"/>
              </a:ext>
            </a:extLst>
          </p:cNvPr>
          <p:cNvSpPr>
            <a:spLocks noGrp="1"/>
          </p:cNvSpPr>
          <p:nvPr>
            <p:ph type="title"/>
          </p:nvPr>
        </p:nvSpPr>
        <p:spPr/>
        <p:txBody>
          <a:bodyPr/>
          <a:lstStyle/>
          <a:p>
            <a:r>
              <a:rPr lang="en-US" dirty="0"/>
              <a:t>Broker to broker obligations</a:t>
            </a:r>
          </a:p>
        </p:txBody>
      </p:sp>
      <p:sp>
        <p:nvSpPr>
          <p:cNvPr id="3" name="Content Placeholder 2">
            <a:extLst>
              <a:ext uri="{FF2B5EF4-FFF2-40B4-BE49-F238E27FC236}">
                <a16:creationId xmlns:a16="http://schemas.microsoft.com/office/drawing/2014/main" id="{F8D82668-5D53-4D63-85DA-2DD7B4F5BCA5}"/>
              </a:ext>
            </a:extLst>
          </p:cNvPr>
          <p:cNvSpPr>
            <a:spLocks noGrp="1"/>
          </p:cNvSpPr>
          <p:nvPr>
            <p:ph idx="1"/>
          </p:nvPr>
        </p:nvSpPr>
        <p:spPr>
          <a:xfrm>
            <a:off x="1451579" y="1853754"/>
            <a:ext cx="9603275" cy="4199727"/>
          </a:xfrm>
        </p:spPr>
        <p:txBody>
          <a:bodyPr>
            <a:normAutofit/>
          </a:bodyPr>
          <a:lstStyle/>
          <a:p>
            <a:r>
              <a:rPr lang="en-US" sz="2800" dirty="0"/>
              <a:t>5. Written disclosure of any adverse material facts actually known by the broker about the property or the transaction, or about the financial ability of the parties to the transaction to complete the transaction; adverse material facts requiring disclosure do not include any information covered by federal fair housing laws or the New Mexico human rights act.</a:t>
            </a:r>
          </a:p>
          <a:p>
            <a:endParaRPr lang="en-US" dirty="0"/>
          </a:p>
        </p:txBody>
      </p:sp>
    </p:spTree>
    <p:extLst>
      <p:ext uri="{BB962C8B-B14F-4D97-AF65-F5344CB8AC3E}">
        <p14:creationId xmlns:p14="http://schemas.microsoft.com/office/powerpoint/2010/main" val="14940298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9E971-56C2-4A03-BBFD-B6D3E1D39D0E}"/>
              </a:ext>
            </a:extLst>
          </p:cNvPr>
          <p:cNvSpPr>
            <a:spLocks noGrp="1"/>
          </p:cNvSpPr>
          <p:nvPr>
            <p:ph type="title"/>
          </p:nvPr>
        </p:nvSpPr>
        <p:spPr/>
        <p:txBody>
          <a:bodyPr/>
          <a:lstStyle/>
          <a:p>
            <a:r>
              <a:rPr lang="en-US" dirty="0"/>
              <a:t>Broker to broker obligations</a:t>
            </a:r>
          </a:p>
        </p:txBody>
      </p:sp>
      <p:sp>
        <p:nvSpPr>
          <p:cNvPr id="3" name="Content Placeholder 2">
            <a:extLst>
              <a:ext uri="{FF2B5EF4-FFF2-40B4-BE49-F238E27FC236}">
                <a16:creationId xmlns:a16="http://schemas.microsoft.com/office/drawing/2014/main" id="{12688830-03B4-4905-8AE9-ED24472E0ABE}"/>
              </a:ext>
            </a:extLst>
          </p:cNvPr>
          <p:cNvSpPr>
            <a:spLocks noGrp="1"/>
          </p:cNvSpPr>
          <p:nvPr>
            <p:ph idx="1"/>
          </p:nvPr>
        </p:nvSpPr>
        <p:spPr/>
        <p:txBody>
          <a:bodyPr>
            <a:normAutofit fontScale="92500" lnSpcReduction="20000"/>
          </a:bodyPr>
          <a:lstStyle/>
          <a:p>
            <a:r>
              <a:rPr lang="en-US" sz="2800" dirty="0"/>
              <a:t>6. Written disclosure of any potential conflict of interest that the broker has in the transaction, including but not limited to any material interest the broker has in the transaction or any relationship of a business, personal or family nature that the broker has with a party to the transaction</a:t>
            </a:r>
          </a:p>
          <a:p>
            <a:r>
              <a:rPr lang="en-US" sz="2800" dirty="0"/>
              <a:t>7. Non-interference with a purchase agreement or any express written agreement that another broker has with a buyer, seller, landlord (owner) or tenant.</a:t>
            </a:r>
          </a:p>
          <a:p>
            <a:endParaRPr lang="en-US" dirty="0"/>
          </a:p>
        </p:txBody>
      </p:sp>
    </p:spTree>
    <p:extLst>
      <p:ext uri="{BB962C8B-B14F-4D97-AF65-F5344CB8AC3E}">
        <p14:creationId xmlns:p14="http://schemas.microsoft.com/office/powerpoint/2010/main" val="20283880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43EB9-C04A-4116-9D67-89A132BE5C26}"/>
              </a:ext>
            </a:extLst>
          </p:cNvPr>
          <p:cNvSpPr>
            <a:spLocks noGrp="1"/>
          </p:cNvSpPr>
          <p:nvPr>
            <p:ph type="title"/>
          </p:nvPr>
        </p:nvSpPr>
        <p:spPr/>
        <p:txBody>
          <a:bodyPr/>
          <a:lstStyle/>
          <a:p>
            <a:r>
              <a:rPr lang="en-US" dirty="0"/>
              <a:t>Applying the code of ethics and broker duties - three scenarios</a:t>
            </a:r>
          </a:p>
        </p:txBody>
      </p:sp>
      <p:sp>
        <p:nvSpPr>
          <p:cNvPr id="3" name="Text Placeholder 2">
            <a:extLst>
              <a:ext uri="{FF2B5EF4-FFF2-40B4-BE49-F238E27FC236}">
                <a16:creationId xmlns:a16="http://schemas.microsoft.com/office/drawing/2014/main" id="{B50841BC-F196-4492-AF30-F4CA43C3AC3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565712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AEB70-2EE7-4587-9B86-D8A96DDF4D0A}"/>
              </a:ext>
            </a:extLst>
          </p:cNvPr>
          <p:cNvSpPr>
            <a:spLocks noGrp="1"/>
          </p:cNvSpPr>
          <p:nvPr>
            <p:ph type="title"/>
          </p:nvPr>
        </p:nvSpPr>
        <p:spPr/>
        <p:txBody>
          <a:bodyPr/>
          <a:lstStyle/>
          <a:p>
            <a:r>
              <a:rPr lang="en-US" dirty="0"/>
              <a:t>Scenario one</a:t>
            </a:r>
          </a:p>
        </p:txBody>
      </p:sp>
      <p:sp>
        <p:nvSpPr>
          <p:cNvPr id="3" name="Text Placeholder 2">
            <a:extLst>
              <a:ext uri="{FF2B5EF4-FFF2-40B4-BE49-F238E27FC236}">
                <a16:creationId xmlns:a16="http://schemas.microsoft.com/office/drawing/2014/main" id="{9DE5EDE3-A12F-4973-9667-647FEE6ADBC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152458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07AEF-9F2A-4A93-8176-D332727C340B}"/>
              </a:ext>
            </a:extLst>
          </p:cNvPr>
          <p:cNvSpPr>
            <a:spLocks noGrp="1"/>
          </p:cNvSpPr>
          <p:nvPr>
            <p:ph type="title"/>
          </p:nvPr>
        </p:nvSpPr>
        <p:spPr/>
        <p:txBody>
          <a:bodyPr/>
          <a:lstStyle/>
          <a:p>
            <a:r>
              <a:rPr lang="en-US" dirty="0"/>
              <a:t>Scenario one</a:t>
            </a:r>
          </a:p>
        </p:txBody>
      </p:sp>
      <p:sp>
        <p:nvSpPr>
          <p:cNvPr id="3" name="Content Placeholder 2">
            <a:extLst>
              <a:ext uri="{FF2B5EF4-FFF2-40B4-BE49-F238E27FC236}">
                <a16:creationId xmlns:a16="http://schemas.microsoft.com/office/drawing/2014/main" id="{D57FBBAB-5BE8-446F-8E3C-6D6F446548D7}"/>
              </a:ext>
            </a:extLst>
          </p:cNvPr>
          <p:cNvSpPr>
            <a:spLocks noGrp="1"/>
          </p:cNvSpPr>
          <p:nvPr>
            <p:ph idx="1"/>
          </p:nvPr>
        </p:nvSpPr>
        <p:spPr>
          <a:xfrm>
            <a:off x="1451579" y="2015732"/>
            <a:ext cx="9603275" cy="3854981"/>
          </a:xfrm>
        </p:spPr>
        <p:txBody>
          <a:bodyPr>
            <a:noAutofit/>
          </a:bodyPr>
          <a:lstStyle/>
          <a:p>
            <a:r>
              <a:rPr lang="en-US" sz="2400" i="1" dirty="0"/>
              <a:t>Listing broker Benny receives an offer from buyer #1 on Tuesday at 3pm which expires the following day at 3pm.  At 1pm on Wednesday, the broker for buyer #2 contacts Benny and asks if there are any offers.  Benny tells buyer #2 that indeed there is another offer, but that he’ll stall on presenting buyer #1’s offer until 6pm, allowing buyer #2 enough time to submit their offer.  Benny calls buyer broker #1 and tells him he can’t present the offer until 6pm when his client gets home from work.  </a:t>
            </a:r>
          </a:p>
        </p:txBody>
      </p:sp>
    </p:spTree>
    <p:extLst>
      <p:ext uri="{BB962C8B-B14F-4D97-AF65-F5344CB8AC3E}">
        <p14:creationId xmlns:p14="http://schemas.microsoft.com/office/powerpoint/2010/main" val="134712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07AEF-9F2A-4A93-8176-D332727C340B}"/>
              </a:ext>
            </a:extLst>
          </p:cNvPr>
          <p:cNvSpPr>
            <a:spLocks noGrp="1"/>
          </p:cNvSpPr>
          <p:nvPr>
            <p:ph type="title"/>
          </p:nvPr>
        </p:nvSpPr>
        <p:spPr/>
        <p:txBody>
          <a:bodyPr/>
          <a:lstStyle/>
          <a:p>
            <a:r>
              <a:rPr lang="en-US" dirty="0"/>
              <a:t>Scenario one</a:t>
            </a:r>
          </a:p>
        </p:txBody>
      </p:sp>
      <p:sp>
        <p:nvSpPr>
          <p:cNvPr id="3" name="Content Placeholder 2">
            <a:extLst>
              <a:ext uri="{FF2B5EF4-FFF2-40B4-BE49-F238E27FC236}">
                <a16:creationId xmlns:a16="http://schemas.microsoft.com/office/drawing/2014/main" id="{D57FBBAB-5BE8-446F-8E3C-6D6F446548D7}"/>
              </a:ext>
            </a:extLst>
          </p:cNvPr>
          <p:cNvSpPr>
            <a:spLocks noGrp="1"/>
          </p:cNvSpPr>
          <p:nvPr>
            <p:ph idx="1"/>
          </p:nvPr>
        </p:nvSpPr>
        <p:spPr>
          <a:xfrm>
            <a:off x="1451579" y="2015732"/>
            <a:ext cx="9603275" cy="3854981"/>
          </a:xfrm>
        </p:spPr>
        <p:txBody>
          <a:bodyPr>
            <a:normAutofit/>
          </a:bodyPr>
          <a:lstStyle/>
          <a:p>
            <a:r>
              <a:rPr lang="en-US" sz="2400" i="1" dirty="0"/>
              <a:t>Buyer #2, knowing that the seller has another offer decides to offer list price on the property, which the seller promptly accepts without any kind of counter offer. </a:t>
            </a:r>
          </a:p>
          <a:p>
            <a:endParaRPr lang="en-US" dirty="0"/>
          </a:p>
        </p:txBody>
      </p:sp>
    </p:spTree>
    <p:extLst>
      <p:ext uri="{BB962C8B-B14F-4D97-AF65-F5344CB8AC3E}">
        <p14:creationId xmlns:p14="http://schemas.microsoft.com/office/powerpoint/2010/main" val="38775030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07AEF-9F2A-4A93-8176-D332727C340B}"/>
              </a:ext>
            </a:extLst>
          </p:cNvPr>
          <p:cNvSpPr>
            <a:spLocks noGrp="1"/>
          </p:cNvSpPr>
          <p:nvPr>
            <p:ph type="title"/>
          </p:nvPr>
        </p:nvSpPr>
        <p:spPr/>
        <p:txBody>
          <a:bodyPr/>
          <a:lstStyle/>
          <a:p>
            <a:r>
              <a:rPr lang="en-US" dirty="0"/>
              <a:t>Scenario one</a:t>
            </a:r>
          </a:p>
        </p:txBody>
      </p:sp>
      <p:sp>
        <p:nvSpPr>
          <p:cNvPr id="3" name="Content Placeholder 2">
            <a:extLst>
              <a:ext uri="{FF2B5EF4-FFF2-40B4-BE49-F238E27FC236}">
                <a16:creationId xmlns:a16="http://schemas.microsoft.com/office/drawing/2014/main" id="{D57FBBAB-5BE8-446F-8E3C-6D6F446548D7}"/>
              </a:ext>
            </a:extLst>
          </p:cNvPr>
          <p:cNvSpPr>
            <a:spLocks noGrp="1"/>
          </p:cNvSpPr>
          <p:nvPr>
            <p:ph idx="1"/>
          </p:nvPr>
        </p:nvSpPr>
        <p:spPr/>
        <p:txBody>
          <a:bodyPr>
            <a:normAutofit/>
          </a:bodyPr>
          <a:lstStyle/>
          <a:p>
            <a:r>
              <a:rPr lang="en-US" sz="2800" dirty="0"/>
              <a:t>Did the listing broker do anything wrong? </a:t>
            </a:r>
            <a:endParaRPr lang="en-US" dirty="0"/>
          </a:p>
        </p:txBody>
      </p:sp>
    </p:spTree>
    <p:extLst>
      <p:ext uri="{BB962C8B-B14F-4D97-AF65-F5344CB8AC3E}">
        <p14:creationId xmlns:p14="http://schemas.microsoft.com/office/powerpoint/2010/main" val="33943516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07AEF-9F2A-4A93-8176-D332727C340B}"/>
              </a:ext>
            </a:extLst>
          </p:cNvPr>
          <p:cNvSpPr>
            <a:spLocks noGrp="1"/>
          </p:cNvSpPr>
          <p:nvPr>
            <p:ph type="title"/>
          </p:nvPr>
        </p:nvSpPr>
        <p:spPr/>
        <p:txBody>
          <a:bodyPr/>
          <a:lstStyle/>
          <a:p>
            <a:r>
              <a:rPr lang="en-US" dirty="0"/>
              <a:t>Scenario one</a:t>
            </a:r>
          </a:p>
        </p:txBody>
      </p:sp>
      <p:sp>
        <p:nvSpPr>
          <p:cNvPr id="3" name="Content Placeholder 2">
            <a:extLst>
              <a:ext uri="{FF2B5EF4-FFF2-40B4-BE49-F238E27FC236}">
                <a16:creationId xmlns:a16="http://schemas.microsoft.com/office/drawing/2014/main" id="{D57FBBAB-5BE8-446F-8E3C-6D6F446548D7}"/>
              </a:ext>
            </a:extLst>
          </p:cNvPr>
          <p:cNvSpPr>
            <a:spLocks noGrp="1"/>
          </p:cNvSpPr>
          <p:nvPr>
            <p:ph idx="1"/>
          </p:nvPr>
        </p:nvSpPr>
        <p:spPr/>
        <p:txBody>
          <a:bodyPr>
            <a:normAutofit fontScale="92500" lnSpcReduction="10000"/>
          </a:bodyPr>
          <a:lstStyle/>
          <a:p>
            <a:r>
              <a:rPr lang="en-US" sz="2800" dirty="0"/>
              <a:t>He should have notified buyer #1 about the presence of a second offer. In fact, Benny might have been able to net his seller more money if he advised the seller to notify buyer #1 that there was now a second offer on the property. </a:t>
            </a:r>
          </a:p>
          <a:p>
            <a:r>
              <a:rPr lang="en-US" sz="2800" dirty="0"/>
              <a:t>Benny says he would have done that except he didn’t have buyer #2’s offer until it was too late, and he didn’t want to scare buyer #1 away with the prospect of multiple offers.</a:t>
            </a:r>
          </a:p>
          <a:p>
            <a:endParaRPr lang="en-US" dirty="0"/>
          </a:p>
        </p:txBody>
      </p:sp>
    </p:spTree>
    <p:extLst>
      <p:ext uri="{BB962C8B-B14F-4D97-AF65-F5344CB8AC3E}">
        <p14:creationId xmlns:p14="http://schemas.microsoft.com/office/powerpoint/2010/main" val="92562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47FA5-3C54-4CB4-8926-893B0AFBA35D}"/>
              </a:ext>
            </a:extLst>
          </p:cNvPr>
          <p:cNvSpPr>
            <a:spLocks noGrp="1"/>
          </p:cNvSpPr>
          <p:nvPr>
            <p:ph type="title"/>
          </p:nvPr>
        </p:nvSpPr>
        <p:spPr/>
        <p:txBody>
          <a:bodyPr/>
          <a:lstStyle/>
          <a:p>
            <a:r>
              <a:rPr lang="en-US" dirty="0"/>
              <a:t>Your navigator</a:t>
            </a:r>
          </a:p>
        </p:txBody>
      </p:sp>
      <p:sp>
        <p:nvSpPr>
          <p:cNvPr id="3" name="Content Placeholder 2">
            <a:extLst>
              <a:ext uri="{FF2B5EF4-FFF2-40B4-BE49-F238E27FC236}">
                <a16:creationId xmlns:a16="http://schemas.microsoft.com/office/drawing/2014/main" id="{3430F4F2-706C-485C-AB7C-4AAF9E73A01E}"/>
              </a:ext>
            </a:extLst>
          </p:cNvPr>
          <p:cNvSpPr>
            <a:spLocks noGrp="1"/>
          </p:cNvSpPr>
          <p:nvPr>
            <p:ph idx="1"/>
          </p:nvPr>
        </p:nvSpPr>
        <p:spPr/>
        <p:txBody>
          <a:bodyPr/>
          <a:lstStyle/>
          <a:p>
            <a:r>
              <a:rPr lang="en-US" sz="2800" dirty="0"/>
              <a:t>Licensed Realtor since 2004</a:t>
            </a:r>
          </a:p>
          <a:p>
            <a:r>
              <a:rPr lang="en-US" sz="2800" dirty="0"/>
              <a:t>Focusing on residential sales in the Albuquerque metro</a:t>
            </a:r>
          </a:p>
          <a:p>
            <a:r>
              <a:rPr lang="en-US" sz="2800" dirty="0"/>
              <a:t>Over 280 Purchase Contracts Written and Closed</a:t>
            </a:r>
          </a:p>
          <a:p>
            <a:r>
              <a:rPr lang="en-US" sz="2800" dirty="0"/>
              <a:t>QB license, not a designated broker</a:t>
            </a:r>
          </a:p>
          <a:p>
            <a:endParaRPr lang="en-US" dirty="0"/>
          </a:p>
        </p:txBody>
      </p:sp>
    </p:spTree>
    <p:extLst>
      <p:ext uri="{BB962C8B-B14F-4D97-AF65-F5344CB8AC3E}">
        <p14:creationId xmlns:p14="http://schemas.microsoft.com/office/powerpoint/2010/main" val="333064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07AEF-9F2A-4A93-8176-D332727C340B}"/>
              </a:ext>
            </a:extLst>
          </p:cNvPr>
          <p:cNvSpPr>
            <a:spLocks noGrp="1"/>
          </p:cNvSpPr>
          <p:nvPr>
            <p:ph type="title"/>
          </p:nvPr>
        </p:nvSpPr>
        <p:spPr/>
        <p:txBody>
          <a:bodyPr/>
          <a:lstStyle/>
          <a:p>
            <a:r>
              <a:rPr lang="en-US" dirty="0"/>
              <a:t>Scenario one</a:t>
            </a:r>
          </a:p>
        </p:txBody>
      </p:sp>
      <p:sp>
        <p:nvSpPr>
          <p:cNvPr id="3" name="Content Placeholder 2">
            <a:extLst>
              <a:ext uri="{FF2B5EF4-FFF2-40B4-BE49-F238E27FC236}">
                <a16:creationId xmlns:a16="http://schemas.microsoft.com/office/drawing/2014/main" id="{D57FBBAB-5BE8-446F-8E3C-6D6F446548D7}"/>
              </a:ext>
            </a:extLst>
          </p:cNvPr>
          <p:cNvSpPr>
            <a:spLocks noGrp="1"/>
          </p:cNvSpPr>
          <p:nvPr>
            <p:ph idx="1"/>
          </p:nvPr>
        </p:nvSpPr>
        <p:spPr/>
        <p:txBody>
          <a:bodyPr>
            <a:normAutofit/>
          </a:bodyPr>
          <a:lstStyle/>
          <a:p>
            <a:r>
              <a:rPr lang="en-US" sz="2400" dirty="0"/>
              <a:t>Did listing broker Benny violate the Code of Ethics? The Broker Duties?</a:t>
            </a:r>
          </a:p>
          <a:p>
            <a:r>
              <a:rPr lang="en-US" sz="2400" dirty="0"/>
              <a:t>Article One - treat all parties honestly</a:t>
            </a:r>
          </a:p>
          <a:p>
            <a:r>
              <a:rPr lang="en-US" sz="2400" dirty="0"/>
              <a:t>Standard of practice 1-6, REALTORS® shall submit offers and counter-offers objectively and as quickly as possible (should have done an invitation to offer).</a:t>
            </a:r>
          </a:p>
          <a:p>
            <a:endParaRPr lang="en-US" sz="2400" dirty="0"/>
          </a:p>
          <a:p>
            <a:endParaRPr lang="en-US" dirty="0"/>
          </a:p>
        </p:txBody>
      </p:sp>
    </p:spTree>
    <p:extLst>
      <p:ext uri="{BB962C8B-B14F-4D97-AF65-F5344CB8AC3E}">
        <p14:creationId xmlns:p14="http://schemas.microsoft.com/office/powerpoint/2010/main" val="120696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07AEF-9F2A-4A93-8176-D332727C340B}"/>
              </a:ext>
            </a:extLst>
          </p:cNvPr>
          <p:cNvSpPr>
            <a:spLocks noGrp="1"/>
          </p:cNvSpPr>
          <p:nvPr>
            <p:ph type="title"/>
          </p:nvPr>
        </p:nvSpPr>
        <p:spPr/>
        <p:txBody>
          <a:bodyPr/>
          <a:lstStyle/>
          <a:p>
            <a:r>
              <a:rPr lang="en-US" dirty="0"/>
              <a:t>Scenario one</a:t>
            </a:r>
          </a:p>
        </p:txBody>
      </p:sp>
      <p:sp>
        <p:nvSpPr>
          <p:cNvPr id="3" name="Content Placeholder 2">
            <a:extLst>
              <a:ext uri="{FF2B5EF4-FFF2-40B4-BE49-F238E27FC236}">
                <a16:creationId xmlns:a16="http://schemas.microsoft.com/office/drawing/2014/main" id="{D57FBBAB-5BE8-446F-8E3C-6D6F446548D7}"/>
              </a:ext>
            </a:extLst>
          </p:cNvPr>
          <p:cNvSpPr>
            <a:spLocks noGrp="1"/>
          </p:cNvSpPr>
          <p:nvPr>
            <p:ph idx="1"/>
          </p:nvPr>
        </p:nvSpPr>
        <p:spPr/>
        <p:txBody>
          <a:bodyPr>
            <a:normAutofit/>
          </a:bodyPr>
          <a:lstStyle/>
          <a:p>
            <a:r>
              <a:rPr lang="en-US" sz="2400" dirty="0"/>
              <a:t>Article Two – concealment of pertinent facts – did not tell buyer broker #1 about the presence of the second offer.</a:t>
            </a:r>
          </a:p>
          <a:p>
            <a:endParaRPr lang="en-US" sz="2400" dirty="0"/>
          </a:p>
          <a:p>
            <a:endParaRPr lang="en-US" dirty="0"/>
          </a:p>
        </p:txBody>
      </p:sp>
    </p:spTree>
    <p:extLst>
      <p:ext uri="{BB962C8B-B14F-4D97-AF65-F5344CB8AC3E}">
        <p14:creationId xmlns:p14="http://schemas.microsoft.com/office/powerpoint/2010/main" val="19105556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7EF60-C18B-4054-96C3-66A856A9B079}"/>
              </a:ext>
            </a:extLst>
          </p:cNvPr>
          <p:cNvSpPr>
            <a:spLocks noGrp="1"/>
          </p:cNvSpPr>
          <p:nvPr>
            <p:ph type="title"/>
          </p:nvPr>
        </p:nvSpPr>
        <p:spPr/>
        <p:txBody>
          <a:bodyPr/>
          <a:lstStyle/>
          <a:p>
            <a:r>
              <a:rPr lang="en-US" dirty="0"/>
              <a:t>Scenario two</a:t>
            </a:r>
          </a:p>
        </p:txBody>
      </p:sp>
      <p:sp>
        <p:nvSpPr>
          <p:cNvPr id="3" name="Text Placeholder 2">
            <a:extLst>
              <a:ext uri="{FF2B5EF4-FFF2-40B4-BE49-F238E27FC236}">
                <a16:creationId xmlns:a16="http://schemas.microsoft.com/office/drawing/2014/main" id="{DE9DD699-D9A8-4E33-9330-E2C8BE885C0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99934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9E741-3B17-446C-851F-7A7775AE1F28}"/>
              </a:ext>
            </a:extLst>
          </p:cNvPr>
          <p:cNvSpPr>
            <a:spLocks noGrp="1"/>
          </p:cNvSpPr>
          <p:nvPr>
            <p:ph type="title"/>
          </p:nvPr>
        </p:nvSpPr>
        <p:spPr/>
        <p:txBody>
          <a:bodyPr/>
          <a:lstStyle/>
          <a:p>
            <a:r>
              <a:rPr lang="en-US" dirty="0"/>
              <a:t>Scenario two</a:t>
            </a:r>
          </a:p>
        </p:txBody>
      </p:sp>
      <p:sp>
        <p:nvSpPr>
          <p:cNvPr id="3" name="Content Placeholder 2">
            <a:extLst>
              <a:ext uri="{FF2B5EF4-FFF2-40B4-BE49-F238E27FC236}">
                <a16:creationId xmlns:a16="http://schemas.microsoft.com/office/drawing/2014/main" id="{A28B099C-5C0C-479D-88AC-0E59D7E55F28}"/>
              </a:ext>
            </a:extLst>
          </p:cNvPr>
          <p:cNvSpPr>
            <a:spLocks noGrp="1"/>
          </p:cNvSpPr>
          <p:nvPr>
            <p:ph idx="1"/>
          </p:nvPr>
        </p:nvSpPr>
        <p:spPr>
          <a:xfrm>
            <a:off x="1451579" y="2015732"/>
            <a:ext cx="9603275" cy="4037749"/>
          </a:xfrm>
        </p:spPr>
        <p:txBody>
          <a:bodyPr>
            <a:normAutofit/>
          </a:bodyPr>
          <a:lstStyle/>
          <a:p>
            <a:r>
              <a:rPr lang="en-US" sz="2800" i="1" dirty="0"/>
              <a:t>Realtor Amy had a wonderful listing in the North Valley. She had it on the market for over 90 days. </a:t>
            </a:r>
          </a:p>
          <a:p>
            <a:r>
              <a:rPr lang="en-US" sz="2800" i="1" dirty="0"/>
              <a:t>Realtor Bob called on Saturday afternoon to let her know he was going to show it.  Realtor Amy said that was fine because it was vacant. </a:t>
            </a:r>
          </a:p>
          <a:p>
            <a:r>
              <a:rPr lang="en-US" sz="2800" i="1" dirty="0"/>
              <a:t>Realtor Cal had shown it on Friday and never returned Realtor Amy’s call for showing feedback.  </a:t>
            </a:r>
          </a:p>
          <a:p>
            <a:endParaRPr lang="en-US" dirty="0"/>
          </a:p>
        </p:txBody>
      </p:sp>
    </p:spTree>
    <p:extLst>
      <p:ext uri="{BB962C8B-B14F-4D97-AF65-F5344CB8AC3E}">
        <p14:creationId xmlns:p14="http://schemas.microsoft.com/office/powerpoint/2010/main" val="227169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9E741-3B17-446C-851F-7A7775AE1F28}"/>
              </a:ext>
            </a:extLst>
          </p:cNvPr>
          <p:cNvSpPr>
            <a:spLocks noGrp="1"/>
          </p:cNvSpPr>
          <p:nvPr>
            <p:ph type="title"/>
          </p:nvPr>
        </p:nvSpPr>
        <p:spPr/>
        <p:txBody>
          <a:bodyPr/>
          <a:lstStyle/>
          <a:p>
            <a:r>
              <a:rPr lang="en-US" dirty="0"/>
              <a:t>Scenario two</a:t>
            </a:r>
          </a:p>
        </p:txBody>
      </p:sp>
      <p:sp>
        <p:nvSpPr>
          <p:cNvPr id="3" name="Content Placeholder 2">
            <a:extLst>
              <a:ext uri="{FF2B5EF4-FFF2-40B4-BE49-F238E27FC236}">
                <a16:creationId xmlns:a16="http://schemas.microsoft.com/office/drawing/2014/main" id="{A28B099C-5C0C-479D-88AC-0E59D7E55F28}"/>
              </a:ext>
            </a:extLst>
          </p:cNvPr>
          <p:cNvSpPr>
            <a:spLocks noGrp="1"/>
          </p:cNvSpPr>
          <p:nvPr>
            <p:ph idx="1"/>
          </p:nvPr>
        </p:nvSpPr>
        <p:spPr/>
        <p:txBody>
          <a:bodyPr>
            <a:normAutofit/>
          </a:bodyPr>
          <a:lstStyle/>
          <a:p>
            <a:r>
              <a:rPr lang="en-US" sz="2800" i="1" dirty="0"/>
              <a:t>Sunday morning,  April 6th, 2014 at 10:30am, Realtor Bob called Realtor Amy and told her he was writing an offer and would get it to her by 1pm. </a:t>
            </a:r>
          </a:p>
          <a:p>
            <a:endParaRPr lang="en-US" dirty="0"/>
          </a:p>
        </p:txBody>
      </p:sp>
    </p:spTree>
    <p:extLst>
      <p:ext uri="{BB962C8B-B14F-4D97-AF65-F5344CB8AC3E}">
        <p14:creationId xmlns:p14="http://schemas.microsoft.com/office/powerpoint/2010/main" val="12955351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9E741-3B17-446C-851F-7A7775AE1F28}"/>
              </a:ext>
            </a:extLst>
          </p:cNvPr>
          <p:cNvSpPr>
            <a:spLocks noGrp="1"/>
          </p:cNvSpPr>
          <p:nvPr>
            <p:ph type="title"/>
          </p:nvPr>
        </p:nvSpPr>
        <p:spPr/>
        <p:txBody>
          <a:bodyPr/>
          <a:lstStyle/>
          <a:p>
            <a:r>
              <a:rPr lang="en-US" dirty="0"/>
              <a:t>Scenario two</a:t>
            </a:r>
          </a:p>
        </p:txBody>
      </p:sp>
      <p:sp>
        <p:nvSpPr>
          <p:cNvPr id="3" name="Content Placeholder 2">
            <a:extLst>
              <a:ext uri="{FF2B5EF4-FFF2-40B4-BE49-F238E27FC236}">
                <a16:creationId xmlns:a16="http://schemas.microsoft.com/office/drawing/2014/main" id="{A28B099C-5C0C-479D-88AC-0E59D7E55F28}"/>
              </a:ext>
            </a:extLst>
          </p:cNvPr>
          <p:cNvSpPr>
            <a:spLocks noGrp="1"/>
          </p:cNvSpPr>
          <p:nvPr>
            <p:ph idx="1"/>
          </p:nvPr>
        </p:nvSpPr>
        <p:spPr/>
        <p:txBody>
          <a:bodyPr/>
          <a:lstStyle/>
          <a:p>
            <a:r>
              <a:rPr lang="en-US" sz="2800" i="1" dirty="0"/>
              <a:t>Around 11am, Realtor Cal had faxed over an over of $3,500 below the list price, with the buyer asking for $1,500 in closing cost assistance. Their deadline was 7pm that same evening. Realtor Amy presented the offer to the seller at 3pm.  As of 5pm no offer had been received from Realtor Bob. </a:t>
            </a:r>
          </a:p>
          <a:p>
            <a:endParaRPr lang="en-US" dirty="0"/>
          </a:p>
        </p:txBody>
      </p:sp>
    </p:spTree>
    <p:extLst>
      <p:ext uri="{BB962C8B-B14F-4D97-AF65-F5344CB8AC3E}">
        <p14:creationId xmlns:p14="http://schemas.microsoft.com/office/powerpoint/2010/main" val="36229734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9E741-3B17-446C-851F-7A7775AE1F28}"/>
              </a:ext>
            </a:extLst>
          </p:cNvPr>
          <p:cNvSpPr>
            <a:spLocks noGrp="1"/>
          </p:cNvSpPr>
          <p:nvPr>
            <p:ph type="title"/>
          </p:nvPr>
        </p:nvSpPr>
        <p:spPr/>
        <p:txBody>
          <a:bodyPr/>
          <a:lstStyle/>
          <a:p>
            <a:r>
              <a:rPr lang="en-US" dirty="0"/>
              <a:t>Scenario two</a:t>
            </a:r>
          </a:p>
        </p:txBody>
      </p:sp>
      <p:sp>
        <p:nvSpPr>
          <p:cNvPr id="3" name="Content Placeholder 2">
            <a:extLst>
              <a:ext uri="{FF2B5EF4-FFF2-40B4-BE49-F238E27FC236}">
                <a16:creationId xmlns:a16="http://schemas.microsoft.com/office/drawing/2014/main" id="{A28B099C-5C0C-479D-88AC-0E59D7E55F28}"/>
              </a:ext>
            </a:extLst>
          </p:cNvPr>
          <p:cNvSpPr>
            <a:spLocks noGrp="1"/>
          </p:cNvSpPr>
          <p:nvPr>
            <p:ph idx="1"/>
          </p:nvPr>
        </p:nvSpPr>
        <p:spPr/>
        <p:txBody>
          <a:bodyPr/>
          <a:lstStyle/>
          <a:p>
            <a:r>
              <a:rPr lang="en-US" sz="2800" dirty="0"/>
              <a:t>#1 Should Realtor Amy tell the seller that another offer was in the works?</a:t>
            </a:r>
          </a:p>
          <a:p>
            <a:r>
              <a:rPr lang="en-US" sz="2800" dirty="0"/>
              <a:t>#2 Should Realtor Amy call the other agent to let them know she had another offer?</a:t>
            </a:r>
          </a:p>
          <a:p>
            <a:r>
              <a:rPr lang="en-US" sz="2800" dirty="0"/>
              <a:t>#3 Not wanting to lose the offer, should the seller accept the offer and be done with it?</a:t>
            </a:r>
          </a:p>
          <a:p>
            <a:endParaRPr lang="en-US" dirty="0"/>
          </a:p>
        </p:txBody>
      </p:sp>
    </p:spTree>
    <p:extLst>
      <p:ext uri="{BB962C8B-B14F-4D97-AF65-F5344CB8AC3E}">
        <p14:creationId xmlns:p14="http://schemas.microsoft.com/office/powerpoint/2010/main" val="238329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9E741-3B17-446C-851F-7A7775AE1F28}"/>
              </a:ext>
            </a:extLst>
          </p:cNvPr>
          <p:cNvSpPr>
            <a:spLocks noGrp="1"/>
          </p:cNvSpPr>
          <p:nvPr>
            <p:ph type="title"/>
          </p:nvPr>
        </p:nvSpPr>
        <p:spPr/>
        <p:txBody>
          <a:bodyPr/>
          <a:lstStyle/>
          <a:p>
            <a:r>
              <a:rPr lang="en-US" dirty="0"/>
              <a:t>Scenario two</a:t>
            </a:r>
          </a:p>
        </p:txBody>
      </p:sp>
      <p:sp>
        <p:nvSpPr>
          <p:cNvPr id="3" name="Content Placeholder 2">
            <a:extLst>
              <a:ext uri="{FF2B5EF4-FFF2-40B4-BE49-F238E27FC236}">
                <a16:creationId xmlns:a16="http://schemas.microsoft.com/office/drawing/2014/main" id="{A28B099C-5C0C-479D-88AC-0E59D7E55F28}"/>
              </a:ext>
            </a:extLst>
          </p:cNvPr>
          <p:cNvSpPr>
            <a:spLocks noGrp="1"/>
          </p:cNvSpPr>
          <p:nvPr>
            <p:ph idx="1"/>
          </p:nvPr>
        </p:nvSpPr>
        <p:spPr/>
        <p:txBody>
          <a:bodyPr>
            <a:normAutofit/>
          </a:bodyPr>
          <a:lstStyle/>
          <a:p>
            <a:r>
              <a:rPr lang="en-US" sz="2800" i="1" dirty="0"/>
              <a:t>Realtor Amy thinks the offer presented by Realtor Cal is perfect and does not tell the Seller that there may be another offer coming.  The Seller accepts the offer at 5:30pm.  At 6:30pm Realtor Amy receives a full price offer from Realtor Bob via email. Realtor Amy sends Realtor Bob a quick email saying “thanks, but my seller already accepted an offer today.”</a:t>
            </a:r>
          </a:p>
        </p:txBody>
      </p:sp>
    </p:spTree>
    <p:extLst>
      <p:ext uri="{BB962C8B-B14F-4D97-AF65-F5344CB8AC3E}">
        <p14:creationId xmlns:p14="http://schemas.microsoft.com/office/powerpoint/2010/main" val="10680812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9E741-3B17-446C-851F-7A7775AE1F28}"/>
              </a:ext>
            </a:extLst>
          </p:cNvPr>
          <p:cNvSpPr>
            <a:spLocks noGrp="1"/>
          </p:cNvSpPr>
          <p:nvPr>
            <p:ph type="title"/>
          </p:nvPr>
        </p:nvSpPr>
        <p:spPr/>
        <p:txBody>
          <a:bodyPr/>
          <a:lstStyle/>
          <a:p>
            <a:r>
              <a:rPr lang="en-US" dirty="0"/>
              <a:t>Scenario two</a:t>
            </a:r>
          </a:p>
        </p:txBody>
      </p:sp>
      <p:sp>
        <p:nvSpPr>
          <p:cNvPr id="3" name="Content Placeholder 2">
            <a:extLst>
              <a:ext uri="{FF2B5EF4-FFF2-40B4-BE49-F238E27FC236}">
                <a16:creationId xmlns:a16="http://schemas.microsoft.com/office/drawing/2014/main" id="{A28B099C-5C0C-479D-88AC-0E59D7E55F28}"/>
              </a:ext>
            </a:extLst>
          </p:cNvPr>
          <p:cNvSpPr>
            <a:spLocks noGrp="1"/>
          </p:cNvSpPr>
          <p:nvPr>
            <p:ph idx="1"/>
          </p:nvPr>
        </p:nvSpPr>
        <p:spPr>
          <a:xfrm>
            <a:off x="1451579" y="2015732"/>
            <a:ext cx="9603275" cy="4037749"/>
          </a:xfrm>
        </p:spPr>
        <p:txBody>
          <a:bodyPr>
            <a:normAutofit/>
          </a:bodyPr>
          <a:lstStyle/>
          <a:p>
            <a:r>
              <a:rPr lang="en-US" sz="2800" i="1" dirty="0"/>
              <a:t>Realtor Bob can’t believe the Realtor Amy did not inform the Seller that his Buyer planned on submitting an offer and that she did not try to get the seller the best possible price.  Realtor Bob files and ethics complaint on April 17</a:t>
            </a:r>
            <a:r>
              <a:rPr lang="en-US" sz="2800" i="1" baseline="30000" dirty="0"/>
              <a:t>th</a:t>
            </a:r>
            <a:r>
              <a:rPr lang="en-US" sz="2800" i="1" dirty="0"/>
              <a:t>, 2014 against Realtor Amy, saying she violated Article 1 because she knew that he had a interested Buyer and should have given his Buyer a chance to submit an offer.</a:t>
            </a:r>
          </a:p>
        </p:txBody>
      </p:sp>
    </p:spTree>
    <p:extLst>
      <p:ext uri="{BB962C8B-B14F-4D97-AF65-F5344CB8AC3E}">
        <p14:creationId xmlns:p14="http://schemas.microsoft.com/office/powerpoint/2010/main" val="19228850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47788-03D2-46C8-83F9-97F83D4076A6}"/>
              </a:ext>
            </a:extLst>
          </p:cNvPr>
          <p:cNvSpPr>
            <a:spLocks noGrp="1"/>
          </p:cNvSpPr>
          <p:nvPr>
            <p:ph type="title"/>
          </p:nvPr>
        </p:nvSpPr>
        <p:spPr/>
        <p:txBody>
          <a:bodyPr/>
          <a:lstStyle/>
          <a:p>
            <a:r>
              <a:rPr lang="en-US" dirty="0"/>
              <a:t>Scenario three</a:t>
            </a:r>
          </a:p>
        </p:txBody>
      </p:sp>
      <p:sp>
        <p:nvSpPr>
          <p:cNvPr id="3" name="Content Placeholder 2">
            <a:extLst>
              <a:ext uri="{FF2B5EF4-FFF2-40B4-BE49-F238E27FC236}">
                <a16:creationId xmlns:a16="http://schemas.microsoft.com/office/drawing/2014/main" id="{5106370C-7A6E-4093-B600-5B81EF0A2B28}"/>
              </a:ext>
            </a:extLst>
          </p:cNvPr>
          <p:cNvSpPr>
            <a:spLocks noGrp="1"/>
          </p:cNvSpPr>
          <p:nvPr>
            <p:ph idx="1"/>
          </p:nvPr>
        </p:nvSpPr>
        <p:spPr>
          <a:xfrm>
            <a:off x="1451579" y="2015732"/>
            <a:ext cx="9507969" cy="4037749"/>
          </a:xfrm>
        </p:spPr>
        <p:txBody>
          <a:bodyPr>
            <a:normAutofit/>
          </a:bodyPr>
          <a:lstStyle/>
          <a:p>
            <a:r>
              <a:rPr lang="en-US" sz="2800" b="1" dirty="0"/>
              <a:t>Multiple Offers to be Presented Objectively</a:t>
            </a:r>
          </a:p>
          <a:p>
            <a:r>
              <a:rPr lang="en-US" sz="2800" dirty="0"/>
              <a:t>REALTOR® Alex listed Seller Sam's house. He filed the listing with the MLS and conducted advertising intended to interest prospective purchasers. Seller Sam's house was priced reasonably and attracted the attention of several potential purchasers.</a:t>
            </a:r>
          </a:p>
          <a:p>
            <a:endParaRPr lang="en-US" sz="2800" b="1" dirty="0"/>
          </a:p>
        </p:txBody>
      </p:sp>
    </p:spTree>
    <p:extLst>
      <p:ext uri="{BB962C8B-B14F-4D97-AF65-F5344CB8AC3E}">
        <p14:creationId xmlns:p14="http://schemas.microsoft.com/office/powerpoint/2010/main" val="146005163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1980</TotalTime>
  <Words>6494</Words>
  <Application>Microsoft Office PowerPoint</Application>
  <PresentationFormat>Widescreen</PresentationFormat>
  <Paragraphs>424</Paragraphs>
  <Slides>179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179</vt:i4>
      </vt:variant>
    </vt:vector>
  </HeadingPairs>
  <TitlesOfParts>
    <vt:vector size="183" baseType="lpstr">
      <vt:lpstr>Arial</vt:lpstr>
      <vt:lpstr>Calibri</vt:lpstr>
      <vt:lpstr>Gill Sans MT</vt:lpstr>
      <vt:lpstr>Gallery</vt:lpstr>
      <vt:lpstr>PowerPoint Presentation</vt:lpstr>
      <vt:lpstr>Handling multiple offers ethically and effectively</vt:lpstr>
      <vt:lpstr>The ground rules</vt:lpstr>
      <vt:lpstr>The ground rules</vt:lpstr>
      <vt:lpstr>Course Objectives</vt:lpstr>
      <vt:lpstr>Course Objectives</vt:lpstr>
      <vt:lpstr>Course Objectives</vt:lpstr>
      <vt:lpstr>Roadmap for today’s class</vt:lpstr>
      <vt:lpstr>Your navigator</vt:lpstr>
      <vt:lpstr>Your navigator</vt:lpstr>
      <vt:lpstr>Introduce yourselves</vt:lpstr>
      <vt:lpstr>Handling multiple offers ethically and effectively</vt:lpstr>
      <vt:lpstr>It’s a seller’s market!!!</vt:lpstr>
      <vt:lpstr>What is a sellers market?</vt:lpstr>
      <vt:lpstr>What is a sellers market?</vt:lpstr>
      <vt:lpstr>Absorption rate</vt:lpstr>
      <vt:lpstr>Absorption rate</vt:lpstr>
      <vt:lpstr>Absorption rate</vt:lpstr>
      <vt:lpstr>Absorption rate</vt:lpstr>
      <vt:lpstr>Absorption 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Problems caused by a fast moving market</vt:lpstr>
      <vt:lpstr>NAR’s code of ethics and multiple offers</vt:lpstr>
      <vt:lpstr>NAR Code of ethics</vt:lpstr>
      <vt:lpstr>Nar code of ethics</vt:lpstr>
      <vt:lpstr>Nar code of ethics</vt:lpstr>
      <vt:lpstr>Nar code of ethics</vt:lpstr>
      <vt:lpstr>Nar code of ethics</vt:lpstr>
      <vt:lpstr>Nar code of ethics</vt:lpstr>
      <vt:lpstr>Article one</vt:lpstr>
      <vt:lpstr>Article one</vt:lpstr>
      <vt:lpstr>Article one</vt:lpstr>
      <vt:lpstr>Article one</vt:lpstr>
      <vt:lpstr>Article one</vt:lpstr>
      <vt:lpstr>Article one</vt:lpstr>
      <vt:lpstr>Article one</vt:lpstr>
      <vt:lpstr>PowerPoint Presentation</vt:lpstr>
      <vt:lpstr>Article one</vt:lpstr>
      <vt:lpstr>Article one</vt:lpstr>
      <vt:lpstr>Article two</vt:lpstr>
      <vt:lpstr>What do our broker duties say about confidentiality?</vt:lpstr>
      <vt:lpstr>What does Broker Duties say about confidentiality?</vt:lpstr>
      <vt:lpstr>Broker duties and confidentiality</vt:lpstr>
      <vt:lpstr>Broker duties and confidentiality</vt:lpstr>
      <vt:lpstr>Back to the code of ethics!</vt:lpstr>
      <vt:lpstr>Article three</vt:lpstr>
      <vt:lpstr>Article three</vt:lpstr>
      <vt:lpstr>Article three</vt:lpstr>
      <vt:lpstr>Article three</vt:lpstr>
      <vt:lpstr>Article three</vt:lpstr>
      <vt:lpstr>Article three</vt:lpstr>
      <vt:lpstr>Listing agreement</vt:lpstr>
      <vt:lpstr>Article three</vt:lpstr>
      <vt:lpstr>Article three</vt:lpstr>
      <vt:lpstr>Article seven </vt:lpstr>
      <vt:lpstr>Article nine </vt:lpstr>
      <vt:lpstr>Article nine </vt:lpstr>
      <vt:lpstr>Article ten </vt:lpstr>
      <vt:lpstr>Article ten </vt:lpstr>
      <vt:lpstr>Article fifteen </vt:lpstr>
      <vt:lpstr>Article sixteen </vt:lpstr>
      <vt:lpstr>Broker duties and multiple offers</vt:lpstr>
      <vt:lpstr>PowerPoint Presentation</vt:lpstr>
      <vt:lpstr>PowerPoint Presentation</vt:lpstr>
      <vt:lpstr>Broker to broker obligations</vt:lpstr>
      <vt:lpstr>Broker Obligations to other Brokers</vt:lpstr>
      <vt:lpstr>Broker to Broker Obligations</vt:lpstr>
      <vt:lpstr>Broker to broker obligations</vt:lpstr>
      <vt:lpstr>Broker to broker obligations</vt:lpstr>
      <vt:lpstr>Broker to broker obligations</vt:lpstr>
      <vt:lpstr>Applying the code of ethics and broker duties - three scenarios</vt:lpstr>
      <vt:lpstr>Scenario one</vt:lpstr>
      <vt:lpstr>Scenario one</vt:lpstr>
      <vt:lpstr>Scenario one</vt:lpstr>
      <vt:lpstr>Scenario one</vt:lpstr>
      <vt:lpstr>Scenario one</vt:lpstr>
      <vt:lpstr>Scenario one</vt:lpstr>
      <vt:lpstr>Scenario one</vt:lpstr>
      <vt:lpstr>Scenario two</vt:lpstr>
      <vt:lpstr>Scenario two</vt:lpstr>
      <vt:lpstr>Scenario two</vt:lpstr>
      <vt:lpstr>Scenario two</vt:lpstr>
      <vt:lpstr>Scenario two</vt:lpstr>
      <vt:lpstr>Scenario two</vt:lpstr>
      <vt:lpstr>Scenario two</vt:lpstr>
      <vt:lpstr>Scenario three</vt:lpstr>
      <vt:lpstr>Scenario three</vt:lpstr>
      <vt:lpstr>Scenario three</vt:lpstr>
      <vt:lpstr>Scenario three</vt:lpstr>
      <vt:lpstr>Scenario three</vt:lpstr>
      <vt:lpstr>Scenario three</vt:lpstr>
      <vt:lpstr>Scenario three</vt:lpstr>
      <vt:lpstr>Scenario three</vt:lpstr>
      <vt:lpstr>Scenario three</vt:lpstr>
      <vt:lpstr>Scenario three</vt:lpstr>
      <vt:lpstr>Scenario three</vt:lpstr>
      <vt:lpstr>Scenario three</vt:lpstr>
      <vt:lpstr>Scenario three</vt:lpstr>
      <vt:lpstr>Buyer’s and seller’s Guide to multiple offer Negotiations</vt:lpstr>
      <vt:lpstr>NAR Guide  to  Multiple Offer Negotiations </vt:lpstr>
      <vt:lpstr>NAR Guide  to  Multiple Offer Negotiations </vt:lpstr>
      <vt:lpstr>NAR Guide  to  Multiple Offer Negotiations </vt:lpstr>
      <vt:lpstr>NAR Guide  to  Multiple Offer Negotiations </vt:lpstr>
      <vt:lpstr>NAR Guide  to  Multiple Offer Negotiations </vt:lpstr>
      <vt:lpstr>NAR Guide  to  Multiple Offer Negotiations </vt:lpstr>
      <vt:lpstr>NAR Guide  to  Multiple Offer Negotiations </vt:lpstr>
      <vt:lpstr>NAR Guide  to  Multiple Offer Negotiations </vt:lpstr>
      <vt:lpstr>NAR Guide  to  Multiple Offer Negotiations </vt:lpstr>
      <vt:lpstr>NAR Guide  to  Multiple Offer Negotiations </vt:lpstr>
      <vt:lpstr>NAR Guide  to  Multiple Offer Negotiations </vt:lpstr>
      <vt:lpstr>Ranm forms and multiple offers</vt:lpstr>
      <vt:lpstr>Ranm invitation to offer</vt:lpstr>
      <vt:lpstr>Ranm invitation to offer</vt:lpstr>
      <vt:lpstr>Ranm invitation to offer</vt:lpstr>
      <vt:lpstr>PowerPoint Presentation</vt:lpstr>
      <vt:lpstr>PowerPoint Presentation</vt:lpstr>
      <vt:lpstr>PowerPoint Presentation</vt:lpstr>
      <vt:lpstr>PowerPoint Presentation</vt:lpstr>
      <vt:lpstr>PowerPoint Presentation</vt:lpstr>
      <vt:lpstr>PowerPoint Presentation</vt:lpstr>
      <vt:lpstr>Buyer’s response to invitation to offer</vt:lpstr>
      <vt:lpstr>Discussion: Ranm invitation to offer</vt:lpstr>
      <vt:lpstr>Discussion: Ranm invitation to offer</vt:lpstr>
      <vt:lpstr>Communicating Effectively and Fairly</vt:lpstr>
      <vt:lpstr>Effective Communication</vt:lpstr>
      <vt:lpstr>Nar code of ethics</vt:lpstr>
      <vt:lpstr>effective communication</vt:lpstr>
      <vt:lpstr>effective communication</vt:lpstr>
      <vt:lpstr>effective communication</vt:lpstr>
      <vt:lpstr>effective communication</vt:lpstr>
      <vt:lpstr>effective communication</vt:lpstr>
      <vt:lpstr>2 Multiple offer scenarios - What would you do?</vt:lpstr>
      <vt:lpstr>scenario #1</vt:lpstr>
      <vt:lpstr>PowerPoint Presentation</vt:lpstr>
      <vt:lpstr>PowerPoint Presentation</vt:lpstr>
      <vt:lpstr>PowerPoint Presentation</vt:lpstr>
      <vt:lpstr>PowerPoint Presentation</vt:lpstr>
      <vt:lpstr>PowerPoint Presentation</vt:lpstr>
      <vt:lpstr>scenario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win at multiple offers</vt:lpstr>
      <vt:lpstr>How to win at multiple offers</vt:lpstr>
      <vt:lpstr>How to win at multiple offers</vt:lpstr>
      <vt:lpstr>How to win at multiple offers</vt:lpstr>
      <vt:lpstr>How to win at multiple offers</vt:lpstr>
      <vt:lpstr>How to win at multiple offers</vt:lpstr>
      <vt:lpstr>Escalation clauses and multiple offers</vt:lpstr>
      <vt:lpstr>What is an Escalation clause?</vt:lpstr>
      <vt:lpstr>What is an escalation clause?</vt:lpstr>
      <vt:lpstr>What is an escalation clause?</vt:lpstr>
      <vt:lpstr>What is an escalation clause?</vt:lpstr>
      <vt:lpstr>What is an escalation clause?</vt:lpstr>
      <vt:lpstr>What is an escalation clause?</vt:lpstr>
      <vt:lpstr>What is an escalation clause?</vt:lpstr>
      <vt:lpstr>Love letters: invitation to discrimination</vt:lpstr>
      <vt:lpstr>Course review</vt:lpstr>
      <vt:lpstr>Course review</vt:lpstr>
      <vt:lpstr>Course Objectives</vt:lpstr>
      <vt:lpstr>Course Objectives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Handling multiple offers ethically and effectively</dc:title>
  <dc:creator>Rich</dc:creator>
  <cp:lastModifiedBy>Rich</cp:lastModifiedBy>
  <cp:revision>117</cp:revision>
  <cp:lastPrinted>2018-02-26T01:24:33Z</cp:lastPrinted>
  <dcterms:created xsi:type="dcterms:W3CDTF">2018-01-13T19:22:11Z</dcterms:created>
  <dcterms:modified xsi:type="dcterms:W3CDTF">2018-03-26T01:28:25Z</dcterms:modified>
</cp:coreProperties>
</file>