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B1E7-6B4C-4EE5-BFFD-A6C77D4D0EA7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8A285D6-8425-4A75-B688-6AB2B480F65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3758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B1E7-6B4C-4EE5-BFFD-A6C77D4D0EA7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85D6-8425-4A75-B688-6AB2B480F651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1039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B1E7-6B4C-4EE5-BFFD-A6C77D4D0EA7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85D6-8425-4A75-B688-6AB2B480F65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214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B1E7-6B4C-4EE5-BFFD-A6C77D4D0EA7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85D6-8425-4A75-B688-6AB2B480F651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1733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B1E7-6B4C-4EE5-BFFD-A6C77D4D0EA7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85D6-8425-4A75-B688-6AB2B480F65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9733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B1E7-6B4C-4EE5-BFFD-A6C77D4D0EA7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85D6-8425-4A75-B688-6AB2B480F651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2057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B1E7-6B4C-4EE5-BFFD-A6C77D4D0EA7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85D6-8425-4A75-B688-6AB2B480F651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7507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B1E7-6B4C-4EE5-BFFD-A6C77D4D0EA7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85D6-8425-4A75-B688-6AB2B480F651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51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B1E7-6B4C-4EE5-BFFD-A6C77D4D0EA7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85D6-8425-4A75-B688-6AB2B480F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591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B1E7-6B4C-4EE5-BFFD-A6C77D4D0EA7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85D6-8425-4A75-B688-6AB2B480F651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4207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EB26B1E7-6B4C-4EE5-BFFD-A6C77D4D0EA7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85D6-8425-4A75-B688-6AB2B480F651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0001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6B1E7-6B4C-4EE5-BFFD-A6C77D4D0EA7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8A285D6-8425-4A75-B688-6AB2B480F65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1347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0AE94-8697-4FFC-A480-CC9EAAB79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4238" y="1756130"/>
            <a:ext cx="10737761" cy="1887950"/>
          </a:xfrm>
        </p:spPr>
        <p:txBody>
          <a:bodyPr/>
          <a:lstStyle/>
          <a:p>
            <a:r>
              <a:rPr lang="en-US" dirty="0"/>
              <a:t>Escalation clauses and multiple offers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2CC932-4D7F-4CD7-B965-9D05BDF7E4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Presentation from </a:t>
            </a:r>
            <a:r>
              <a:rPr lang="en-US"/>
              <a:t>Rich Cederberg (505) 803-5012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733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9D55F-F36A-4109-81FB-7D41832FA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 Escalation clause?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4A19AF-4D1D-4270-8400-3BCBA0A7FA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/>
              <a:t>An escalation clause…. or… escalator,  lets a home buyer say "I will pay </a:t>
            </a:r>
            <a:r>
              <a:rPr lang="en-US" sz="2800" i="1" dirty="0"/>
              <a:t>x</a:t>
            </a:r>
            <a:r>
              <a:rPr lang="en-US" sz="2800" dirty="0"/>
              <a:t> price for this home, but if the seller receives another offer that's higher than mine, I'm willing to increase my offer to </a:t>
            </a:r>
            <a:r>
              <a:rPr lang="en-US" sz="2800" i="1" dirty="0"/>
              <a:t>y</a:t>
            </a:r>
            <a:r>
              <a:rPr lang="en-US" sz="2800" dirty="0"/>
              <a:t> price."  In theory, an escalation clause is fairly simple. In practice, there are a lot of details involved.</a:t>
            </a:r>
          </a:p>
          <a:p>
            <a:endParaRPr lang="en-US" dirty="0"/>
          </a:p>
          <a:p>
            <a:r>
              <a:rPr lang="en-US" i="1" dirty="0"/>
              <a:t>From “What is an Escalation Clause and When Should You Use One?” Written by Sam </a:t>
            </a:r>
            <a:r>
              <a:rPr lang="en-US" i="1" dirty="0" err="1"/>
              <a:t>DeBord</a:t>
            </a:r>
            <a:r>
              <a:rPr lang="en-US" i="1" dirty="0"/>
              <a:t> and published on Realtor.com, June 27, 2013.</a:t>
            </a:r>
            <a:endParaRPr lang="en-US" b="1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568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7428C-AAFA-4F5B-A328-E9E6E1486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 escalation clause?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3D9C7-CD3F-4F20-A731-3EDD3758A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Three basic components</a:t>
            </a:r>
          </a:p>
          <a:p>
            <a:pPr lvl="1"/>
            <a:r>
              <a:rPr lang="en-US" sz="2800" dirty="0"/>
              <a:t>What is the original offer or purchase price?</a:t>
            </a:r>
          </a:p>
          <a:p>
            <a:pPr lvl="1"/>
            <a:r>
              <a:rPr lang="en-US" sz="2800" dirty="0"/>
              <a:t>How much will that price be escalated above any other competitive bid? $2,000? $5,000?</a:t>
            </a:r>
          </a:p>
          <a:p>
            <a:pPr lvl="1"/>
            <a:r>
              <a:rPr lang="en-US" sz="2800" dirty="0"/>
              <a:t>What is the maximum amount that the purchase price can reach in case of multiple offers?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114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7428C-AAFA-4F5B-A328-E9E6E1486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 escalation clause?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3D9C7-CD3F-4F20-A731-3EDD3758A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i="1" dirty="0"/>
              <a:t>“For example, buyer Brown offers $100,000 for a home. Her Realtor adds an escalation clause that, in the case of a higher competing offer, will increase Brown's offer in increments of $2,000 above the competing offer. Her escalation clause goes up to a maximum of $110,000.”</a:t>
            </a:r>
          </a:p>
        </p:txBody>
      </p:sp>
    </p:spTree>
    <p:extLst>
      <p:ext uri="{BB962C8B-B14F-4D97-AF65-F5344CB8AC3E}">
        <p14:creationId xmlns:p14="http://schemas.microsoft.com/office/powerpoint/2010/main" val="2385029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7428C-AAFA-4F5B-A328-E9E6E1486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 escalation clause?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3D9C7-CD3F-4F20-A731-3EDD3758A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i="1" dirty="0"/>
              <a:t>“If no other offers are submitted, Brown's offer remains at $100,000. If buyer Green offers the seller $103,000, then Brown's offer would automatically escalate to $2,000 above that, bringing Brown's offer to $105,000. If buyer Orange offers $111,000 for the home, then Brown's maximum of $110,000 will be eclipsed, and Orange will have the top offer.”</a:t>
            </a:r>
          </a:p>
        </p:txBody>
      </p:sp>
    </p:spTree>
    <p:extLst>
      <p:ext uri="{BB962C8B-B14F-4D97-AF65-F5344CB8AC3E}">
        <p14:creationId xmlns:p14="http://schemas.microsoft.com/office/powerpoint/2010/main" val="881553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7428C-AAFA-4F5B-A328-E9E6E1486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 escalation clause?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3D9C7-CD3F-4F20-A731-3EDD3758A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000" dirty="0"/>
              <a:t>Sample Language:</a:t>
            </a:r>
          </a:p>
          <a:p>
            <a:r>
              <a:rPr lang="en-US" sz="3000" i="1" dirty="0"/>
              <a:t>"In the event of multiple offers, Buyer agrees to pay $_____________  higher than the next highest offer, not to exceed $____________. </a:t>
            </a:r>
          </a:p>
          <a:p>
            <a:r>
              <a:rPr lang="en-US" sz="3000" i="1" dirty="0"/>
              <a:t>Seller or Seller's Agent to provide copy of next highest offer purchase agreement." 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2868451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7428C-AAFA-4F5B-A328-E9E6E1486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 escalation clause?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3D9C7-CD3F-4F20-A731-3EDD3758A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000" dirty="0"/>
              <a:t>Sample Language:  A better approach?</a:t>
            </a:r>
          </a:p>
          <a:p>
            <a:r>
              <a:rPr lang="en-US" sz="3000" i="1" dirty="0"/>
              <a:t>"In the event of multiple offers, Buyer agrees to amend their offer so that the seller will NET  $__________ more than the next highest offer, with a sales price not to exceed  $____________. </a:t>
            </a:r>
          </a:p>
          <a:p>
            <a:r>
              <a:rPr lang="en-US" sz="3000" i="1" dirty="0"/>
              <a:t>Seller or Seller's Agent to provide copy of the Purchase Contract including any amendments/addendums for the next highest offer." 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505934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7428C-AAFA-4F5B-A328-E9E6E1486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 escalation clause?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3D9C7-CD3F-4F20-A731-3EDD3758A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i="1" dirty="0"/>
              <a:t>Are escalation clauses common in our market?</a:t>
            </a:r>
          </a:p>
          <a:p>
            <a:r>
              <a:rPr lang="en-US" sz="2800" i="1" dirty="0"/>
              <a:t>How much should you escalate?</a:t>
            </a:r>
          </a:p>
          <a:p>
            <a:r>
              <a:rPr lang="en-US" sz="2800" i="1" dirty="0"/>
              <a:t>How will the seller view the offer?</a:t>
            </a:r>
          </a:p>
          <a:p>
            <a:r>
              <a:rPr lang="en-US" sz="2800" i="1" dirty="0"/>
              <a:t>Will the property appraise?</a:t>
            </a:r>
          </a:p>
          <a:p>
            <a:r>
              <a:rPr lang="en-US" sz="2800" i="1" dirty="0"/>
              <a:t>Does the listing broker get to show the buyer the next best offer?</a:t>
            </a:r>
            <a:br>
              <a:rPr lang="en-US" sz="2800" i="1" dirty="0"/>
            </a:br>
            <a:endParaRPr lang="en-US" sz="2800" i="1" dirty="0"/>
          </a:p>
          <a:p>
            <a:pPr marL="0" indent="0">
              <a:buNone/>
            </a:pPr>
            <a:endParaRPr lang="en-US" sz="2800" i="1" dirty="0"/>
          </a:p>
          <a:p>
            <a:endParaRPr lang="en-US" sz="2800" i="1" dirty="0"/>
          </a:p>
          <a:p>
            <a:endParaRPr lang="en-US" sz="2800" i="1" dirty="0"/>
          </a:p>
          <a:p>
            <a:pPr marL="0" indent="0">
              <a:buNone/>
            </a:pPr>
            <a:endParaRPr lang="en-US" sz="2800" i="1" dirty="0"/>
          </a:p>
          <a:p>
            <a:pPr marL="0" indent="0">
              <a:buNone/>
            </a:pP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2411323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</TotalTime>
  <Words>394</Words>
  <Application>Microsoft Office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Gallery</vt:lpstr>
      <vt:lpstr>Escalation clauses and multiple offers</vt:lpstr>
      <vt:lpstr>What is an Escalation clause?</vt:lpstr>
      <vt:lpstr>What is an escalation clause?</vt:lpstr>
      <vt:lpstr>What is an escalation clause?</vt:lpstr>
      <vt:lpstr>What is an escalation clause?</vt:lpstr>
      <vt:lpstr>What is an escalation clause?</vt:lpstr>
      <vt:lpstr>What is an escalation clause?</vt:lpstr>
      <vt:lpstr>What is an escalation clause?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</dc:creator>
  <cp:lastModifiedBy>Rich</cp:lastModifiedBy>
  <cp:revision>2</cp:revision>
  <dcterms:created xsi:type="dcterms:W3CDTF">2018-03-06T00:00:11Z</dcterms:created>
  <dcterms:modified xsi:type="dcterms:W3CDTF">2018-03-06T00:01:47Z</dcterms:modified>
</cp:coreProperties>
</file>