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8" r:id="rId1"/>
  </p:sldMasterIdLst>
  <p:sldIdLst>
    <p:sldId id="256" r:id="rId2"/>
    <p:sldId id="260" r:id="rId3"/>
    <p:sldId id="261" r:id="rId4"/>
    <p:sldId id="262" r:id="rId5"/>
    <p:sldId id="263" r:id="rId6"/>
    <p:sldId id="264" r:id="rId7"/>
    <p:sldId id="265" r:id="rId8"/>
    <p:sldId id="266" r:id="rId9"/>
    <p:sldId id="267" r:id="rId10"/>
    <p:sldId id="268" r:id="rId11"/>
    <p:sldId id="275" r:id="rId12"/>
    <p:sldId id="276" r:id="rId13"/>
    <p:sldId id="277" r:id="rId14"/>
    <p:sldId id="269" r:id="rId15"/>
    <p:sldId id="270" r:id="rId16"/>
    <p:sldId id="271" r:id="rId17"/>
    <p:sldId id="272" r:id="rId18"/>
    <p:sldId id="273" r:id="rId19"/>
    <p:sldId id="274" r:id="rId20"/>
    <p:sldId id="306"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3" r:id="rId34"/>
    <p:sldId id="294" r:id="rId35"/>
    <p:sldId id="295" r:id="rId36"/>
    <p:sldId id="290" r:id="rId37"/>
    <p:sldId id="291" r:id="rId38"/>
    <p:sldId id="292" r:id="rId39"/>
    <p:sldId id="301" r:id="rId40"/>
    <p:sldId id="299" r:id="rId41"/>
    <p:sldId id="300" r:id="rId42"/>
    <p:sldId id="302" r:id="rId43"/>
    <p:sldId id="303" r:id="rId44"/>
    <p:sldId id="304" r:id="rId45"/>
    <p:sldId id="305" r:id="rId46"/>
    <p:sldId id="309" r:id="rId47"/>
    <p:sldId id="310" r:id="rId48"/>
    <p:sldId id="307" r:id="rId49"/>
    <p:sldId id="308" r:id="rId50"/>
    <p:sldId id="311" r:id="rId51"/>
    <p:sldId id="312" r:id="rId52"/>
    <p:sldId id="313" r:id="rId53"/>
    <p:sldId id="327" r:id="rId54"/>
    <p:sldId id="314" r:id="rId55"/>
    <p:sldId id="315" r:id="rId56"/>
    <p:sldId id="316" r:id="rId57"/>
    <p:sldId id="328" r:id="rId58"/>
    <p:sldId id="317" r:id="rId59"/>
    <p:sldId id="318" r:id="rId60"/>
    <p:sldId id="319" r:id="rId61"/>
    <p:sldId id="320" r:id="rId62"/>
    <p:sldId id="323" r:id="rId63"/>
    <p:sldId id="321" r:id="rId64"/>
    <p:sldId id="324" r:id="rId65"/>
    <p:sldId id="325" r:id="rId66"/>
    <p:sldId id="326" r:id="rId67"/>
    <p:sldId id="329" r:id="rId68"/>
    <p:sldId id="330" r:id="rId69"/>
    <p:sldId id="331" r:id="rId70"/>
    <p:sldId id="332" r:id="rId71"/>
    <p:sldId id="333" r:id="rId72"/>
    <p:sldId id="334" r:id="rId73"/>
    <p:sldId id="335" r:id="rId74"/>
    <p:sldId id="336"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5" autoAdjust="0"/>
    <p:restoredTop sz="94660"/>
  </p:normalViewPr>
  <p:slideViewPr>
    <p:cSldViewPr snapToGrid="0">
      <p:cViewPr varScale="1">
        <p:scale>
          <a:sx n="72" d="100"/>
          <a:sy n="72" d="100"/>
        </p:scale>
        <p:origin x="6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3/19/2018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8A7A6979-0714-4377-B894-6BE4C2D6E202}"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19561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894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5229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13486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27187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3/19/2018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2778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7D4976-E339-4826-83B7-FBD03F55ECF8}" type="datetimeFigureOut">
              <a:rPr lang="en-US" smtClean="0"/>
              <a:t>3/19/2018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234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3/19/2018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4342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3/19/2018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71138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3/19/2018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0750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42B0DB6-F5C7-45FB-8CF3-31B45F9C2DAC}" type="datetimeFigureOut">
              <a:rPr lang="en-US" smtClean="0"/>
              <a:t>3/19/2018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53917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160EA64-D806-43AC-9DF2-F8C432F32B4C}" type="datetimeFigureOut">
              <a:rPr lang="en-US" smtClean="0"/>
              <a:t>3/19/2018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8A7A6979-0714-4377-B894-6BE4C2D6E202}"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10843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36E92-D846-4D06-B0F4-5D13B387C0DB}"/>
              </a:ext>
            </a:extLst>
          </p:cNvPr>
          <p:cNvSpPr>
            <a:spLocks noGrp="1"/>
          </p:cNvSpPr>
          <p:nvPr>
            <p:ph type="ctrTitle"/>
          </p:nvPr>
        </p:nvSpPr>
        <p:spPr/>
        <p:txBody>
          <a:bodyPr>
            <a:normAutofit/>
          </a:bodyPr>
          <a:lstStyle/>
          <a:p>
            <a:r>
              <a:rPr lang="en-US" dirty="0"/>
              <a:t>Recent changes </a:t>
            </a:r>
          </a:p>
        </p:txBody>
      </p:sp>
      <p:sp>
        <p:nvSpPr>
          <p:cNvPr id="3" name="Subtitle 2">
            <a:extLst>
              <a:ext uri="{FF2B5EF4-FFF2-40B4-BE49-F238E27FC236}">
                <a16:creationId xmlns:a16="http://schemas.microsoft.com/office/drawing/2014/main" id="{7CF82BE3-D10C-4C0A-A177-C8DD15816616}"/>
              </a:ext>
            </a:extLst>
          </p:cNvPr>
          <p:cNvSpPr>
            <a:spLocks noGrp="1"/>
          </p:cNvSpPr>
          <p:nvPr>
            <p:ph type="subTitle" idx="1"/>
          </p:nvPr>
        </p:nvSpPr>
        <p:spPr/>
        <p:txBody>
          <a:bodyPr/>
          <a:lstStyle/>
          <a:p>
            <a:r>
              <a:rPr lang="en-US" dirty="0"/>
              <a:t>RANM PURCHASE AGREEMENT</a:t>
            </a:r>
          </a:p>
        </p:txBody>
      </p:sp>
    </p:spTree>
    <p:extLst>
      <p:ext uri="{BB962C8B-B14F-4D97-AF65-F5344CB8AC3E}">
        <p14:creationId xmlns:p14="http://schemas.microsoft.com/office/powerpoint/2010/main" val="3558357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high confidence">
            <a:extLst>
              <a:ext uri="{FF2B5EF4-FFF2-40B4-BE49-F238E27FC236}">
                <a16:creationId xmlns:a16="http://schemas.microsoft.com/office/drawing/2014/main" id="{ED5F3D7D-9326-4672-BCA0-958D048172FC}"/>
              </a:ext>
            </a:extLst>
          </p:cNvPr>
          <p:cNvPicPr>
            <a:picLocks noChangeAspect="1"/>
          </p:cNvPicPr>
          <p:nvPr/>
        </p:nvPicPr>
        <p:blipFill>
          <a:blip r:embed="rId2"/>
          <a:stretch>
            <a:fillRect/>
          </a:stretch>
        </p:blipFill>
        <p:spPr>
          <a:xfrm>
            <a:off x="0" y="2391508"/>
            <a:ext cx="12209219" cy="2067950"/>
          </a:xfrm>
          <a:prstGeom prst="rect">
            <a:avLst/>
          </a:prstGeom>
        </p:spPr>
      </p:pic>
      <p:sp>
        <p:nvSpPr>
          <p:cNvPr id="2" name="Title 1">
            <a:extLst>
              <a:ext uri="{FF2B5EF4-FFF2-40B4-BE49-F238E27FC236}">
                <a16:creationId xmlns:a16="http://schemas.microsoft.com/office/drawing/2014/main" id="{8E7EEA77-7EDD-4C76-98D3-B3687AB48FE8}"/>
              </a:ext>
            </a:extLst>
          </p:cNvPr>
          <p:cNvSpPr>
            <a:spLocks noGrp="1"/>
          </p:cNvSpPr>
          <p:nvPr>
            <p:ph type="title"/>
          </p:nvPr>
        </p:nvSpPr>
        <p:spPr/>
        <p:txBody>
          <a:bodyPr/>
          <a:lstStyle/>
          <a:p>
            <a:r>
              <a:rPr lang="en-US" dirty="0"/>
              <a:t>New version</a:t>
            </a:r>
          </a:p>
        </p:txBody>
      </p:sp>
      <p:sp>
        <p:nvSpPr>
          <p:cNvPr id="4" name="Content Placeholder 3">
            <a:extLst>
              <a:ext uri="{FF2B5EF4-FFF2-40B4-BE49-F238E27FC236}">
                <a16:creationId xmlns:a16="http://schemas.microsoft.com/office/drawing/2014/main" id="{16CB859E-ED89-4756-99F1-2D13ABC1180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30795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22B1-9299-4B3B-99B8-42AB3C6DD1D4}"/>
              </a:ext>
            </a:extLst>
          </p:cNvPr>
          <p:cNvSpPr>
            <a:spLocks noGrp="1"/>
          </p:cNvSpPr>
          <p:nvPr>
            <p:ph type="title"/>
          </p:nvPr>
        </p:nvSpPr>
        <p:spPr/>
        <p:txBody>
          <a:bodyPr/>
          <a:lstStyle/>
          <a:p>
            <a:r>
              <a:rPr lang="en-US" dirty="0"/>
              <a:t>Purchase agreement</a:t>
            </a:r>
          </a:p>
        </p:txBody>
      </p:sp>
      <p:sp>
        <p:nvSpPr>
          <p:cNvPr id="3" name="Content Placeholder 2">
            <a:extLst>
              <a:ext uri="{FF2B5EF4-FFF2-40B4-BE49-F238E27FC236}">
                <a16:creationId xmlns:a16="http://schemas.microsoft.com/office/drawing/2014/main" id="{A64F4EE0-870D-4A10-9790-C5CC67BDCE30}"/>
              </a:ext>
            </a:extLst>
          </p:cNvPr>
          <p:cNvSpPr>
            <a:spLocks noGrp="1"/>
          </p:cNvSpPr>
          <p:nvPr>
            <p:ph idx="1"/>
          </p:nvPr>
        </p:nvSpPr>
        <p:spPr/>
        <p:txBody>
          <a:bodyPr/>
          <a:lstStyle/>
          <a:p>
            <a:r>
              <a:rPr lang="en-US" dirty="0"/>
              <a:t>Paragraph 8b: Funding Date</a:t>
            </a:r>
          </a:p>
          <a:p>
            <a:endParaRPr lang="en-US" dirty="0"/>
          </a:p>
          <a:p>
            <a:r>
              <a:rPr lang="en-US" dirty="0"/>
              <a:t>Inserted the phrase “funding date requirements”</a:t>
            </a:r>
          </a:p>
        </p:txBody>
      </p:sp>
    </p:spTree>
    <p:extLst>
      <p:ext uri="{BB962C8B-B14F-4D97-AF65-F5344CB8AC3E}">
        <p14:creationId xmlns:p14="http://schemas.microsoft.com/office/powerpoint/2010/main" val="3974609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C6932-04E6-4AD5-90FD-CA9410668C30}"/>
              </a:ext>
            </a:extLst>
          </p:cNvPr>
          <p:cNvSpPr>
            <a:spLocks noGrp="1"/>
          </p:cNvSpPr>
          <p:nvPr>
            <p:ph type="title"/>
          </p:nvPr>
        </p:nvSpPr>
        <p:spPr/>
        <p:txBody>
          <a:bodyPr/>
          <a:lstStyle/>
          <a:p>
            <a:r>
              <a:rPr lang="en-US" dirty="0"/>
              <a:t>Old version</a:t>
            </a:r>
          </a:p>
        </p:txBody>
      </p:sp>
      <p:pic>
        <p:nvPicPr>
          <p:cNvPr id="5" name="Content Placeholder 4" descr="A screenshot of a cell phone&#10;&#10;Description generated with high confidence">
            <a:extLst>
              <a:ext uri="{FF2B5EF4-FFF2-40B4-BE49-F238E27FC236}">
                <a16:creationId xmlns:a16="http://schemas.microsoft.com/office/drawing/2014/main" id="{96E0DF16-E6B6-43EB-AC54-7B85861E20CA}"/>
              </a:ext>
            </a:extLst>
          </p:cNvPr>
          <p:cNvPicPr>
            <a:picLocks noGrp="1" noChangeAspect="1"/>
          </p:cNvPicPr>
          <p:nvPr>
            <p:ph idx="1"/>
          </p:nvPr>
        </p:nvPicPr>
        <p:blipFill>
          <a:blip r:embed="rId2"/>
          <a:stretch>
            <a:fillRect/>
          </a:stretch>
        </p:blipFill>
        <p:spPr>
          <a:xfrm>
            <a:off x="0" y="3140765"/>
            <a:ext cx="12201980" cy="1099931"/>
          </a:xfrm>
        </p:spPr>
      </p:pic>
    </p:spTree>
    <p:extLst>
      <p:ext uri="{BB962C8B-B14F-4D97-AF65-F5344CB8AC3E}">
        <p14:creationId xmlns:p14="http://schemas.microsoft.com/office/powerpoint/2010/main" val="3169410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C6932-04E6-4AD5-90FD-CA9410668C30}"/>
              </a:ext>
            </a:extLst>
          </p:cNvPr>
          <p:cNvSpPr>
            <a:spLocks noGrp="1"/>
          </p:cNvSpPr>
          <p:nvPr>
            <p:ph type="title"/>
          </p:nvPr>
        </p:nvSpPr>
        <p:spPr/>
        <p:txBody>
          <a:bodyPr/>
          <a:lstStyle/>
          <a:p>
            <a:r>
              <a:rPr lang="en-US" dirty="0"/>
              <a:t>New version</a:t>
            </a:r>
          </a:p>
        </p:txBody>
      </p:sp>
      <p:pic>
        <p:nvPicPr>
          <p:cNvPr id="5" name="Content Placeholder 4" descr="A close up of a mans face&#10;&#10;Description generated with high confidence">
            <a:extLst>
              <a:ext uri="{FF2B5EF4-FFF2-40B4-BE49-F238E27FC236}">
                <a16:creationId xmlns:a16="http://schemas.microsoft.com/office/drawing/2014/main" id="{B51850C0-30BA-412B-8D10-53EC6A3B3906}"/>
              </a:ext>
            </a:extLst>
          </p:cNvPr>
          <p:cNvPicPr>
            <a:picLocks noGrp="1" noChangeAspect="1"/>
          </p:cNvPicPr>
          <p:nvPr>
            <p:ph idx="1"/>
          </p:nvPr>
        </p:nvPicPr>
        <p:blipFill>
          <a:blip r:embed="rId2"/>
          <a:stretch>
            <a:fillRect/>
          </a:stretch>
        </p:blipFill>
        <p:spPr>
          <a:xfrm>
            <a:off x="0" y="3127512"/>
            <a:ext cx="12214481" cy="596347"/>
          </a:xfrm>
        </p:spPr>
      </p:pic>
      <p:pic>
        <p:nvPicPr>
          <p:cNvPr id="7" name="Picture 6" descr="A close up of a logo&#10;&#10;Description generated with very high confidence">
            <a:extLst>
              <a:ext uri="{FF2B5EF4-FFF2-40B4-BE49-F238E27FC236}">
                <a16:creationId xmlns:a16="http://schemas.microsoft.com/office/drawing/2014/main" id="{27B35311-E27A-4794-9A57-27D119525624}"/>
              </a:ext>
            </a:extLst>
          </p:cNvPr>
          <p:cNvPicPr>
            <a:picLocks noChangeAspect="1"/>
          </p:cNvPicPr>
          <p:nvPr/>
        </p:nvPicPr>
        <p:blipFill>
          <a:blip r:embed="rId3"/>
          <a:stretch>
            <a:fillRect/>
          </a:stretch>
        </p:blipFill>
        <p:spPr>
          <a:xfrm>
            <a:off x="0" y="3723859"/>
            <a:ext cx="12255138" cy="587648"/>
          </a:xfrm>
          <a:prstGeom prst="rect">
            <a:avLst/>
          </a:prstGeom>
        </p:spPr>
      </p:pic>
      <p:sp>
        <p:nvSpPr>
          <p:cNvPr id="3" name="Arrow: Down 2">
            <a:extLst>
              <a:ext uri="{FF2B5EF4-FFF2-40B4-BE49-F238E27FC236}">
                <a16:creationId xmlns:a16="http://schemas.microsoft.com/office/drawing/2014/main" id="{EB5BBB8E-7719-4B24-BC17-EEA64AE5612F}"/>
              </a:ext>
            </a:extLst>
          </p:cNvPr>
          <p:cNvSpPr/>
          <p:nvPr/>
        </p:nvSpPr>
        <p:spPr>
          <a:xfrm rot="2808377">
            <a:off x="6904383" y="296298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0377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97680-17CA-41AA-B6E8-50D6E4164FE5}"/>
              </a:ext>
            </a:extLst>
          </p:cNvPr>
          <p:cNvSpPr>
            <a:spLocks noGrp="1"/>
          </p:cNvSpPr>
          <p:nvPr>
            <p:ph type="title"/>
          </p:nvPr>
        </p:nvSpPr>
        <p:spPr/>
        <p:txBody>
          <a:bodyPr/>
          <a:lstStyle/>
          <a:p>
            <a:r>
              <a:rPr lang="en-US" dirty="0"/>
              <a:t>Purchase agreement</a:t>
            </a:r>
          </a:p>
        </p:txBody>
      </p:sp>
      <p:sp>
        <p:nvSpPr>
          <p:cNvPr id="3" name="Content Placeholder 2">
            <a:extLst>
              <a:ext uri="{FF2B5EF4-FFF2-40B4-BE49-F238E27FC236}">
                <a16:creationId xmlns:a16="http://schemas.microsoft.com/office/drawing/2014/main" id="{5568E194-BD8B-4BA1-BD4F-EAF930798D76}"/>
              </a:ext>
            </a:extLst>
          </p:cNvPr>
          <p:cNvSpPr>
            <a:spLocks noGrp="1"/>
          </p:cNvSpPr>
          <p:nvPr>
            <p:ph idx="1"/>
          </p:nvPr>
        </p:nvSpPr>
        <p:spPr/>
        <p:txBody>
          <a:bodyPr/>
          <a:lstStyle/>
          <a:p>
            <a:r>
              <a:rPr lang="en-US" dirty="0"/>
              <a:t>Paragraph 9: Possession Date</a:t>
            </a:r>
          </a:p>
          <a:p>
            <a:endParaRPr lang="en-US" dirty="0"/>
          </a:p>
          <a:p>
            <a:r>
              <a:rPr lang="en-US" dirty="0"/>
              <a:t>Check box has been added which gives possession to the buyer once funding date requirements have been met</a:t>
            </a:r>
          </a:p>
          <a:p>
            <a:endParaRPr lang="en-US" dirty="0"/>
          </a:p>
          <a:p>
            <a:endParaRPr lang="en-US" dirty="0"/>
          </a:p>
        </p:txBody>
      </p:sp>
    </p:spTree>
    <p:extLst>
      <p:ext uri="{BB962C8B-B14F-4D97-AF65-F5344CB8AC3E}">
        <p14:creationId xmlns:p14="http://schemas.microsoft.com/office/powerpoint/2010/main" val="2011692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high confidence">
            <a:extLst>
              <a:ext uri="{FF2B5EF4-FFF2-40B4-BE49-F238E27FC236}">
                <a16:creationId xmlns:a16="http://schemas.microsoft.com/office/drawing/2014/main" id="{3AC66FEA-9B96-4B33-B0BC-E88A8E8BE817}"/>
              </a:ext>
            </a:extLst>
          </p:cNvPr>
          <p:cNvPicPr>
            <a:picLocks noChangeAspect="1"/>
          </p:cNvPicPr>
          <p:nvPr/>
        </p:nvPicPr>
        <p:blipFill>
          <a:blip r:embed="rId2"/>
          <a:stretch>
            <a:fillRect/>
          </a:stretch>
        </p:blipFill>
        <p:spPr>
          <a:xfrm>
            <a:off x="0" y="2835965"/>
            <a:ext cx="12192000" cy="1258957"/>
          </a:xfrm>
          <a:prstGeom prst="rect">
            <a:avLst/>
          </a:prstGeom>
        </p:spPr>
      </p:pic>
      <p:sp>
        <p:nvSpPr>
          <p:cNvPr id="2" name="Title 1">
            <a:extLst>
              <a:ext uri="{FF2B5EF4-FFF2-40B4-BE49-F238E27FC236}">
                <a16:creationId xmlns:a16="http://schemas.microsoft.com/office/drawing/2014/main" id="{E401C8A9-D9D9-459D-8570-C8216CB2657C}"/>
              </a:ext>
            </a:extLst>
          </p:cNvPr>
          <p:cNvSpPr>
            <a:spLocks noGrp="1"/>
          </p:cNvSpPr>
          <p:nvPr>
            <p:ph type="title"/>
          </p:nvPr>
        </p:nvSpPr>
        <p:spPr/>
        <p:txBody>
          <a:bodyPr/>
          <a:lstStyle/>
          <a:p>
            <a:r>
              <a:rPr lang="en-US" dirty="0"/>
              <a:t>Old version</a:t>
            </a:r>
          </a:p>
        </p:txBody>
      </p:sp>
      <p:sp>
        <p:nvSpPr>
          <p:cNvPr id="3" name="Content Placeholder 2">
            <a:extLst>
              <a:ext uri="{FF2B5EF4-FFF2-40B4-BE49-F238E27FC236}">
                <a16:creationId xmlns:a16="http://schemas.microsoft.com/office/drawing/2014/main" id="{63A64390-C437-4D9A-9AC9-43613E95AD0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69439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C1D6C5-97B3-4149-A1E6-29AE6B22F019}"/>
              </a:ext>
            </a:extLst>
          </p:cNvPr>
          <p:cNvPicPr>
            <a:picLocks noChangeAspect="1"/>
          </p:cNvPicPr>
          <p:nvPr/>
        </p:nvPicPr>
        <p:blipFill>
          <a:blip r:embed="rId2"/>
          <a:stretch>
            <a:fillRect/>
          </a:stretch>
        </p:blipFill>
        <p:spPr>
          <a:xfrm>
            <a:off x="0" y="3127514"/>
            <a:ext cx="12192000" cy="1139686"/>
          </a:xfrm>
          <a:prstGeom prst="rect">
            <a:avLst/>
          </a:prstGeom>
        </p:spPr>
      </p:pic>
      <p:sp>
        <p:nvSpPr>
          <p:cNvPr id="2" name="Title 1">
            <a:extLst>
              <a:ext uri="{FF2B5EF4-FFF2-40B4-BE49-F238E27FC236}">
                <a16:creationId xmlns:a16="http://schemas.microsoft.com/office/drawing/2014/main" id="{AAAF09E6-F807-466A-8F22-0DC71B5FE24F}"/>
              </a:ext>
            </a:extLst>
          </p:cNvPr>
          <p:cNvSpPr>
            <a:spLocks noGrp="1"/>
          </p:cNvSpPr>
          <p:nvPr>
            <p:ph type="title"/>
          </p:nvPr>
        </p:nvSpPr>
        <p:spPr/>
        <p:txBody>
          <a:bodyPr/>
          <a:lstStyle/>
          <a:p>
            <a:r>
              <a:rPr lang="en-US" dirty="0"/>
              <a:t>New version</a:t>
            </a:r>
          </a:p>
        </p:txBody>
      </p:sp>
      <p:sp>
        <p:nvSpPr>
          <p:cNvPr id="4" name="Content Placeholder 3">
            <a:extLst>
              <a:ext uri="{FF2B5EF4-FFF2-40B4-BE49-F238E27FC236}">
                <a16:creationId xmlns:a16="http://schemas.microsoft.com/office/drawing/2014/main" id="{264A61D5-2666-471B-8A97-9EFAD564D38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16903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598C5-D9A5-4003-B32C-AB936F9AB3FE}"/>
              </a:ext>
            </a:extLst>
          </p:cNvPr>
          <p:cNvSpPr>
            <a:spLocks noGrp="1"/>
          </p:cNvSpPr>
          <p:nvPr>
            <p:ph type="title"/>
          </p:nvPr>
        </p:nvSpPr>
        <p:spPr/>
        <p:txBody>
          <a:bodyPr/>
          <a:lstStyle/>
          <a:p>
            <a:r>
              <a:rPr lang="en-US" dirty="0"/>
              <a:t>Purchase agreement</a:t>
            </a:r>
          </a:p>
        </p:txBody>
      </p:sp>
      <p:sp>
        <p:nvSpPr>
          <p:cNvPr id="3" name="Content Placeholder 2">
            <a:extLst>
              <a:ext uri="{FF2B5EF4-FFF2-40B4-BE49-F238E27FC236}">
                <a16:creationId xmlns:a16="http://schemas.microsoft.com/office/drawing/2014/main" id="{D3F2C119-9683-4C4A-8C68-2E7BDB478103}"/>
              </a:ext>
            </a:extLst>
          </p:cNvPr>
          <p:cNvSpPr>
            <a:spLocks noGrp="1"/>
          </p:cNvSpPr>
          <p:nvPr>
            <p:ph idx="1"/>
          </p:nvPr>
        </p:nvSpPr>
        <p:spPr/>
        <p:txBody>
          <a:bodyPr>
            <a:normAutofit/>
          </a:bodyPr>
          <a:lstStyle/>
          <a:p>
            <a:r>
              <a:rPr lang="en-US" dirty="0"/>
              <a:t>Paragraph 9B: Possession Date</a:t>
            </a:r>
          </a:p>
          <a:p>
            <a:endParaRPr lang="en-US" dirty="0"/>
          </a:p>
          <a:p>
            <a:r>
              <a:rPr lang="en-US" dirty="0"/>
              <a:t>New language inserted: “or the date the property is surrendered to buyer per a seller occupancy agreement”</a:t>
            </a:r>
          </a:p>
          <a:p>
            <a:r>
              <a:rPr lang="en-US" dirty="0"/>
              <a:t>and</a:t>
            </a:r>
          </a:p>
          <a:p>
            <a:r>
              <a:rPr lang="en-US" dirty="0"/>
              <a:t>“In the event seller fails to remove all debris and garbage from the property, seller shall be liable to buyer for all costs associated with removal of such debris and garbage.” </a:t>
            </a:r>
          </a:p>
          <a:p>
            <a:endParaRPr lang="en-US" dirty="0"/>
          </a:p>
        </p:txBody>
      </p:sp>
    </p:spTree>
    <p:extLst>
      <p:ext uri="{BB962C8B-B14F-4D97-AF65-F5344CB8AC3E}">
        <p14:creationId xmlns:p14="http://schemas.microsoft.com/office/powerpoint/2010/main" val="1822159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high confidence">
            <a:extLst>
              <a:ext uri="{FF2B5EF4-FFF2-40B4-BE49-F238E27FC236}">
                <a16:creationId xmlns:a16="http://schemas.microsoft.com/office/drawing/2014/main" id="{BBB61B9F-38CB-48AD-9715-206899BF68AB}"/>
              </a:ext>
            </a:extLst>
          </p:cNvPr>
          <p:cNvPicPr>
            <a:picLocks noChangeAspect="1"/>
          </p:cNvPicPr>
          <p:nvPr/>
        </p:nvPicPr>
        <p:blipFill>
          <a:blip r:embed="rId2"/>
          <a:stretch>
            <a:fillRect/>
          </a:stretch>
        </p:blipFill>
        <p:spPr>
          <a:xfrm>
            <a:off x="1" y="2888974"/>
            <a:ext cx="12186292" cy="1080558"/>
          </a:xfrm>
          <a:prstGeom prst="rect">
            <a:avLst/>
          </a:prstGeom>
        </p:spPr>
      </p:pic>
      <p:sp>
        <p:nvSpPr>
          <p:cNvPr id="6" name="Title 5">
            <a:extLst>
              <a:ext uri="{FF2B5EF4-FFF2-40B4-BE49-F238E27FC236}">
                <a16:creationId xmlns:a16="http://schemas.microsoft.com/office/drawing/2014/main" id="{106C2885-1507-4A97-AA07-E1AEFDA26C4B}"/>
              </a:ext>
            </a:extLst>
          </p:cNvPr>
          <p:cNvSpPr>
            <a:spLocks noGrp="1"/>
          </p:cNvSpPr>
          <p:nvPr>
            <p:ph type="title"/>
          </p:nvPr>
        </p:nvSpPr>
        <p:spPr/>
        <p:txBody>
          <a:bodyPr/>
          <a:lstStyle/>
          <a:p>
            <a:r>
              <a:rPr lang="en-US" dirty="0"/>
              <a:t>Old version</a:t>
            </a:r>
          </a:p>
        </p:txBody>
      </p:sp>
      <p:sp>
        <p:nvSpPr>
          <p:cNvPr id="7" name="Content Placeholder 6">
            <a:extLst>
              <a:ext uri="{FF2B5EF4-FFF2-40B4-BE49-F238E27FC236}">
                <a16:creationId xmlns:a16="http://schemas.microsoft.com/office/drawing/2014/main" id="{D2CAE672-5C35-4263-B607-53B1CDCFE74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49624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2D7A77-E020-49D6-9F88-7A9992D94D8A}"/>
              </a:ext>
            </a:extLst>
          </p:cNvPr>
          <p:cNvPicPr>
            <a:picLocks noChangeAspect="1"/>
          </p:cNvPicPr>
          <p:nvPr/>
        </p:nvPicPr>
        <p:blipFill>
          <a:blip r:embed="rId2"/>
          <a:stretch>
            <a:fillRect/>
          </a:stretch>
        </p:blipFill>
        <p:spPr>
          <a:xfrm>
            <a:off x="14069" y="2504049"/>
            <a:ext cx="12179166" cy="1842868"/>
          </a:xfrm>
          <a:prstGeom prst="rect">
            <a:avLst/>
          </a:prstGeom>
        </p:spPr>
      </p:pic>
      <p:sp>
        <p:nvSpPr>
          <p:cNvPr id="4" name="Title 3">
            <a:extLst>
              <a:ext uri="{FF2B5EF4-FFF2-40B4-BE49-F238E27FC236}">
                <a16:creationId xmlns:a16="http://schemas.microsoft.com/office/drawing/2014/main" id="{CD9BC7C9-7A99-41C0-9B2F-127C5DD4BC67}"/>
              </a:ext>
            </a:extLst>
          </p:cNvPr>
          <p:cNvSpPr>
            <a:spLocks noGrp="1"/>
          </p:cNvSpPr>
          <p:nvPr>
            <p:ph type="title"/>
          </p:nvPr>
        </p:nvSpPr>
        <p:spPr/>
        <p:txBody>
          <a:bodyPr/>
          <a:lstStyle/>
          <a:p>
            <a:r>
              <a:rPr lang="en-US"/>
              <a:t>New version</a:t>
            </a:r>
            <a:endParaRPr lang="en-US" dirty="0"/>
          </a:p>
        </p:txBody>
      </p:sp>
      <p:sp>
        <p:nvSpPr>
          <p:cNvPr id="5" name="Content Placeholder 4">
            <a:extLst>
              <a:ext uri="{FF2B5EF4-FFF2-40B4-BE49-F238E27FC236}">
                <a16:creationId xmlns:a16="http://schemas.microsoft.com/office/drawing/2014/main" id="{0D78A281-C0FA-4EB6-8773-757A1B5D3293}"/>
              </a:ext>
            </a:extLst>
          </p:cNvPr>
          <p:cNvSpPr>
            <a:spLocks noGrp="1"/>
          </p:cNvSpPr>
          <p:nvPr>
            <p:ph idx="1"/>
          </p:nvPr>
        </p:nvSpPr>
        <p:spPr/>
        <p:txBody>
          <a:bodyPr/>
          <a:lstStyle/>
          <a:p>
            <a:endParaRPr lang="en-US" dirty="0"/>
          </a:p>
        </p:txBody>
      </p:sp>
      <p:sp>
        <p:nvSpPr>
          <p:cNvPr id="2" name="Arrow: Down 1">
            <a:extLst>
              <a:ext uri="{FF2B5EF4-FFF2-40B4-BE49-F238E27FC236}">
                <a16:creationId xmlns:a16="http://schemas.microsoft.com/office/drawing/2014/main" id="{4B012544-3B18-44BE-BE8E-FDB21E2D9FC2}"/>
              </a:ext>
            </a:extLst>
          </p:cNvPr>
          <p:cNvSpPr/>
          <p:nvPr/>
        </p:nvSpPr>
        <p:spPr>
          <a:xfrm rot="18275614">
            <a:off x="6135757" y="193385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6687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13F6-3D6A-4ACD-9D34-3CB7F0D30D39}"/>
              </a:ext>
            </a:extLst>
          </p:cNvPr>
          <p:cNvSpPr>
            <a:spLocks noGrp="1"/>
          </p:cNvSpPr>
          <p:nvPr>
            <p:ph type="title"/>
          </p:nvPr>
        </p:nvSpPr>
        <p:spPr/>
        <p:txBody>
          <a:bodyPr/>
          <a:lstStyle/>
          <a:p>
            <a:r>
              <a:rPr lang="en-US" dirty="0"/>
              <a:t>Purchase Agreement</a:t>
            </a:r>
          </a:p>
        </p:txBody>
      </p:sp>
      <p:sp>
        <p:nvSpPr>
          <p:cNvPr id="3" name="Content Placeholder 2">
            <a:extLst>
              <a:ext uri="{FF2B5EF4-FFF2-40B4-BE49-F238E27FC236}">
                <a16:creationId xmlns:a16="http://schemas.microsoft.com/office/drawing/2014/main" id="{8A45F317-451D-42FA-A32E-876D8EECB300}"/>
              </a:ext>
            </a:extLst>
          </p:cNvPr>
          <p:cNvSpPr>
            <a:spLocks noGrp="1"/>
          </p:cNvSpPr>
          <p:nvPr>
            <p:ph idx="1"/>
          </p:nvPr>
        </p:nvSpPr>
        <p:spPr/>
        <p:txBody>
          <a:bodyPr/>
          <a:lstStyle/>
          <a:p>
            <a:r>
              <a:rPr lang="en-US" dirty="0"/>
              <a:t>Paragraph 4d: Fixtures</a:t>
            </a:r>
          </a:p>
          <a:p>
            <a:pPr marL="0" indent="0">
              <a:buNone/>
            </a:pPr>
            <a:endParaRPr lang="en-US" dirty="0"/>
          </a:p>
          <a:p>
            <a:r>
              <a:rPr lang="en-US" dirty="0"/>
              <a:t>The property shall include all fixtures, free of all liens, unless otherwise noted, including but not limited to, the following fixtures if such fixture exists on the property…</a:t>
            </a:r>
          </a:p>
          <a:p>
            <a:r>
              <a:rPr lang="en-US" dirty="0"/>
              <a:t>Solar power system(s)/panels (if leased by seller, lien may exist)</a:t>
            </a:r>
          </a:p>
        </p:txBody>
      </p:sp>
    </p:spTree>
    <p:extLst>
      <p:ext uri="{BB962C8B-B14F-4D97-AF65-F5344CB8AC3E}">
        <p14:creationId xmlns:p14="http://schemas.microsoft.com/office/powerpoint/2010/main" val="785327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2D7A77-E020-49D6-9F88-7A9992D94D8A}"/>
              </a:ext>
            </a:extLst>
          </p:cNvPr>
          <p:cNvPicPr>
            <a:picLocks noChangeAspect="1"/>
          </p:cNvPicPr>
          <p:nvPr/>
        </p:nvPicPr>
        <p:blipFill>
          <a:blip r:embed="rId2"/>
          <a:stretch>
            <a:fillRect/>
          </a:stretch>
        </p:blipFill>
        <p:spPr>
          <a:xfrm>
            <a:off x="14069" y="2504049"/>
            <a:ext cx="12179166" cy="1842868"/>
          </a:xfrm>
          <a:prstGeom prst="rect">
            <a:avLst/>
          </a:prstGeom>
        </p:spPr>
      </p:pic>
      <p:sp>
        <p:nvSpPr>
          <p:cNvPr id="4" name="Title 3">
            <a:extLst>
              <a:ext uri="{FF2B5EF4-FFF2-40B4-BE49-F238E27FC236}">
                <a16:creationId xmlns:a16="http://schemas.microsoft.com/office/drawing/2014/main" id="{CD9BC7C9-7A99-41C0-9B2F-127C5DD4BC67}"/>
              </a:ext>
            </a:extLst>
          </p:cNvPr>
          <p:cNvSpPr>
            <a:spLocks noGrp="1"/>
          </p:cNvSpPr>
          <p:nvPr>
            <p:ph type="title"/>
          </p:nvPr>
        </p:nvSpPr>
        <p:spPr/>
        <p:txBody>
          <a:bodyPr/>
          <a:lstStyle/>
          <a:p>
            <a:r>
              <a:rPr lang="en-US"/>
              <a:t>New version</a:t>
            </a:r>
            <a:endParaRPr lang="en-US" dirty="0"/>
          </a:p>
        </p:txBody>
      </p:sp>
      <p:sp>
        <p:nvSpPr>
          <p:cNvPr id="5" name="Content Placeholder 4">
            <a:extLst>
              <a:ext uri="{FF2B5EF4-FFF2-40B4-BE49-F238E27FC236}">
                <a16:creationId xmlns:a16="http://schemas.microsoft.com/office/drawing/2014/main" id="{0D78A281-C0FA-4EB6-8773-757A1B5D3293}"/>
              </a:ext>
            </a:extLst>
          </p:cNvPr>
          <p:cNvSpPr>
            <a:spLocks noGrp="1"/>
          </p:cNvSpPr>
          <p:nvPr>
            <p:ph idx="1"/>
          </p:nvPr>
        </p:nvSpPr>
        <p:spPr/>
        <p:txBody>
          <a:bodyPr/>
          <a:lstStyle/>
          <a:p>
            <a:endParaRPr lang="en-US" dirty="0"/>
          </a:p>
        </p:txBody>
      </p:sp>
      <p:sp>
        <p:nvSpPr>
          <p:cNvPr id="2" name="Arrow: Down 1">
            <a:extLst>
              <a:ext uri="{FF2B5EF4-FFF2-40B4-BE49-F238E27FC236}">
                <a16:creationId xmlns:a16="http://schemas.microsoft.com/office/drawing/2014/main" id="{4B012544-3B18-44BE-BE8E-FDB21E2D9FC2}"/>
              </a:ext>
            </a:extLst>
          </p:cNvPr>
          <p:cNvSpPr/>
          <p:nvPr/>
        </p:nvSpPr>
        <p:spPr>
          <a:xfrm rot="18275614">
            <a:off x="6109253" y="193864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EABD9B6C-9F9A-44EF-AE7D-2FF9B1A0E1D3}"/>
              </a:ext>
            </a:extLst>
          </p:cNvPr>
          <p:cNvSpPr/>
          <p:nvPr/>
        </p:nvSpPr>
        <p:spPr>
          <a:xfrm rot="18335039">
            <a:off x="670409" y="310606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1186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8F6C-5F5D-40B1-B151-ED8B354A6805}"/>
              </a:ext>
            </a:extLst>
          </p:cNvPr>
          <p:cNvSpPr>
            <a:spLocks noGrp="1"/>
          </p:cNvSpPr>
          <p:nvPr>
            <p:ph type="title"/>
          </p:nvPr>
        </p:nvSpPr>
        <p:spPr/>
        <p:txBody>
          <a:bodyPr/>
          <a:lstStyle/>
          <a:p>
            <a:r>
              <a:rPr lang="en-US" dirty="0"/>
              <a:t>Purchase agreement</a:t>
            </a:r>
          </a:p>
        </p:txBody>
      </p:sp>
      <p:sp>
        <p:nvSpPr>
          <p:cNvPr id="3" name="Content Placeholder 2">
            <a:extLst>
              <a:ext uri="{FF2B5EF4-FFF2-40B4-BE49-F238E27FC236}">
                <a16:creationId xmlns:a16="http://schemas.microsoft.com/office/drawing/2014/main" id="{C1628AA2-3920-4C75-8F04-963A5725C598}"/>
              </a:ext>
            </a:extLst>
          </p:cNvPr>
          <p:cNvSpPr>
            <a:spLocks noGrp="1"/>
          </p:cNvSpPr>
          <p:nvPr>
            <p:ph idx="1"/>
          </p:nvPr>
        </p:nvSpPr>
        <p:spPr/>
        <p:txBody>
          <a:bodyPr/>
          <a:lstStyle/>
          <a:p>
            <a:r>
              <a:rPr lang="en-US" dirty="0"/>
              <a:t>Paragraph 12: Prorations</a:t>
            </a:r>
          </a:p>
          <a:p>
            <a:endParaRPr lang="en-US" dirty="0"/>
          </a:p>
          <a:p>
            <a:r>
              <a:rPr lang="en-US" dirty="0"/>
              <a:t>New language inserted: </a:t>
            </a:r>
          </a:p>
          <a:p>
            <a:pPr lvl="1"/>
            <a:r>
              <a:rPr lang="en-US" sz="2000" dirty="0"/>
              <a:t>“to include any remaining propane gas therein”</a:t>
            </a:r>
          </a:p>
        </p:txBody>
      </p:sp>
    </p:spTree>
    <p:extLst>
      <p:ext uri="{BB962C8B-B14F-4D97-AF65-F5344CB8AC3E}">
        <p14:creationId xmlns:p14="http://schemas.microsoft.com/office/powerpoint/2010/main" val="915772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6D7E0-3D3E-4259-8929-D94AE22D555F}"/>
              </a:ext>
            </a:extLst>
          </p:cNvPr>
          <p:cNvSpPr>
            <a:spLocks noGrp="1"/>
          </p:cNvSpPr>
          <p:nvPr>
            <p:ph type="title"/>
          </p:nvPr>
        </p:nvSpPr>
        <p:spPr/>
        <p:txBody>
          <a:bodyPr/>
          <a:lstStyle/>
          <a:p>
            <a:r>
              <a:rPr lang="en-US" dirty="0"/>
              <a:t>Old version</a:t>
            </a:r>
          </a:p>
        </p:txBody>
      </p:sp>
      <p:pic>
        <p:nvPicPr>
          <p:cNvPr id="5" name="Content Placeholder 4" descr="A screenshot of a cell phone&#10;&#10;Description generated with very high confidence">
            <a:extLst>
              <a:ext uri="{FF2B5EF4-FFF2-40B4-BE49-F238E27FC236}">
                <a16:creationId xmlns:a16="http://schemas.microsoft.com/office/drawing/2014/main" id="{054DBBAB-1710-4C41-B4E5-11427D0CF912}"/>
              </a:ext>
            </a:extLst>
          </p:cNvPr>
          <p:cNvPicPr>
            <a:picLocks noGrp="1" noChangeAspect="1"/>
          </p:cNvPicPr>
          <p:nvPr>
            <p:ph idx="1"/>
          </p:nvPr>
        </p:nvPicPr>
        <p:blipFill>
          <a:blip r:embed="rId2"/>
          <a:stretch>
            <a:fillRect/>
          </a:stretch>
        </p:blipFill>
        <p:spPr>
          <a:xfrm>
            <a:off x="0" y="3200400"/>
            <a:ext cx="12162040" cy="1662545"/>
          </a:xfrm>
        </p:spPr>
      </p:pic>
    </p:spTree>
    <p:extLst>
      <p:ext uri="{BB962C8B-B14F-4D97-AF65-F5344CB8AC3E}">
        <p14:creationId xmlns:p14="http://schemas.microsoft.com/office/powerpoint/2010/main" val="121761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A59CA-CAD7-4C0D-A351-571A29878F46}"/>
              </a:ext>
            </a:extLst>
          </p:cNvPr>
          <p:cNvSpPr>
            <a:spLocks noGrp="1"/>
          </p:cNvSpPr>
          <p:nvPr>
            <p:ph type="title"/>
          </p:nvPr>
        </p:nvSpPr>
        <p:spPr/>
        <p:txBody>
          <a:bodyPr/>
          <a:lstStyle/>
          <a:p>
            <a:r>
              <a:rPr lang="en-US" dirty="0"/>
              <a:t>New version</a:t>
            </a:r>
          </a:p>
        </p:txBody>
      </p:sp>
      <p:pic>
        <p:nvPicPr>
          <p:cNvPr id="5" name="Content Placeholder 4" descr="A screenshot of a cell phone&#10;&#10;Description generated with very high confidence">
            <a:extLst>
              <a:ext uri="{FF2B5EF4-FFF2-40B4-BE49-F238E27FC236}">
                <a16:creationId xmlns:a16="http://schemas.microsoft.com/office/drawing/2014/main" id="{6BD11ABE-11C2-419E-A14D-6775601CDB63}"/>
              </a:ext>
            </a:extLst>
          </p:cNvPr>
          <p:cNvPicPr>
            <a:picLocks noGrp="1" noChangeAspect="1"/>
          </p:cNvPicPr>
          <p:nvPr>
            <p:ph idx="1"/>
          </p:nvPr>
        </p:nvPicPr>
        <p:blipFill>
          <a:blip r:embed="rId2"/>
          <a:stretch>
            <a:fillRect/>
          </a:stretch>
        </p:blipFill>
        <p:spPr>
          <a:xfrm>
            <a:off x="0" y="3103418"/>
            <a:ext cx="12205892" cy="1939637"/>
          </a:xfrm>
        </p:spPr>
      </p:pic>
      <p:sp>
        <p:nvSpPr>
          <p:cNvPr id="3" name="Arrow: Down 2">
            <a:extLst>
              <a:ext uri="{FF2B5EF4-FFF2-40B4-BE49-F238E27FC236}">
                <a16:creationId xmlns:a16="http://schemas.microsoft.com/office/drawing/2014/main" id="{8FE609A8-2A39-4256-A5F9-37E4ABEFBB96}"/>
              </a:ext>
            </a:extLst>
          </p:cNvPr>
          <p:cNvSpPr/>
          <p:nvPr/>
        </p:nvSpPr>
        <p:spPr>
          <a:xfrm rot="18685274">
            <a:off x="3299793" y="339255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5056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21D16-991E-4FC6-9001-15C882472EE4}"/>
              </a:ext>
            </a:extLst>
          </p:cNvPr>
          <p:cNvSpPr>
            <a:spLocks noGrp="1"/>
          </p:cNvSpPr>
          <p:nvPr>
            <p:ph type="title"/>
          </p:nvPr>
        </p:nvSpPr>
        <p:spPr/>
        <p:txBody>
          <a:bodyPr/>
          <a:lstStyle/>
          <a:p>
            <a:r>
              <a:rPr lang="en-US" dirty="0"/>
              <a:t>Purchase agreement</a:t>
            </a:r>
          </a:p>
        </p:txBody>
      </p:sp>
      <p:sp>
        <p:nvSpPr>
          <p:cNvPr id="3" name="Content Placeholder 2">
            <a:extLst>
              <a:ext uri="{FF2B5EF4-FFF2-40B4-BE49-F238E27FC236}">
                <a16:creationId xmlns:a16="http://schemas.microsoft.com/office/drawing/2014/main" id="{40514D79-01FC-463F-92B4-711D57504542}"/>
              </a:ext>
            </a:extLst>
          </p:cNvPr>
          <p:cNvSpPr>
            <a:spLocks noGrp="1"/>
          </p:cNvSpPr>
          <p:nvPr>
            <p:ph idx="1"/>
          </p:nvPr>
        </p:nvSpPr>
        <p:spPr/>
        <p:txBody>
          <a:bodyPr/>
          <a:lstStyle/>
          <a:p>
            <a:r>
              <a:rPr lang="en-US" dirty="0"/>
              <a:t>Paragraph 17h: Documents</a:t>
            </a:r>
          </a:p>
          <a:p>
            <a:endParaRPr lang="en-US" dirty="0"/>
          </a:p>
          <a:p>
            <a:r>
              <a:rPr lang="en-US" dirty="0"/>
              <a:t>Added to the document grid:</a:t>
            </a:r>
          </a:p>
          <a:p>
            <a:pPr lvl="1"/>
            <a:r>
              <a:rPr lang="en-US" sz="2000" dirty="0"/>
              <a:t>Solar power systems/panels</a:t>
            </a:r>
          </a:p>
        </p:txBody>
      </p:sp>
    </p:spTree>
    <p:extLst>
      <p:ext uri="{BB962C8B-B14F-4D97-AF65-F5344CB8AC3E}">
        <p14:creationId xmlns:p14="http://schemas.microsoft.com/office/powerpoint/2010/main" val="2562281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D4E25-AF9A-4494-9063-082FDCD16A64}"/>
              </a:ext>
            </a:extLst>
          </p:cNvPr>
          <p:cNvSpPr>
            <a:spLocks noGrp="1"/>
          </p:cNvSpPr>
          <p:nvPr>
            <p:ph type="title"/>
          </p:nvPr>
        </p:nvSpPr>
        <p:spPr/>
        <p:txBody>
          <a:bodyPr/>
          <a:lstStyle/>
          <a:p>
            <a:r>
              <a:rPr lang="en-US" dirty="0"/>
              <a:t>Old version</a:t>
            </a:r>
          </a:p>
        </p:txBody>
      </p:sp>
      <p:pic>
        <p:nvPicPr>
          <p:cNvPr id="5" name="Content Placeholder 4" descr="A screenshot of a cell phone&#10;&#10;Description generated with very high confidence">
            <a:extLst>
              <a:ext uri="{FF2B5EF4-FFF2-40B4-BE49-F238E27FC236}">
                <a16:creationId xmlns:a16="http://schemas.microsoft.com/office/drawing/2014/main" id="{7BD31312-0760-473D-9B42-A51272DB968D}"/>
              </a:ext>
            </a:extLst>
          </p:cNvPr>
          <p:cNvPicPr>
            <a:picLocks noGrp="1" noChangeAspect="1"/>
          </p:cNvPicPr>
          <p:nvPr>
            <p:ph idx="1"/>
          </p:nvPr>
        </p:nvPicPr>
        <p:blipFill>
          <a:blip r:embed="rId2"/>
          <a:stretch>
            <a:fillRect/>
          </a:stretch>
        </p:blipFill>
        <p:spPr>
          <a:xfrm>
            <a:off x="1627555" y="1853755"/>
            <a:ext cx="9340445" cy="3738662"/>
          </a:xfrm>
        </p:spPr>
      </p:pic>
    </p:spTree>
    <p:extLst>
      <p:ext uri="{BB962C8B-B14F-4D97-AF65-F5344CB8AC3E}">
        <p14:creationId xmlns:p14="http://schemas.microsoft.com/office/powerpoint/2010/main" val="4199586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87A48-78B2-452D-8726-9A1ABACD6D87}"/>
              </a:ext>
            </a:extLst>
          </p:cNvPr>
          <p:cNvSpPr>
            <a:spLocks noGrp="1"/>
          </p:cNvSpPr>
          <p:nvPr>
            <p:ph type="title"/>
          </p:nvPr>
        </p:nvSpPr>
        <p:spPr/>
        <p:txBody>
          <a:bodyPr/>
          <a:lstStyle/>
          <a:p>
            <a:r>
              <a:rPr lang="en-US" dirty="0"/>
              <a:t>New version</a:t>
            </a:r>
          </a:p>
        </p:txBody>
      </p:sp>
      <p:pic>
        <p:nvPicPr>
          <p:cNvPr id="8" name="Content Placeholder 7" descr="A screenshot of a cell phone&#10;&#10;Description generated with very high confidence">
            <a:extLst>
              <a:ext uri="{FF2B5EF4-FFF2-40B4-BE49-F238E27FC236}">
                <a16:creationId xmlns:a16="http://schemas.microsoft.com/office/drawing/2014/main" id="{8B054BB2-647B-4C5C-9FD6-7BC59E02E803}"/>
              </a:ext>
            </a:extLst>
          </p:cNvPr>
          <p:cNvPicPr>
            <a:picLocks noGrp="1" noChangeAspect="1"/>
          </p:cNvPicPr>
          <p:nvPr>
            <p:ph idx="1"/>
          </p:nvPr>
        </p:nvPicPr>
        <p:blipFill>
          <a:blip r:embed="rId2"/>
          <a:stretch>
            <a:fillRect/>
          </a:stretch>
        </p:blipFill>
        <p:spPr>
          <a:xfrm>
            <a:off x="1513940" y="1909863"/>
            <a:ext cx="9375474" cy="3804924"/>
          </a:xfrm>
        </p:spPr>
      </p:pic>
      <p:sp>
        <p:nvSpPr>
          <p:cNvPr id="4" name="Arrow: Right 3">
            <a:extLst>
              <a:ext uri="{FF2B5EF4-FFF2-40B4-BE49-F238E27FC236}">
                <a16:creationId xmlns:a16="http://schemas.microsoft.com/office/drawing/2014/main" id="{1E0ECF0E-E070-414C-92B7-F3D80EF7439B}"/>
              </a:ext>
            </a:extLst>
          </p:cNvPr>
          <p:cNvSpPr/>
          <p:nvPr/>
        </p:nvSpPr>
        <p:spPr>
          <a:xfrm>
            <a:off x="425196" y="5128593"/>
            <a:ext cx="108874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345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91991-EEF3-4D40-9441-21A0D726AA85}"/>
              </a:ext>
            </a:extLst>
          </p:cNvPr>
          <p:cNvSpPr>
            <a:spLocks noGrp="1"/>
          </p:cNvSpPr>
          <p:nvPr>
            <p:ph type="title"/>
          </p:nvPr>
        </p:nvSpPr>
        <p:spPr/>
        <p:txBody>
          <a:bodyPr/>
          <a:lstStyle/>
          <a:p>
            <a:r>
              <a:rPr lang="en-US" dirty="0"/>
              <a:t>Purchase agreement</a:t>
            </a:r>
          </a:p>
        </p:txBody>
      </p:sp>
      <p:sp>
        <p:nvSpPr>
          <p:cNvPr id="3" name="Content Placeholder 2">
            <a:extLst>
              <a:ext uri="{FF2B5EF4-FFF2-40B4-BE49-F238E27FC236}">
                <a16:creationId xmlns:a16="http://schemas.microsoft.com/office/drawing/2014/main" id="{04F080BA-A7C3-471D-99D6-298AA81C6889}"/>
              </a:ext>
            </a:extLst>
          </p:cNvPr>
          <p:cNvSpPr>
            <a:spLocks noGrp="1"/>
          </p:cNvSpPr>
          <p:nvPr>
            <p:ph idx="1"/>
          </p:nvPr>
        </p:nvSpPr>
        <p:spPr/>
        <p:txBody>
          <a:bodyPr/>
          <a:lstStyle/>
          <a:p>
            <a:r>
              <a:rPr lang="en-US" dirty="0"/>
              <a:t>Paragraph 20i: Resolution</a:t>
            </a:r>
          </a:p>
          <a:p>
            <a:endParaRPr lang="en-US" dirty="0"/>
          </a:p>
          <a:p>
            <a:r>
              <a:rPr lang="en-US" dirty="0"/>
              <a:t>New language inserted:</a:t>
            </a:r>
          </a:p>
          <a:p>
            <a:pPr lvl="1"/>
            <a:r>
              <a:rPr lang="en-US" sz="2000" dirty="0"/>
              <a:t>(collectively “seller’s Response”). Buyer may not withdraw his objections and terminate this agreement prior to Seller’s Response;  </a:t>
            </a:r>
          </a:p>
        </p:txBody>
      </p:sp>
    </p:spTree>
    <p:extLst>
      <p:ext uri="{BB962C8B-B14F-4D97-AF65-F5344CB8AC3E}">
        <p14:creationId xmlns:p14="http://schemas.microsoft.com/office/powerpoint/2010/main" val="395982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538CD-56C4-4B7F-9DD7-D034EA442D82}"/>
              </a:ext>
            </a:extLst>
          </p:cNvPr>
          <p:cNvSpPr>
            <a:spLocks noGrp="1"/>
          </p:cNvSpPr>
          <p:nvPr>
            <p:ph type="title"/>
          </p:nvPr>
        </p:nvSpPr>
        <p:spPr/>
        <p:txBody>
          <a:bodyPr/>
          <a:lstStyle/>
          <a:p>
            <a:r>
              <a:rPr lang="en-US" dirty="0"/>
              <a:t>Old version</a:t>
            </a:r>
          </a:p>
        </p:txBody>
      </p:sp>
      <p:pic>
        <p:nvPicPr>
          <p:cNvPr id="7" name="Content Placeholder 6" descr="A screenshot of a cell phone&#10;&#10;Description generated with high confidence">
            <a:extLst>
              <a:ext uri="{FF2B5EF4-FFF2-40B4-BE49-F238E27FC236}">
                <a16:creationId xmlns:a16="http://schemas.microsoft.com/office/drawing/2014/main" id="{BDB1C7C3-187B-442C-AD39-85E9EFE3E4B7}"/>
              </a:ext>
            </a:extLst>
          </p:cNvPr>
          <p:cNvPicPr>
            <a:picLocks noGrp="1" noChangeAspect="1"/>
          </p:cNvPicPr>
          <p:nvPr>
            <p:ph idx="1"/>
          </p:nvPr>
        </p:nvPicPr>
        <p:blipFill>
          <a:blip r:embed="rId2"/>
          <a:stretch>
            <a:fillRect/>
          </a:stretch>
        </p:blipFill>
        <p:spPr>
          <a:xfrm>
            <a:off x="0" y="3564835"/>
            <a:ext cx="12191999" cy="1020417"/>
          </a:xfrm>
        </p:spPr>
      </p:pic>
    </p:spTree>
    <p:extLst>
      <p:ext uri="{BB962C8B-B14F-4D97-AF65-F5344CB8AC3E}">
        <p14:creationId xmlns:p14="http://schemas.microsoft.com/office/powerpoint/2010/main" val="2578659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C4591-00A5-47E0-B14B-9E2612D461BC}"/>
              </a:ext>
            </a:extLst>
          </p:cNvPr>
          <p:cNvSpPr>
            <a:spLocks noGrp="1"/>
          </p:cNvSpPr>
          <p:nvPr>
            <p:ph type="title"/>
          </p:nvPr>
        </p:nvSpPr>
        <p:spPr/>
        <p:txBody>
          <a:bodyPr/>
          <a:lstStyle/>
          <a:p>
            <a:r>
              <a:rPr lang="en-US" dirty="0"/>
              <a:t>New version</a:t>
            </a:r>
          </a:p>
        </p:txBody>
      </p:sp>
      <p:pic>
        <p:nvPicPr>
          <p:cNvPr id="5" name="Content Placeholder 4" descr="A screenshot of a cell phone&#10;&#10;Description generated with high confidence">
            <a:extLst>
              <a:ext uri="{FF2B5EF4-FFF2-40B4-BE49-F238E27FC236}">
                <a16:creationId xmlns:a16="http://schemas.microsoft.com/office/drawing/2014/main" id="{444C3EA4-9DCD-465A-8AC5-55FFF5ACD739}"/>
              </a:ext>
            </a:extLst>
          </p:cNvPr>
          <p:cNvPicPr>
            <a:picLocks noGrp="1" noChangeAspect="1"/>
          </p:cNvPicPr>
          <p:nvPr>
            <p:ph idx="1"/>
          </p:nvPr>
        </p:nvPicPr>
        <p:blipFill>
          <a:blip r:embed="rId2"/>
          <a:stretch>
            <a:fillRect/>
          </a:stretch>
        </p:blipFill>
        <p:spPr>
          <a:xfrm>
            <a:off x="1" y="3560618"/>
            <a:ext cx="12205854" cy="1025237"/>
          </a:xfrm>
        </p:spPr>
      </p:pic>
      <p:sp>
        <p:nvSpPr>
          <p:cNvPr id="3" name="Arrow: Down 2">
            <a:extLst>
              <a:ext uri="{FF2B5EF4-FFF2-40B4-BE49-F238E27FC236}">
                <a16:creationId xmlns:a16="http://schemas.microsoft.com/office/drawing/2014/main" id="{A4445770-0CB7-4ADA-818D-5F295855A4D1}"/>
              </a:ext>
            </a:extLst>
          </p:cNvPr>
          <p:cNvSpPr/>
          <p:nvPr/>
        </p:nvSpPr>
        <p:spPr>
          <a:xfrm rot="17749790">
            <a:off x="9435548" y="315278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3209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generated with very high confidence">
            <a:extLst>
              <a:ext uri="{FF2B5EF4-FFF2-40B4-BE49-F238E27FC236}">
                <a16:creationId xmlns:a16="http://schemas.microsoft.com/office/drawing/2014/main" id="{C9509BA4-936C-4BD1-B043-87845D79AC6B}"/>
              </a:ext>
            </a:extLst>
          </p:cNvPr>
          <p:cNvPicPr>
            <a:picLocks noChangeAspect="1"/>
          </p:cNvPicPr>
          <p:nvPr/>
        </p:nvPicPr>
        <p:blipFill>
          <a:blip r:embed="rId2"/>
          <a:stretch>
            <a:fillRect/>
          </a:stretch>
        </p:blipFill>
        <p:spPr>
          <a:xfrm>
            <a:off x="-19855" y="677177"/>
            <a:ext cx="12211855" cy="5512608"/>
          </a:xfrm>
          <a:prstGeom prst="rect">
            <a:avLst/>
          </a:prstGeom>
        </p:spPr>
      </p:pic>
      <p:sp>
        <p:nvSpPr>
          <p:cNvPr id="2" name="Arrow: Down 1">
            <a:extLst>
              <a:ext uri="{FF2B5EF4-FFF2-40B4-BE49-F238E27FC236}">
                <a16:creationId xmlns:a16="http://schemas.microsoft.com/office/drawing/2014/main" id="{39AD83CD-024B-419E-B599-E66CC05FD9B5}"/>
              </a:ext>
            </a:extLst>
          </p:cNvPr>
          <p:cNvSpPr/>
          <p:nvPr/>
        </p:nvSpPr>
        <p:spPr>
          <a:xfrm rot="3289539">
            <a:off x="10429461" y="204083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2525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F2836-3CE3-4EBB-A998-A2B72813EC48}"/>
              </a:ext>
            </a:extLst>
          </p:cNvPr>
          <p:cNvSpPr>
            <a:spLocks noGrp="1"/>
          </p:cNvSpPr>
          <p:nvPr>
            <p:ph type="title"/>
          </p:nvPr>
        </p:nvSpPr>
        <p:spPr/>
        <p:txBody>
          <a:bodyPr/>
          <a:lstStyle/>
          <a:p>
            <a:r>
              <a:rPr lang="en-US" dirty="0"/>
              <a:t>Purchase agreement</a:t>
            </a:r>
          </a:p>
        </p:txBody>
      </p:sp>
      <p:sp>
        <p:nvSpPr>
          <p:cNvPr id="3" name="Content Placeholder 2">
            <a:extLst>
              <a:ext uri="{FF2B5EF4-FFF2-40B4-BE49-F238E27FC236}">
                <a16:creationId xmlns:a16="http://schemas.microsoft.com/office/drawing/2014/main" id="{65513AA3-FB99-4883-98B6-08086849B976}"/>
              </a:ext>
            </a:extLst>
          </p:cNvPr>
          <p:cNvSpPr>
            <a:spLocks noGrp="1"/>
          </p:cNvSpPr>
          <p:nvPr>
            <p:ph idx="1"/>
          </p:nvPr>
        </p:nvSpPr>
        <p:spPr/>
        <p:txBody>
          <a:bodyPr/>
          <a:lstStyle/>
          <a:p>
            <a:r>
              <a:rPr lang="en-US" dirty="0"/>
              <a:t>Paragraph 22: Disclaimer</a:t>
            </a:r>
          </a:p>
          <a:p>
            <a:endParaRPr lang="en-US" dirty="0"/>
          </a:p>
          <a:p>
            <a:r>
              <a:rPr lang="en-US" dirty="0"/>
              <a:t>The following language has been </a:t>
            </a:r>
            <a:r>
              <a:rPr lang="en-US" b="1" dirty="0"/>
              <a:t>removed</a:t>
            </a:r>
          </a:p>
          <a:p>
            <a:pPr marL="685800" lvl="2">
              <a:spcBef>
                <a:spcPts val="1000"/>
              </a:spcBef>
            </a:pPr>
            <a:r>
              <a:rPr lang="en-US" sz="2000" dirty="0"/>
              <a:t>And is purchasing Property based solely upon Buyer’s inspection and judgement and not by reason of any representation made to buyer by seller or broker unless expressly set forth in this agreement or disclosure statements.</a:t>
            </a:r>
          </a:p>
        </p:txBody>
      </p:sp>
    </p:spTree>
    <p:extLst>
      <p:ext uri="{BB962C8B-B14F-4D97-AF65-F5344CB8AC3E}">
        <p14:creationId xmlns:p14="http://schemas.microsoft.com/office/powerpoint/2010/main" val="47489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17FA6-8174-46C3-AD08-AA98DAF898B9}"/>
              </a:ext>
            </a:extLst>
          </p:cNvPr>
          <p:cNvSpPr>
            <a:spLocks noGrp="1"/>
          </p:cNvSpPr>
          <p:nvPr>
            <p:ph type="title"/>
          </p:nvPr>
        </p:nvSpPr>
        <p:spPr/>
        <p:txBody>
          <a:bodyPr/>
          <a:lstStyle/>
          <a:p>
            <a:r>
              <a:rPr lang="en-US" dirty="0"/>
              <a:t>Old version</a:t>
            </a:r>
          </a:p>
        </p:txBody>
      </p:sp>
      <p:pic>
        <p:nvPicPr>
          <p:cNvPr id="5" name="Content Placeholder 4" descr="A close up of a newspaper&#10;&#10;Description generated with high confidence">
            <a:extLst>
              <a:ext uri="{FF2B5EF4-FFF2-40B4-BE49-F238E27FC236}">
                <a16:creationId xmlns:a16="http://schemas.microsoft.com/office/drawing/2014/main" id="{505E3D17-D4CB-491E-B9DF-45BA9081A15D}"/>
              </a:ext>
            </a:extLst>
          </p:cNvPr>
          <p:cNvPicPr>
            <a:picLocks noGrp="1" noChangeAspect="1"/>
          </p:cNvPicPr>
          <p:nvPr>
            <p:ph idx="1"/>
          </p:nvPr>
        </p:nvPicPr>
        <p:blipFill>
          <a:blip r:embed="rId2"/>
          <a:stretch>
            <a:fillRect/>
          </a:stretch>
        </p:blipFill>
        <p:spPr>
          <a:xfrm>
            <a:off x="1423270" y="2005679"/>
            <a:ext cx="9631584" cy="3652999"/>
          </a:xfrm>
        </p:spPr>
      </p:pic>
      <p:sp>
        <p:nvSpPr>
          <p:cNvPr id="3" name="Arrow: Down 2">
            <a:extLst>
              <a:ext uri="{FF2B5EF4-FFF2-40B4-BE49-F238E27FC236}">
                <a16:creationId xmlns:a16="http://schemas.microsoft.com/office/drawing/2014/main" id="{A7BD5B66-305B-439A-9323-8F8FE68D356D}"/>
              </a:ext>
            </a:extLst>
          </p:cNvPr>
          <p:cNvSpPr/>
          <p:nvPr/>
        </p:nvSpPr>
        <p:spPr>
          <a:xfrm rot="18995161">
            <a:off x="6619320" y="334297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A05F37C0-25BE-42BD-9193-22C8FA8309F2}"/>
              </a:ext>
            </a:extLst>
          </p:cNvPr>
          <p:cNvSpPr/>
          <p:nvPr/>
        </p:nvSpPr>
        <p:spPr>
          <a:xfrm rot="7116258">
            <a:off x="6877879" y="446374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6822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9C1F-1A13-44F0-B279-AE37D4074960}"/>
              </a:ext>
            </a:extLst>
          </p:cNvPr>
          <p:cNvSpPr>
            <a:spLocks noGrp="1"/>
          </p:cNvSpPr>
          <p:nvPr>
            <p:ph type="title"/>
          </p:nvPr>
        </p:nvSpPr>
        <p:spPr/>
        <p:txBody>
          <a:bodyPr/>
          <a:lstStyle/>
          <a:p>
            <a:r>
              <a:rPr lang="en-US" dirty="0"/>
              <a:t>New version</a:t>
            </a:r>
          </a:p>
        </p:txBody>
      </p:sp>
      <p:pic>
        <p:nvPicPr>
          <p:cNvPr id="5" name="Content Placeholder 4" descr="A picture containing text, newspaper&#10;&#10;Description generated with high confidence">
            <a:extLst>
              <a:ext uri="{FF2B5EF4-FFF2-40B4-BE49-F238E27FC236}">
                <a16:creationId xmlns:a16="http://schemas.microsoft.com/office/drawing/2014/main" id="{0476F621-A6A5-4C75-A4B7-798A54F37B32}"/>
              </a:ext>
            </a:extLst>
          </p:cNvPr>
          <p:cNvPicPr>
            <a:picLocks noGrp="1" noChangeAspect="1"/>
          </p:cNvPicPr>
          <p:nvPr>
            <p:ph idx="1"/>
          </p:nvPr>
        </p:nvPicPr>
        <p:blipFill>
          <a:blip r:embed="rId2"/>
          <a:stretch>
            <a:fillRect/>
          </a:stretch>
        </p:blipFill>
        <p:spPr>
          <a:xfrm>
            <a:off x="0" y="2078182"/>
            <a:ext cx="12189166" cy="4002730"/>
          </a:xfrm>
        </p:spPr>
      </p:pic>
    </p:spTree>
    <p:extLst>
      <p:ext uri="{BB962C8B-B14F-4D97-AF65-F5344CB8AC3E}">
        <p14:creationId xmlns:p14="http://schemas.microsoft.com/office/powerpoint/2010/main" val="506254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8A100-8438-42F8-AD60-B21AF52D245A}"/>
              </a:ext>
            </a:extLst>
          </p:cNvPr>
          <p:cNvSpPr>
            <a:spLocks noGrp="1"/>
          </p:cNvSpPr>
          <p:nvPr>
            <p:ph type="title"/>
          </p:nvPr>
        </p:nvSpPr>
        <p:spPr/>
        <p:txBody>
          <a:bodyPr/>
          <a:lstStyle/>
          <a:p>
            <a:r>
              <a:rPr lang="en-US" dirty="0"/>
              <a:t>Purchase Agreement</a:t>
            </a:r>
          </a:p>
        </p:txBody>
      </p:sp>
      <p:sp>
        <p:nvSpPr>
          <p:cNvPr id="3" name="Content Placeholder 2">
            <a:extLst>
              <a:ext uri="{FF2B5EF4-FFF2-40B4-BE49-F238E27FC236}">
                <a16:creationId xmlns:a16="http://schemas.microsoft.com/office/drawing/2014/main" id="{89874857-9F5A-45A2-B675-1CDDD8E2AC0F}"/>
              </a:ext>
            </a:extLst>
          </p:cNvPr>
          <p:cNvSpPr>
            <a:spLocks noGrp="1"/>
          </p:cNvSpPr>
          <p:nvPr>
            <p:ph idx="1"/>
          </p:nvPr>
        </p:nvSpPr>
        <p:spPr/>
        <p:txBody>
          <a:bodyPr/>
          <a:lstStyle/>
          <a:p>
            <a:r>
              <a:rPr lang="en-US" dirty="0"/>
              <a:t>Paragraph 40: Buyer and Seller Authorizations</a:t>
            </a:r>
          </a:p>
          <a:p>
            <a:endParaRPr lang="en-US" dirty="0"/>
          </a:p>
          <a:p>
            <a:r>
              <a:rPr lang="en-US" dirty="0"/>
              <a:t>The following Language has been inserted:</a:t>
            </a:r>
          </a:p>
          <a:p>
            <a:pPr lvl="1"/>
            <a:r>
              <a:rPr lang="en-US" sz="2000" dirty="0"/>
              <a:t>the Title Company to deliver any Title Company generated settlement statement(s), in its entirety (Seller and Buyer’s information) to both the Seller and Buyer and their respective Brokers;</a:t>
            </a:r>
          </a:p>
        </p:txBody>
      </p:sp>
    </p:spTree>
    <p:extLst>
      <p:ext uri="{BB962C8B-B14F-4D97-AF65-F5344CB8AC3E}">
        <p14:creationId xmlns:p14="http://schemas.microsoft.com/office/powerpoint/2010/main" val="3145356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D3A1A-8129-4F03-A66C-79BD57FA60CC}"/>
              </a:ext>
            </a:extLst>
          </p:cNvPr>
          <p:cNvSpPr>
            <a:spLocks noGrp="1"/>
          </p:cNvSpPr>
          <p:nvPr>
            <p:ph type="title"/>
          </p:nvPr>
        </p:nvSpPr>
        <p:spPr/>
        <p:txBody>
          <a:bodyPr/>
          <a:lstStyle/>
          <a:p>
            <a:r>
              <a:rPr lang="en-US" dirty="0"/>
              <a:t>Old version</a:t>
            </a:r>
          </a:p>
        </p:txBody>
      </p:sp>
      <p:pic>
        <p:nvPicPr>
          <p:cNvPr id="5" name="Content Placeholder 4" descr="A screenshot of a cell phone&#10;&#10;Description generated with very high confidence">
            <a:extLst>
              <a:ext uri="{FF2B5EF4-FFF2-40B4-BE49-F238E27FC236}">
                <a16:creationId xmlns:a16="http://schemas.microsoft.com/office/drawing/2014/main" id="{55744613-4919-4244-9DF5-CC27C3AB9923}"/>
              </a:ext>
            </a:extLst>
          </p:cNvPr>
          <p:cNvPicPr>
            <a:picLocks noGrp="1" noChangeAspect="1"/>
          </p:cNvPicPr>
          <p:nvPr>
            <p:ph idx="1"/>
          </p:nvPr>
        </p:nvPicPr>
        <p:blipFill>
          <a:blip r:embed="rId2"/>
          <a:stretch>
            <a:fillRect/>
          </a:stretch>
        </p:blipFill>
        <p:spPr>
          <a:xfrm>
            <a:off x="0" y="2893191"/>
            <a:ext cx="12179797" cy="1870362"/>
          </a:xfrm>
        </p:spPr>
      </p:pic>
    </p:spTree>
    <p:extLst>
      <p:ext uri="{BB962C8B-B14F-4D97-AF65-F5344CB8AC3E}">
        <p14:creationId xmlns:p14="http://schemas.microsoft.com/office/powerpoint/2010/main" val="855285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86A0-0AA9-43CC-9082-B3B9FEEA401E}"/>
              </a:ext>
            </a:extLst>
          </p:cNvPr>
          <p:cNvSpPr>
            <a:spLocks noGrp="1"/>
          </p:cNvSpPr>
          <p:nvPr>
            <p:ph type="title"/>
          </p:nvPr>
        </p:nvSpPr>
        <p:spPr/>
        <p:txBody>
          <a:bodyPr/>
          <a:lstStyle/>
          <a:p>
            <a:r>
              <a:rPr lang="en-US" dirty="0"/>
              <a:t>New version</a:t>
            </a:r>
          </a:p>
        </p:txBody>
      </p:sp>
      <p:pic>
        <p:nvPicPr>
          <p:cNvPr id="5" name="Content Placeholder 4" descr="A close up of a newspaper&#10;&#10;Description generated with high confidence">
            <a:extLst>
              <a:ext uri="{FF2B5EF4-FFF2-40B4-BE49-F238E27FC236}">
                <a16:creationId xmlns:a16="http://schemas.microsoft.com/office/drawing/2014/main" id="{8D9DCA97-6C79-4C53-8795-1439296A3C64}"/>
              </a:ext>
            </a:extLst>
          </p:cNvPr>
          <p:cNvPicPr>
            <a:picLocks noGrp="1" noChangeAspect="1"/>
          </p:cNvPicPr>
          <p:nvPr>
            <p:ph idx="1"/>
          </p:nvPr>
        </p:nvPicPr>
        <p:blipFill>
          <a:blip r:embed="rId2"/>
          <a:stretch>
            <a:fillRect/>
          </a:stretch>
        </p:blipFill>
        <p:spPr>
          <a:xfrm>
            <a:off x="1" y="2818155"/>
            <a:ext cx="12191999" cy="1886366"/>
          </a:xfrm>
        </p:spPr>
      </p:pic>
      <p:sp>
        <p:nvSpPr>
          <p:cNvPr id="3" name="Arrow: Down 2">
            <a:extLst>
              <a:ext uri="{FF2B5EF4-FFF2-40B4-BE49-F238E27FC236}">
                <a16:creationId xmlns:a16="http://schemas.microsoft.com/office/drawing/2014/main" id="{DC50DA3D-8392-4031-81AE-7E31DBF0788B}"/>
              </a:ext>
            </a:extLst>
          </p:cNvPr>
          <p:cNvSpPr/>
          <p:nvPr/>
        </p:nvSpPr>
        <p:spPr>
          <a:xfrm rot="19103633">
            <a:off x="10058399" y="285564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88179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5303E1-2828-481C-ACD4-26938F59ECDB}"/>
              </a:ext>
            </a:extLst>
          </p:cNvPr>
          <p:cNvSpPr>
            <a:spLocks noGrp="1"/>
          </p:cNvSpPr>
          <p:nvPr>
            <p:ph type="title"/>
          </p:nvPr>
        </p:nvSpPr>
        <p:spPr/>
        <p:txBody>
          <a:bodyPr/>
          <a:lstStyle/>
          <a:p>
            <a:r>
              <a:rPr lang="en-US" dirty="0"/>
              <a:t>Purchase agreement</a:t>
            </a:r>
          </a:p>
        </p:txBody>
      </p:sp>
      <p:sp>
        <p:nvSpPr>
          <p:cNvPr id="5" name="Content Placeholder 4">
            <a:extLst>
              <a:ext uri="{FF2B5EF4-FFF2-40B4-BE49-F238E27FC236}">
                <a16:creationId xmlns:a16="http://schemas.microsoft.com/office/drawing/2014/main" id="{BA87857C-4030-4B6A-9CE5-C09D2C1A4EDB}"/>
              </a:ext>
            </a:extLst>
          </p:cNvPr>
          <p:cNvSpPr>
            <a:spLocks noGrp="1"/>
          </p:cNvSpPr>
          <p:nvPr>
            <p:ph idx="1"/>
          </p:nvPr>
        </p:nvSpPr>
        <p:spPr/>
        <p:txBody>
          <a:bodyPr/>
          <a:lstStyle/>
          <a:p>
            <a:r>
              <a:rPr lang="en-US" dirty="0"/>
              <a:t>AFTER PARAGRAPH 43 AND Above the buyer’s signature</a:t>
            </a:r>
          </a:p>
          <a:p>
            <a:endParaRPr lang="en-US" dirty="0"/>
          </a:p>
          <a:p>
            <a:r>
              <a:rPr lang="en-US" dirty="0"/>
              <a:t>WIRE FRAUD LANGUAGE HAS BEEN ADDED</a:t>
            </a:r>
          </a:p>
          <a:p>
            <a:endParaRPr lang="en-US" dirty="0"/>
          </a:p>
        </p:txBody>
      </p:sp>
    </p:spTree>
    <p:extLst>
      <p:ext uri="{BB962C8B-B14F-4D97-AF65-F5344CB8AC3E}">
        <p14:creationId xmlns:p14="http://schemas.microsoft.com/office/powerpoint/2010/main" val="377200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2C68-3596-4198-83AA-6041F1524E34}"/>
              </a:ext>
            </a:extLst>
          </p:cNvPr>
          <p:cNvSpPr>
            <a:spLocks noGrp="1"/>
          </p:cNvSpPr>
          <p:nvPr>
            <p:ph type="title"/>
          </p:nvPr>
        </p:nvSpPr>
        <p:spPr/>
        <p:txBody>
          <a:bodyPr/>
          <a:lstStyle/>
          <a:p>
            <a:r>
              <a:rPr lang="en-US" dirty="0"/>
              <a:t>OLD VERSION</a:t>
            </a:r>
          </a:p>
        </p:txBody>
      </p:sp>
      <p:pic>
        <p:nvPicPr>
          <p:cNvPr id="5" name="Content Placeholder 4" descr="A screenshot of a cell phone&#10;&#10;Description generated with very high confidence">
            <a:extLst>
              <a:ext uri="{FF2B5EF4-FFF2-40B4-BE49-F238E27FC236}">
                <a16:creationId xmlns:a16="http://schemas.microsoft.com/office/drawing/2014/main" id="{F0C47C35-3F18-4678-8557-A999D6872DE9}"/>
              </a:ext>
            </a:extLst>
          </p:cNvPr>
          <p:cNvPicPr>
            <a:picLocks noGrp="1" noChangeAspect="1"/>
          </p:cNvPicPr>
          <p:nvPr>
            <p:ph idx="1"/>
          </p:nvPr>
        </p:nvPicPr>
        <p:blipFill>
          <a:blip r:embed="rId2"/>
          <a:stretch>
            <a:fillRect/>
          </a:stretch>
        </p:blipFill>
        <p:spPr>
          <a:xfrm>
            <a:off x="17754" y="3075709"/>
            <a:ext cx="12143405" cy="2008909"/>
          </a:xfrm>
        </p:spPr>
      </p:pic>
    </p:spTree>
    <p:extLst>
      <p:ext uri="{BB962C8B-B14F-4D97-AF65-F5344CB8AC3E}">
        <p14:creationId xmlns:p14="http://schemas.microsoft.com/office/powerpoint/2010/main" val="978399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2C68-3596-4198-83AA-6041F1524E34}"/>
              </a:ext>
            </a:extLst>
          </p:cNvPr>
          <p:cNvSpPr>
            <a:spLocks noGrp="1"/>
          </p:cNvSpPr>
          <p:nvPr>
            <p:ph type="title"/>
          </p:nvPr>
        </p:nvSpPr>
        <p:spPr/>
        <p:txBody>
          <a:bodyPr/>
          <a:lstStyle/>
          <a:p>
            <a:r>
              <a:rPr lang="en-US" dirty="0"/>
              <a:t>NEW VERSION</a:t>
            </a:r>
          </a:p>
        </p:txBody>
      </p:sp>
      <p:pic>
        <p:nvPicPr>
          <p:cNvPr id="5" name="Content Placeholder 4" descr="A screenshot of a cell phone&#10;&#10;Description generated with very high confidence">
            <a:extLst>
              <a:ext uri="{FF2B5EF4-FFF2-40B4-BE49-F238E27FC236}">
                <a16:creationId xmlns:a16="http://schemas.microsoft.com/office/drawing/2014/main" id="{69BC1F86-6CE3-40BF-AF33-F37CA780A56E}"/>
              </a:ext>
            </a:extLst>
          </p:cNvPr>
          <p:cNvPicPr>
            <a:picLocks noGrp="1" noChangeAspect="1"/>
          </p:cNvPicPr>
          <p:nvPr>
            <p:ph idx="1"/>
          </p:nvPr>
        </p:nvPicPr>
        <p:blipFill>
          <a:blip r:embed="rId2"/>
          <a:stretch>
            <a:fillRect/>
          </a:stretch>
        </p:blipFill>
        <p:spPr>
          <a:xfrm>
            <a:off x="13855" y="2214694"/>
            <a:ext cx="12178145" cy="3590361"/>
          </a:xfrm>
        </p:spPr>
      </p:pic>
    </p:spTree>
    <p:extLst>
      <p:ext uri="{BB962C8B-B14F-4D97-AF65-F5344CB8AC3E}">
        <p14:creationId xmlns:p14="http://schemas.microsoft.com/office/powerpoint/2010/main" val="42765923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3D81F-5073-411E-9D2C-7CE9CA4D2465}"/>
              </a:ext>
            </a:extLst>
          </p:cNvPr>
          <p:cNvSpPr>
            <a:spLocks noGrp="1"/>
          </p:cNvSpPr>
          <p:nvPr>
            <p:ph type="title"/>
          </p:nvPr>
        </p:nvSpPr>
        <p:spPr/>
        <p:txBody>
          <a:bodyPr/>
          <a:lstStyle/>
          <a:p>
            <a:r>
              <a:rPr lang="en-US" dirty="0"/>
              <a:t>Seller’s property disclosure</a:t>
            </a:r>
          </a:p>
        </p:txBody>
      </p:sp>
      <p:sp>
        <p:nvSpPr>
          <p:cNvPr id="3" name="Content Placeholder 2">
            <a:extLst>
              <a:ext uri="{FF2B5EF4-FFF2-40B4-BE49-F238E27FC236}">
                <a16:creationId xmlns:a16="http://schemas.microsoft.com/office/drawing/2014/main" id="{1A519CE8-CF1E-4EBF-AB61-9634AF0340B7}"/>
              </a:ext>
            </a:extLst>
          </p:cNvPr>
          <p:cNvSpPr>
            <a:spLocks noGrp="1"/>
          </p:cNvSpPr>
          <p:nvPr>
            <p:ph idx="1"/>
          </p:nvPr>
        </p:nvSpPr>
        <p:spPr/>
        <p:txBody>
          <a:bodyPr/>
          <a:lstStyle/>
          <a:p>
            <a:r>
              <a:rPr lang="en-US" dirty="0"/>
              <a:t>Section N4: Insurance Claims</a:t>
            </a:r>
          </a:p>
          <a:p>
            <a:endParaRPr lang="en-US" dirty="0"/>
          </a:p>
          <a:p>
            <a:r>
              <a:rPr lang="en-US" dirty="0"/>
              <a:t>New language has been inserted:</a:t>
            </a:r>
          </a:p>
          <a:p>
            <a:pPr lvl="1"/>
            <a:r>
              <a:rPr lang="en-US" sz="2000" dirty="0"/>
              <a:t>If seller did receive proceeds, did seller used proceeds to repair or correct the issue that was the subject matter of the claim?</a:t>
            </a:r>
          </a:p>
        </p:txBody>
      </p:sp>
    </p:spTree>
    <p:extLst>
      <p:ext uri="{BB962C8B-B14F-4D97-AF65-F5344CB8AC3E}">
        <p14:creationId xmlns:p14="http://schemas.microsoft.com/office/powerpoint/2010/main" val="1668477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text&#10;&#10;Description generated with very high confidence">
            <a:extLst>
              <a:ext uri="{FF2B5EF4-FFF2-40B4-BE49-F238E27FC236}">
                <a16:creationId xmlns:a16="http://schemas.microsoft.com/office/drawing/2014/main" id="{F24016CC-F506-4984-88AB-818571A91437}"/>
              </a:ext>
            </a:extLst>
          </p:cNvPr>
          <p:cNvPicPr>
            <a:picLocks noChangeAspect="1"/>
          </p:cNvPicPr>
          <p:nvPr/>
        </p:nvPicPr>
        <p:blipFill>
          <a:blip r:embed="rId2"/>
          <a:stretch>
            <a:fillRect/>
          </a:stretch>
        </p:blipFill>
        <p:spPr>
          <a:xfrm>
            <a:off x="-14515" y="603280"/>
            <a:ext cx="12236133" cy="5697416"/>
          </a:xfrm>
          <a:prstGeom prst="rect">
            <a:avLst/>
          </a:prstGeom>
        </p:spPr>
      </p:pic>
      <p:sp>
        <p:nvSpPr>
          <p:cNvPr id="2" name="Arrow: Down 1">
            <a:extLst>
              <a:ext uri="{FF2B5EF4-FFF2-40B4-BE49-F238E27FC236}">
                <a16:creationId xmlns:a16="http://schemas.microsoft.com/office/drawing/2014/main" id="{F2591988-3A86-42CE-8386-C4D28713F453}"/>
              </a:ext>
            </a:extLst>
          </p:cNvPr>
          <p:cNvSpPr/>
          <p:nvPr/>
        </p:nvSpPr>
        <p:spPr>
          <a:xfrm rot="3321131">
            <a:off x="11611366" y="245880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278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7AAC3-AA43-481E-A33E-DF284ED15995}"/>
              </a:ext>
            </a:extLst>
          </p:cNvPr>
          <p:cNvSpPr>
            <a:spLocks noGrp="1"/>
          </p:cNvSpPr>
          <p:nvPr>
            <p:ph type="title"/>
          </p:nvPr>
        </p:nvSpPr>
        <p:spPr/>
        <p:txBody>
          <a:bodyPr/>
          <a:lstStyle/>
          <a:p>
            <a:r>
              <a:rPr lang="en-US" dirty="0"/>
              <a:t>Old version</a:t>
            </a:r>
          </a:p>
        </p:txBody>
      </p:sp>
      <p:pic>
        <p:nvPicPr>
          <p:cNvPr id="5" name="Content Placeholder 4" descr="A screenshot of a cell phone&#10;&#10;Description generated with very high confidence">
            <a:extLst>
              <a:ext uri="{FF2B5EF4-FFF2-40B4-BE49-F238E27FC236}">
                <a16:creationId xmlns:a16="http://schemas.microsoft.com/office/drawing/2014/main" id="{EFDC8F20-7582-4E02-AC8A-F2D438E47512}"/>
              </a:ext>
            </a:extLst>
          </p:cNvPr>
          <p:cNvPicPr>
            <a:picLocks noGrp="1" noChangeAspect="1"/>
          </p:cNvPicPr>
          <p:nvPr>
            <p:ph idx="1"/>
          </p:nvPr>
        </p:nvPicPr>
        <p:blipFill>
          <a:blip r:embed="rId2"/>
          <a:stretch>
            <a:fillRect/>
          </a:stretch>
        </p:blipFill>
        <p:spPr>
          <a:xfrm>
            <a:off x="2027583" y="1853754"/>
            <a:ext cx="8277046" cy="3855482"/>
          </a:xfrm>
        </p:spPr>
      </p:pic>
    </p:spTree>
    <p:extLst>
      <p:ext uri="{BB962C8B-B14F-4D97-AF65-F5344CB8AC3E}">
        <p14:creationId xmlns:p14="http://schemas.microsoft.com/office/powerpoint/2010/main" val="4265622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B01FD-C506-4FDA-BC90-61E6F942BB1E}"/>
              </a:ext>
            </a:extLst>
          </p:cNvPr>
          <p:cNvSpPr>
            <a:spLocks noGrp="1"/>
          </p:cNvSpPr>
          <p:nvPr>
            <p:ph type="title"/>
          </p:nvPr>
        </p:nvSpPr>
        <p:spPr/>
        <p:txBody>
          <a:bodyPr/>
          <a:lstStyle/>
          <a:p>
            <a:r>
              <a:rPr lang="en-US" dirty="0"/>
              <a:t>New version</a:t>
            </a:r>
          </a:p>
        </p:txBody>
      </p:sp>
      <p:pic>
        <p:nvPicPr>
          <p:cNvPr id="5" name="Content Placeholder 4" descr="A screenshot of a cell phone&#10;&#10;Description generated with very high confidence">
            <a:extLst>
              <a:ext uri="{FF2B5EF4-FFF2-40B4-BE49-F238E27FC236}">
                <a16:creationId xmlns:a16="http://schemas.microsoft.com/office/drawing/2014/main" id="{02895DCC-1044-41BB-81E8-C93C11E19FF3}"/>
              </a:ext>
            </a:extLst>
          </p:cNvPr>
          <p:cNvPicPr>
            <a:picLocks noGrp="1" noChangeAspect="1"/>
          </p:cNvPicPr>
          <p:nvPr>
            <p:ph idx="1"/>
          </p:nvPr>
        </p:nvPicPr>
        <p:blipFill>
          <a:blip r:embed="rId2"/>
          <a:stretch>
            <a:fillRect/>
          </a:stretch>
        </p:blipFill>
        <p:spPr>
          <a:xfrm>
            <a:off x="1728468" y="1853754"/>
            <a:ext cx="9039723" cy="3778420"/>
          </a:xfrm>
        </p:spPr>
      </p:pic>
      <p:sp>
        <p:nvSpPr>
          <p:cNvPr id="6" name="Arrow: Down 5">
            <a:extLst>
              <a:ext uri="{FF2B5EF4-FFF2-40B4-BE49-F238E27FC236}">
                <a16:creationId xmlns:a16="http://schemas.microsoft.com/office/drawing/2014/main" id="{31C300F1-FEB3-444A-92D6-88A94D9A1599}"/>
              </a:ext>
            </a:extLst>
          </p:cNvPr>
          <p:cNvSpPr/>
          <p:nvPr/>
        </p:nvSpPr>
        <p:spPr>
          <a:xfrm rot="18477563">
            <a:off x="1744024" y="392264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9127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ADAEA-CE78-4253-9EA7-9FF647DF3E9C}"/>
              </a:ext>
            </a:extLst>
          </p:cNvPr>
          <p:cNvSpPr>
            <a:spLocks noGrp="1"/>
          </p:cNvSpPr>
          <p:nvPr>
            <p:ph type="title"/>
          </p:nvPr>
        </p:nvSpPr>
        <p:spPr/>
        <p:txBody>
          <a:bodyPr/>
          <a:lstStyle/>
          <a:p>
            <a:r>
              <a:rPr lang="en-US" dirty="0"/>
              <a:t>Seller’s property disclosure</a:t>
            </a:r>
          </a:p>
        </p:txBody>
      </p:sp>
      <p:sp>
        <p:nvSpPr>
          <p:cNvPr id="3" name="Content Placeholder 2">
            <a:extLst>
              <a:ext uri="{FF2B5EF4-FFF2-40B4-BE49-F238E27FC236}">
                <a16:creationId xmlns:a16="http://schemas.microsoft.com/office/drawing/2014/main" id="{D267C1F3-FC7D-4C4E-92FF-E212715239C1}"/>
              </a:ext>
            </a:extLst>
          </p:cNvPr>
          <p:cNvSpPr>
            <a:spLocks noGrp="1"/>
          </p:cNvSpPr>
          <p:nvPr>
            <p:ph idx="1"/>
          </p:nvPr>
        </p:nvSpPr>
        <p:spPr/>
        <p:txBody>
          <a:bodyPr/>
          <a:lstStyle/>
          <a:p>
            <a:r>
              <a:rPr lang="en-US" dirty="0"/>
              <a:t>N9: Lawsuits</a:t>
            </a:r>
          </a:p>
          <a:p>
            <a:endParaRPr lang="en-US" dirty="0"/>
          </a:p>
          <a:p>
            <a:r>
              <a:rPr lang="en-US" dirty="0"/>
              <a:t>New item added to this section:</a:t>
            </a:r>
          </a:p>
          <a:p>
            <a:pPr lvl="1"/>
            <a:r>
              <a:rPr lang="en-US" sz="2000" dirty="0"/>
              <a:t>Lawsuits RE: components of property</a:t>
            </a:r>
          </a:p>
        </p:txBody>
      </p:sp>
    </p:spTree>
    <p:extLst>
      <p:ext uri="{BB962C8B-B14F-4D97-AF65-F5344CB8AC3E}">
        <p14:creationId xmlns:p14="http://schemas.microsoft.com/office/powerpoint/2010/main" val="2572169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95F49-120C-459E-AABC-C5E1D5CCF3B0}"/>
              </a:ext>
            </a:extLst>
          </p:cNvPr>
          <p:cNvSpPr>
            <a:spLocks noGrp="1"/>
          </p:cNvSpPr>
          <p:nvPr>
            <p:ph type="title"/>
          </p:nvPr>
        </p:nvSpPr>
        <p:spPr/>
        <p:txBody>
          <a:bodyPr/>
          <a:lstStyle/>
          <a:p>
            <a:r>
              <a:rPr lang="en-US" dirty="0"/>
              <a:t>New item</a:t>
            </a:r>
          </a:p>
        </p:txBody>
      </p:sp>
      <p:pic>
        <p:nvPicPr>
          <p:cNvPr id="5" name="Content Placeholder 4" descr="A screenshot of a cell phone&#10;&#10;Description generated with very high confidence">
            <a:extLst>
              <a:ext uri="{FF2B5EF4-FFF2-40B4-BE49-F238E27FC236}">
                <a16:creationId xmlns:a16="http://schemas.microsoft.com/office/drawing/2014/main" id="{B1003B57-1724-4B72-834D-4C17AEBEA6D9}"/>
              </a:ext>
            </a:extLst>
          </p:cNvPr>
          <p:cNvPicPr>
            <a:picLocks noGrp="1" noChangeAspect="1"/>
          </p:cNvPicPr>
          <p:nvPr>
            <p:ph idx="1"/>
          </p:nvPr>
        </p:nvPicPr>
        <p:blipFill>
          <a:blip r:embed="rId2"/>
          <a:stretch>
            <a:fillRect/>
          </a:stretch>
        </p:blipFill>
        <p:spPr>
          <a:xfrm>
            <a:off x="864152" y="2078182"/>
            <a:ext cx="10414074" cy="4142509"/>
          </a:xfrm>
        </p:spPr>
      </p:pic>
      <p:sp>
        <p:nvSpPr>
          <p:cNvPr id="6" name="Arrow: Down 5">
            <a:extLst>
              <a:ext uri="{FF2B5EF4-FFF2-40B4-BE49-F238E27FC236}">
                <a16:creationId xmlns:a16="http://schemas.microsoft.com/office/drawing/2014/main" id="{2EA174FB-E0E9-40C5-8A79-8D7FFBF01DD8}"/>
              </a:ext>
            </a:extLst>
          </p:cNvPr>
          <p:cNvSpPr/>
          <p:nvPr/>
        </p:nvSpPr>
        <p:spPr>
          <a:xfrm rot="18236975">
            <a:off x="1000064" y="433346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74641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AFED1-EBDE-41F9-843F-7EA7A2B964CC}"/>
              </a:ext>
            </a:extLst>
          </p:cNvPr>
          <p:cNvSpPr>
            <a:spLocks noGrp="1"/>
          </p:cNvSpPr>
          <p:nvPr>
            <p:ph type="title"/>
          </p:nvPr>
        </p:nvSpPr>
        <p:spPr/>
        <p:txBody>
          <a:bodyPr/>
          <a:lstStyle/>
          <a:p>
            <a:r>
              <a:rPr lang="en-US" dirty="0"/>
              <a:t>Seller’s property disclosure</a:t>
            </a:r>
          </a:p>
        </p:txBody>
      </p:sp>
      <p:sp>
        <p:nvSpPr>
          <p:cNvPr id="3" name="Content Placeholder 2">
            <a:extLst>
              <a:ext uri="{FF2B5EF4-FFF2-40B4-BE49-F238E27FC236}">
                <a16:creationId xmlns:a16="http://schemas.microsoft.com/office/drawing/2014/main" id="{2490AD90-8453-4344-9631-8450B2712DEC}"/>
              </a:ext>
            </a:extLst>
          </p:cNvPr>
          <p:cNvSpPr>
            <a:spLocks noGrp="1"/>
          </p:cNvSpPr>
          <p:nvPr>
            <p:ph idx="1"/>
          </p:nvPr>
        </p:nvSpPr>
        <p:spPr/>
        <p:txBody>
          <a:bodyPr/>
          <a:lstStyle/>
          <a:p>
            <a:r>
              <a:rPr lang="en-US" dirty="0"/>
              <a:t>Section O:</a:t>
            </a:r>
          </a:p>
          <a:p>
            <a:endParaRPr lang="en-US" dirty="0"/>
          </a:p>
          <a:p>
            <a:r>
              <a:rPr lang="en-US" dirty="0"/>
              <a:t>Entirely new section added</a:t>
            </a:r>
          </a:p>
          <a:p>
            <a:pPr lvl="1"/>
            <a:r>
              <a:rPr lang="en-US" sz="2000" dirty="0"/>
              <a:t>Prior Inspection Report</a:t>
            </a:r>
          </a:p>
        </p:txBody>
      </p:sp>
    </p:spTree>
    <p:extLst>
      <p:ext uri="{BB962C8B-B14F-4D97-AF65-F5344CB8AC3E}">
        <p14:creationId xmlns:p14="http://schemas.microsoft.com/office/powerpoint/2010/main" val="375104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008F2-2870-4C20-B820-310B82849372}"/>
              </a:ext>
            </a:extLst>
          </p:cNvPr>
          <p:cNvSpPr>
            <a:spLocks noGrp="1"/>
          </p:cNvSpPr>
          <p:nvPr>
            <p:ph type="title"/>
          </p:nvPr>
        </p:nvSpPr>
        <p:spPr/>
        <p:txBody>
          <a:bodyPr/>
          <a:lstStyle/>
          <a:p>
            <a:r>
              <a:rPr lang="en-US" dirty="0"/>
              <a:t>New Section</a:t>
            </a:r>
          </a:p>
        </p:txBody>
      </p:sp>
      <p:pic>
        <p:nvPicPr>
          <p:cNvPr id="5" name="Content Placeholder 4" descr="A screenshot of a cell phone&#10;&#10;Description generated with very high confidence">
            <a:extLst>
              <a:ext uri="{FF2B5EF4-FFF2-40B4-BE49-F238E27FC236}">
                <a16:creationId xmlns:a16="http://schemas.microsoft.com/office/drawing/2014/main" id="{3D94D7BD-41EA-4865-98D2-C69EC64BC0DD}"/>
              </a:ext>
            </a:extLst>
          </p:cNvPr>
          <p:cNvPicPr>
            <a:picLocks noGrp="1" noChangeAspect="1"/>
          </p:cNvPicPr>
          <p:nvPr>
            <p:ph idx="1"/>
          </p:nvPr>
        </p:nvPicPr>
        <p:blipFill>
          <a:blip r:embed="rId2"/>
          <a:stretch>
            <a:fillRect/>
          </a:stretch>
        </p:blipFill>
        <p:spPr>
          <a:xfrm>
            <a:off x="1451580" y="1853754"/>
            <a:ext cx="9703784" cy="3735646"/>
          </a:xfrm>
        </p:spPr>
      </p:pic>
    </p:spTree>
    <p:extLst>
      <p:ext uri="{BB962C8B-B14F-4D97-AF65-F5344CB8AC3E}">
        <p14:creationId xmlns:p14="http://schemas.microsoft.com/office/powerpoint/2010/main" val="3902092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E98FD-8475-455B-B3DA-00C888E7DBC6}"/>
              </a:ext>
            </a:extLst>
          </p:cNvPr>
          <p:cNvSpPr>
            <a:spLocks noGrp="1"/>
          </p:cNvSpPr>
          <p:nvPr>
            <p:ph type="title"/>
          </p:nvPr>
        </p:nvSpPr>
        <p:spPr/>
        <p:txBody>
          <a:bodyPr/>
          <a:lstStyle/>
          <a:p>
            <a:r>
              <a:rPr lang="en-US" dirty="0"/>
              <a:t>Septic system contingency Addendum</a:t>
            </a:r>
          </a:p>
        </p:txBody>
      </p:sp>
      <p:sp>
        <p:nvSpPr>
          <p:cNvPr id="3" name="Text Placeholder 2">
            <a:extLst>
              <a:ext uri="{FF2B5EF4-FFF2-40B4-BE49-F238E27FC236}">
                <a16:creationId xmlns:a16="http://schemas.microsoft.com/office/drawing/2014/main" id="{50A4D2C2-7A9B-46B3-AC62-6DB742DAA149}"/>
              </a:ext>
            </a:extLst>
          </p:cNvPr>
          <p:cNvSpPr>
            <a:spLocks noGrp="1"/>
          </p:cNvSpPr>
          <p:nvPr>
            <p:ph type="body" idx="1"/>
          </p:nvPr>
        </p:nvSpPr>
        <p:spPr/>
        <p:txBody>
          <a:bodyPr/>
          <a:lstStyle/>
          <a:p>
            <a:r>
              <a:rPr lang="en-US" dirty="0"/>
              <a:t>RANM 5120A</a:t>
            </a:r>
          </a:p>
        </p:txBody>
      </p:sp>
    </p:spTree>
    <p:extLst>
      <p:ext uri="{BB962C8B-B14F-4D97-AF65-F5344CB8AC3E}">
        <p14:creationId xmlns:p14="http://schemas.microsoft.com/office/powerpoint/2010/main" val="30300406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CA62-006A-4179-85A3-48FF83882609}"/>
              </a:ext>
            </a:extLst>
          </p:cNvPr>
          <p:cNvSpPr>
            <a:spLocks noGrp="1"/>
          </p:cNvSpPr>
          <p:nvPr>
            <p:ph type="title"/>
          </p:nvPr>
        </p:nvSpPr>
        <p:spPr/>
        <p:txBody>
          <a:bodyPr/>
          <a:lstStyle/>
          <a:p>
            <a:r>
              <a:rPr lang="en-US" dirty="0"/>
              <a:t>Septic system contingency addendum</a:t>
            </a:r>
          </a:p>
        </p:txBody>
      </p:sp>
      <p:sp>
        <p:nvSpPr>
          <p:cNvPr id="3" name="Content Placeholder 2">
            <a:extLst>
              <a:ext uri="{FF2B5EF4-FFF2-40B4-BE49-F238E27FC236}">
                <a16:creationId xmlns:a16="http://schemas.microsoft.com/office/drawing/2014/main" id="{F95AF4BA-1A4F-45B6-979D-FD669DE2E570}"/>
              </a:ext>
            </a:extLst>
          </p:cNvPr>
          <p:cNvSpPr>
            <a:spLocks noGrp="1"/>
          </p:cNvSpPr>
          <p:nvPr>
            <p:ph idx="1"/>
          </p:nvPr>
        </p:nvSpPr>
        <p:spPr/>
        <p:txBody>
          <a:bodyPr/>
          <a:lstStyle/>
          <a:p>
            <a:r>
              <a:rPr lang="en-US" dirty="0"/>
              <a:t>Paragraph 1 - Reorganized and broken down in subsections A and B</a:t>
            </a:r>
          </a:p>
          <a:p>
            <a:r>
              <a:rPr lang="en-US" dirty="0"/>
              <a:t>1(A) – Clarifies that an evaluation is not required if a prior evaluation was conducted within 180 days prior to closing (wording on the old form was confusing/ambiguous).</a:t>
            </a:r>
          </a:p>
          <a:p>
            <a:r>
              <a:rPr lang="en-US" dirty="0"/>
              <a:t>1(B) – Explains that if an evaluation is conducted and property does not close for more than 180 days after evaluation, NMED may require an additional evaluation prior to transfer.</a:t>
            </a:r>
          </a:p>
          <a:p>
            <a:r>
              <a:rPr lang="en-US" dirty="0"/>
              <a:t>1(B)(</a:t>
            </a:r>
            <a:r>
              <a:rPr lang="en-US" dirty="0" err="1"/>
              <a:t>i</a:t>
            </a:r>
            <a:r>
              <a:rPr lang="en-US" dirty="0"/>
              <a:t>) – Reiterates language from the Purchase Agreement that even if the seller is paying for and/or ordering the septic evaluation, Buyer still gets to choose the evaluator.</a:t>
            </a:r>
          </a:p>
        </p:txBody>
      </p:sp>
    </p:spTree>
    <p:extLst>
      <p:ext uri="{BB962C8B-B14F-4D97-AF65-F5344CB8AC3E}">
        <p14:creationId xmlns:p14="http://schemas.microsoft.com/office/powerpoint/2010/main" val="2728939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C75E2B-CACA-478C-B26B-182AF87A18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50FF2874-547C-4D14-9E18-28B19002FB8C}"/>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36CF827D-A163-47F7-BD87-34EB4FA7D69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99D9A9-1DA8-433D-A9BC-FB48D93D421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Content Placeholder 4" descr="A close up of a newspaper&#10;&#10;Description generated with high confidence">
            <a:extLst>
              <a:ext uri="{FF2B5EF4-FFF2-40B4-BE49-F238E27FC236}">
                <a16:creationId xmlns:a16="http://schemas.microsoft.com/office/drawing/2014/main" id="{FB37FDB6-53C8-4AC1-9F66-15EE60187C4F}"/>
              </a:ext>
            </a:extLst>
          </p:cNvPr>
          <p:cNvPicPr>
            <a:picLocks noGrp="1" noChangeAspect="1"/>
          </p:cNvPicPr>
          <p:nvPr>
            <p:ph idx="1"/>
          </p:nvPr>
        </p:nvPicPr>
        <p:blipFill>
          <a:blip r:embed="rId3"/>
          <a:stretch>
            <a:fillRect/>
          </a:stretch>
        </p:blipFill>
        <p:spPr>
          <a:xfrm>
            <a:off x="712516" y="2244436"/>
            <a:ext cx="10933861" cy="3034146"/>
          </a:xfrm>
          <a:prstGeom prst="rect">
            <a:avLst/>
          </a:prstGeom>
        </p:spPr>
      </p:pic>
      <p:sp>
        <p:nvSpPr>
          <p:cNvPr id="2" name="Title 1">
            <a:extLst>
              <a:ext uri="{FF2B5EF4-FFF2-40B4-BE49-F238E27FC236}">
                <a16:creationId xmlns:a16="http://schemas.microsoft.com/office/drawing/2014/main" id="{F878314B-D0AC-48D1-81D6-9C80AEBD8E62}"/>
              </a:ext>
            </a:extLst>
          </p:cNvPr>
          <p:cNvSpPr>
            <a:spLocks noGrp="1"/>
          </p:cNvSpPr>
          <p:nvPr>
            <p:ph type="title"/>
          </p:nvPr>
        </p:nvSpPr>
        <p:spPr>
          <a:xfrm>
            <a:off x="1451579" y="804519"/>
            <a:ext cx="9603275" cy="1049235"/>
          </a:xfrm>
        </p:spPr>
        <p:txBody>
          <a:bodyPr vert="horz" lIns="91440" tIns="45720" rIns="91440" bIns="45720" rtlCol="0" anchor="t">
            <a:normAutofit/>
          </a:bodyPr>
          <a:lstStyle/>
          <a:p>
            <a:r>
              <a:rPr lang="en-US" dirty="0"/>
              <a:t>Septic system contingency addendum</a:t>
            </a:r>
          </a:p>
        </p:txBody>
      </p:sp>
    </p:spTree>
    <p:extLst>
      <p:ext uri="{BB962C8B-B14F-4D97-AF65-F5344CB8AC3E}">
        <p14:creationId xmlns:p14="http://schemas.microsoft.com/office/powerpoint/2010/main" val="3724546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C75E2B-CACA-478C-B26B-182AF87A18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50FF2874-547C-4D14-9E18-28B19002FB8C}"/>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36CF827D-A163-47F7-BD87-34EB4FA7D69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99D9A9-1DA8-433D-A9BC-FB48D93D421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F878314B-D0AC-48D1-81D6-9C80AEBD8E62}"/>
              </a:ext>
            </a:extLst>
          </p:cNvPr>
          <p:cNvSpPr>
            <a:spLocks noGrp="1"/>
          </p:cNvSpPr>
          <p:nvPr>
            <p:ph type="title"/>
          </p:nvPr>
        </p:nvSpPr>
        <p:spPr>
          <a:xfrm>
            <a:off x="1451579" y="804519"/>
            <a:ext cx="9603275" cy="1049235"/>
          </a:xfrm>
        </p:spPr>
        <p:txBody>
          <a:bodyPr vert="horz" lIns="91440" tIns="45720" rIns="91440" bIns="45720" rtlCol="0" anchor="t">
            <a:normAutofit/>
          </a:bodyPr>
          <a:lstStyle/>
          <a:p>
            <a:r>
              <a:rPr lang="en-US" dirty="0"/>
              <a:t>Septic system contingency addendum</a:t>
            </a:r>
          </a:p>
        </p:txBody>
      </p:sp>
      <p:pic>
        <p:nvPicPr>
          <p:cNvPr id="7" name="Content Placeholder 6" descr="A screenshot of a newspaper&#10;&#10;Description generated with very high confidence">
            <a:extLst>
              <a:ext uri="{FF2B5EF4-FFF2-40B4-BE49-F238E27FC236}">
                <a16:creationId xmlns:a16="http://schemas.microsoft.com/office/drawing/2014/main" id="{DCA54F06-4F64-42CB-970A-E004AE4E1CD7}"/>
              </a:ext>
            </a:extLst>
          </p:cNvPr>
          <p:cNvPicPr>
            <a:picLocks noGrp="1" noChangeAspect="1"/>
          </p:cNvPicPr>
          <p:nvPr>
            <p:ph idx="1"/>
          </p:nvPr>
        </p:nvPicPr>
        <p:blipFill>
          <a:blip r:embed="rId3"/>
          <a:stretch>
            <a:fillRect/>
          </a:stretch>
        </p:blipFill>
        <p:spPr>
          <a:xfrm>
            <a:off x="1945760" y="1853754"/>
            <a:ext cx="8794661" cy="3840463"/>
          </a:xfrm>
        </p:spPr>
      </p:pic>
    </p:spTree>
    <p:extLst>
      <p:ext uri="{BB962C8B-B14F-4D97-AF65-F5344CB8AC3E}">
        <p14:creationId xmlns:p14="http://schemas.microsoft.com/office/powerpoint/2010/main" val="2879654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449D-947C-4B10-8273-E63372AB64FC}"/>
              </a:ext>
            </a:extLst>
          </p:cNvPr>
          <p:cNvSpPr>
            <a:spLocks noGrp="1"/>
          </p:cNvSpPr>
          <p:nvPr>
            <p:ph type="title"/>
          </p:nvPr>
        </p:nvSpPr>
        <p:spPr/>
        <p:txBody>
          <a:bodyPr/>
          <a:lstStyle/>
          <a:p>
            <a:r>
              <a:rPr lang="en-US" dirty="0"/>
              <a:t>Purchase agreement</a:t>
            </a:r>
          </a:p>
        </p:txBody>
      </p:sp>
      <p:sp>
        <p:nvSpPr>
          <p:cNvPr id="3" name="Content Placeholder 2">
            <a:extLst>
              <a:ext uri="{FF2B5EF4-FFF2-40B4-BE49-F238E27FC236}">
                <a16:creationId xmlns:a16="http://schemas.microsoft.com/office/drawing/2014/main" id="{A68E10BE-2BEE-4352-BB1C-FCBE29131CE5}"/>
              </a:ext>
            </a:extLst>
          </p:cNvPr>
          <p:cNvSpPr>
            <a:spLocks noGrp="1"/>
          </p:cNvSpPr>
          <p:nvPr>
            <p:ph idx="1"/>
          </p:nvPr>
        </p:nvSpPr>
        <p:spPr/>
        <p:txBody>
          <a:bodyPr/>
          <a:lstStyle/>
          <a:p>
            <a:r>
              <a:rPr lang="en-US" dirty="0"/>
              <a:t>Paragraph 4d: Personal Property</a:t>
            </a:r>
          </a:p>
          <a:p>
            <a:endParaRPr lang="en-US" dirty="0"/>
          </a:p>
          <a:p>
            <a:r>
              <a:rPr lang="en-US" dirty="0"/>
              <a:t>The following personal property, if checked, shall remain with the property:</a:t>
            </a:r>
          </a:p>
          <a:p>
            <a:pPr algn="ctr"/>
            <a:r>
              <a:rPr lang="en-US" dirty="0"/>
              <a:t>Freestanding ranges</a:t>
            </a:r>
          </a:p>
          <a:p>
            <a:endParaRPr lang="en-US" dirty="0"/>
          </a:p>
          <a:p>
            <a:endParaRPr lang="en-US" dirty="0"/>
          </a:p>
        </p:txBody>
      </p:sp>
    </p:spTree>
    <p:extLst>
      <p:ext uri="{BB962C8B-B14F-4D97-AF65-F5344CB8AC3E}">
        <p14:creationId xmlns:p14="http://schemas.microsoft.com/office/powerpoint/2010/main" val="4986704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87D84-AF51-4C74-97FD-BFD755D99260}"/>
              </a:ext>
            </a:extLst>
          </p:cNvPr>
          <p:cNvSpPr>
            <a:spLocks noGrp="1"/>
          </p:cNvSpPr>
          <p:nvPr>
            <p:ph type="title"/>
          </p:nvPr>
        </p:nvSpPr>
        <p:spPr/>
        <p:txBody>
          <a:bodyPr/>
          <a:lstStyle/>
          <a:p>
            <a:r>
              <a:rPr lang="en-US" dirty="0"/>
              <a:t>Occupancy agreement – seller</a:t>
            </a:r>
          </a:p>
        </p:txBody>
      </p:sp>
      <p:sp>
        <p:nvSpPr>
          <p:cNvPr id="3" name="Text Placeholder 2">
            <a:extLst>
              <a:ext uri="{FF2B5EF4-FFF2-40B4-BE49-F238E27FC236}">
                <a16:creationId xmlns:a16="http://schemas.microsoft.com/office/drawing/2014/main" id="{083B7155-CB7D-4164-BEC2-F1D4F1FA30C3}"/>
              </a:ext>
            </a:extLst>
          </p:cNvPr>
          <p:cNvSpPr>
            <a:spLocks noGrp="1"/>
          </p:cNvSpPr>
          <p:nvPr>
            <p:ph type="body" idx="1"/>
          </p:nvPr>
        </p:nvSpPr>
        <p:spPr/>
        <p:txBody>
          <a:bodyPr/>
          <a:lstStyle/>
          <a:p>
            <a:r>
              <a:rPr lang="en-US" dirty="0"/>
              <a:t>RANM 2202</a:t>
            </a:r>
          </a:p>
        </p:txBody>
      </p:sp>
    </p:spTree>
    <p:extLst>
      <p:ext uri="{BB962C8B-B14F-4D97-AF65-F5344CB8AC3E}">
        <p14:creationId xmlns:p14="http://schemas.microsoft.com/office/powerpoint/2010/main" val="12543493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2D1D-3F75-4191-9C0C-6EACD0017621}"/>
              </a:ext>
            </a:extLst>
          </p:cNvPr>
          <p:cNvSpPr>
            <a:spLocks noGrp="1"/>
          </p:cNvSpPr>
          <p:nvPr>
            <p:ph type="title"/>
          </p:nvPr>
        </p:nvSpPr>
        <p:spPr/>
        <p:txBody>
          <a:bodyPr/>
          <a:lstStyle/>
          <a:p>
            <a:r>
              <a:rPr lang="en-US" dirty="0"/>
              <a:t>Occupancy Agreement – Seller (Ranm 2202)</a:t>
            </a:r>
          </a:p>
        </p:txBody>
      </p:sp>
      <p:sp>
        <p:nvSpPr>
          <p:cNvPr id="3" name="Content Placeholder 2">
            <a:extLst>
              <a:ext uri="{FF2B5EF4-FFF2-40B4-BE49-F238E27FC236}">
                <a16:creationId xmlns:a16="http://schemas.microsoft.com/office/drawing/2014/main" id="{D58D1BA5-F8CB-4C61-AF1E-510583E3624B}"/>
              </a:ext>
            </a:extLst>
          </p:cNvPr>
          <p:cNvSpPr>
            <a:spLocks noGrp="1"/>
          </p:cNvSpPr>
          <p:nvPr>
            <p:ph idx="1"/>
          </p:nvPr>
        </p:nvSpPr>
        <p:spPr/>
        <p:txBody>
          <a:bodyPr/>
          <a:lstStyle/>
          <a:p>
            <a:r>
              <a:rPr lang="en-US" dirty="0"/>
              <a:t>Paragraph 4 – Payment. Was reorganized and broken down into 4 subsections.</a:t>
            </a:r>
          </a:p>
          <a:p>
            <a:r>
              <a:rPr lang="en-US" dirty="0"/>
              <a:t>4(A) – Deposit. Clarifies when Deposit will be refunded if there is no damage to the property.</a:t>
            </a:r>
          </a:p>
          <a:p>
            <a:r>
              <a:rPr lang="en-US" dirty="0"/>
              <a:t>4(B) – Occupancy Fee. Defines the compensation paid as a “fee” and not “rent.” The term “rent” created issues with the buyer’s lender on the Buyer’s Occupancy Agreement, so it was changed. For consistency, the same terminology was used in the Seller’s Occupancy Agreement.</a:t>
            </a:r>
          </a:p>
          <a:p>
            <a:endParaRPr lang="en-US" dirty="0"/>
          </a:p>
        </p:txBody>
      </p:sp>
    </p:spTree>
    <p:extLst>
      <p:ext uri="{BB962C8B-B14F-4D97-AF65-F5344CB8AC3E}">
        <p14:creationId xmlns:p14="http://schemas.microsoft.com/office/powerpoint/2010/main" val="22109079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2D1D-3F75-4191-9C0C-6EACD0017621}"/>
              </a:ext>
            </a:extLst>
          </p:cNvPr>
          <p:cNvSpPr>
            <a:spLocks noGrp="1"/>
          </p:cNvSpPr>
          <p:nvPr>
            <p:ph type="title"/>
          </p:nvPr>
        </p:nvSpPr>
        <p:spPr/>
        <p:txBody>
          <a:bodyPr/>
          <a:lstStyle/>
          <a:p>
            <a:r>
              <a:rPr lang="en-US" dirty="0"/>
              <a:t>Occupancy Agreement – Seller (Ranm 2202)</a:t>
            </a:r>
          </a:p>
        </p:txBody>
      </p:sp>
      <p:sp>
        <p:nvSpPr>
          <p:cNvPr id="3" name="Content Placeholder 2">
            <a:extLst>
              <a:ext uri="{FF2B5EF4-FFF2-40B4-BE49-F238E27FC236}">
                <a16:creationId xmlns:a16="http://schemas.microsoft.com/office/drawing/2014/main" id="{D58D1BA5-F8CB-4C61-AF1E-510583E3624B}"/>
              </a:ext>
            </a:extLst>
          </p:cNvPr>
          <p:cNvSpPr>
            <a:spLocks noGrp="1"/>
          </p:cNvSpPr>
          <p:nvPr>
            <p:ph idx="1"/>
          </p:nvPr>
        </p:nvSpPr>
        <p:spPr/>
        <p:txBody>
          <a:bodyPr/>
          <a:lstStyle/>
          <a:p>
            <a:r>
              <a:rPr lang="en-US" dirty="0"/>
              <a:t>4(C) – New term “Holdover Charge.” In as attempt to clarify the significance and consequences of the Seller remaining in the Property past the agreed upon term.</a:t>
            </a:r>
          </a:p>
          <a:p>
            <a:r>
              <a:rPr lang="en-US" dirty="0"/>
              <a:t>4(D) Sets forth when deposits, the Occupancy Fees and the Holdover Fees are due.</a:t>
            </a:r>
          </a:p>
          <a:p>
            <a:pPr marL="0" indent="0">
              <a:buNone/>
            </a:pPr>
            <a:endParaRPr lang="en-US" dirty="0"/>
          </a:p>
        </p:txBody>
      </p:sp>
    </p:spTree>
    <p:extLst>
      <p:ext uri="{BB962C8B-B14F-4D97-AF65-F5344CB8AC3E}">
        <p14:creationId xmlns:p14="http://schemas.microsoft.com/office/powerpoint/2010/main" val="37781243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E8944BA5-1196-4770-B663-85014646140E}"/>
              </a:ext>
            </a:extLst>
          </p:cNvPr>
          <p:cNvPicPr>
            <a:picLocks noChangeAspect="1"/>
          </p:cNvPicPr>
          <p:nvPr/>
        </p:nvPicPr>
        <p:blipFill>
          <a:blip r:embed="rId2"/>
          <a:stretch>
            <a:fillRect/>
          </a:stretch>
        </p:blipFill>
        <p:spPr>
          <a:xfrm>
            <a:off x="0" y="2239618"/>
            <a:ext cx="12192000" cy="2358886"/>
          </a:xfrm>
          <a:prstGeom prst="rect">
            <a:avLst/>
          </a:prstGeom>
        </p:spPr>
      </p:pic>
    </p:spTree>
    <p:extLst>
      <p:ext uri="{BB962C8B-B14F-4D97-AF65-F5344CB8AC3E}">
        <p14:creationId xmlns:p14="http://schemas.microsoft.com/office/powerpoint/2010/main" val="22077750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2D1D-3F75-4191-9C0C-6EACD0017621}"/>
              </a:ext>
            </a:extLst>
          </p:cNvPr>
          <p:cNvSpPr>
            <a:spLocks noGrp="1"/>
          </p:cNvSpPr>
          <p:nvPr>
            <p:ph type="title"/>
          </p:nvPr>
        </p:nvSpPr>
        <p:spPr/>
        <p:txBody>
          <a:bodyPr/>
          <a:lstStyle/>
          <a:p>
            <a:r>
              <a:rPr lang="en-US" dirty="0"/>
              <a:t>Occupancy Agreement – Seller (Ranm 2202)</a:t>
            </a:r>
          </a:p>
        </p:txBody>
      </p:sp>
      <p:pic>
        <p:nvPicPr>
          <p:cNvPr id="5" name="Content Placeholder 4" descr="A screenshot of a cell phone&#10;&#10;Description generated with very high confidence">
            <a:extLst>
              <a:ext uri="{FF2B5EF4-FFF2-40B4-BE49-F238E27FC236}">
                <a16:creationId xmlns:a16="http://schemas.microsoft.com/office/drawing/2014/main" id="{E1E22DDD-584E-45F2-8E10-751B4C8219C6}"/>
              </a:ext>
            </a:extLst>
          </p:cNvPr>
          <p:cNvPicPr>
            <a:picLocks noGrp="1" noChangeAspect="1"/>
          </p:cNvPicPr>
          <p:nvPr>
            <p:ph idx="1"/>
          </p:nvPr>
        </p:nvPicPr>
        <p:blipFill>
          <a:blip r:embed="rId2"/>
          <a:stretch>
            <a:fillRect/>
          </a:stretch>
        </p:blipFill>
        <p:spPr>
          <a:xfrm>
            <a:off x="589422" y="1948133"/>
            <a:ext cx="11032735" cy="3684041"/>
          </a:xfrm>
        </p:spPr>
      </p:pic>
      <p:sp>
        <p:nvSpPr>
          <p:cNvPr id="3" name="Arrow: Right 2">
            <a:extLst>
              <a:ext uri="{FF2B5EF4-FFF2-40B4-BE49-F238E27FC236}">
                <a16:creationId xmlns:a16="http://schemas.microsoft.com/office/drawing/2014/main" id="{C1BE5C0A-1462-4C55-A14F-ABEE777740F4}"/>
              </a:ext>
            </a:extLst>
          </p:cNvPr>
          <p:cNvSpPr/>
          <p:nvPr/>
        </p:nvSpPr>
        <p:spPr>
          <a:xfrm rot="1480122">
            <a:off x="3578088" y="203581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32882F11-A1CC-453B-84D7-0727605DA82C}"/>
              </a:ext>
            </a:extLst>
          </p:cNvPr>
          <p:cNvSpPr/>
          <p:nvPr/>
        </p:nvSpPr>
        <p:spPr>
          <a:xfrm rot="1397211">
            <a:off x="1695153" y="277070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1EAF6685-3527-4A3C-84EE-6F2E2ECFBCCF}"/>
              </a:ext>
            </a:extLst>
          </p:cNvPr>
          <p:cNvSpPr/>
          <p:nvPr/>
        </p:nvSpPr>
        <p:spPr>
          <a:xfrm rot="1509879">
            <a:off x="788969" y="328106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83C8E4D2-3A84-40D9-8A0C-DEC7145E4ED4}"/>
              </a:ext>
            </a:extLst>
          </p:cNvPr>
          <p:cNvSpPr/>
          <p:nvPr/>
        </p:nvSpPr>
        <p:spPr>
          <a:xfrm rot="1675183">
            <a:off x="705483" y="44131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43338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330C3-1141-4FE7-91DF-7D798F57F5CF}"/>
              </a:ext>
            </a:extLst>
          </p:cNvPr>
          <p:cNvSpPr>
            <a:spLocks noGrp="1"/>
          </p:cNvSpPr>
          <p:nvPr>
            <p:ph type="title"/>
          </p:nvPr>
        </p:nvSpPr>
        <p:spPr/>
        <p:txBody>
          <a:bodyPr/>
          <a:lstStyle/>
          <a:p>
            <a:r>
              <a:rPr lang="en-US" dirty="0"/>
              <a:t>Occupancy agreement – Seller (RANM 2202)</a:t>
            </a:r>
          </a:p>
        </p:txBody>
      </p:sp>
      <p:sp>
        <p:nvSpPr>
          <p:cNvPr id="3" name="Content Placeholder 2">
            <a:extLst>
              <a:ext uri="{FF2B5EF4-FFF2-40B4-BE49-F238E27FC236}">
                <a16:creationId xmlns:a16="http://schemas.microsoft.com/office/drawing/2014/main" id="{8BAFBD93-8A29-4975-B906-EE5329C6BD27}"/>
              </a:ext>
            </a:extLst>
          </p:cNvPr>
          <p:cNvSpPr>
            <a:spLocks noGrp="1"/>
          </p:cNvSpPr>
          <p:nvPr>
            <p:ph idx="1"/>
          </p:nvPr>
        </p:nvSpPr>
        <p:spPr/>
        <p:txBody>
          <a:bodyPr/>
          <a:lstStyle/>
          <a:p>
            <a:r>
              <a:rPr lang="en-US" dirty="0"/>
              <a:t>Paragraph 6(A)</a:t>
            </a:r>
          </a:p>
          <a:p>
            <a:r>
              <a:rPr lang="en-US" dirty="0"/>
              <a:t>Added language advising Buyer to check with his/her insurance company regarding coverage after closing, but before seller vacates.</a:t>
            </a:r>
          </a:p>
        </p:txBody>
      </p:sp>
    </p:spTree>
    <p:extLst>
      <p:ext uri="{BB962C8B-B14F-4D97-AF65-F5344CB8AC3E}">
        <p14:creationId xmlns:p14="http://schemas.microsoft.com/office/powerpoint/2010/main" val="21955022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330C3-1141-4FE7-91DF-7D798F57F5CF}"/>
              </a:ext>
            </a:extLst>
          </p:cNvPr>
          <p:cNvSpPr>
            <a:spLocks noGrp="1"/>
          </p:cNvSpPr>
          <p:nvPr>
            <p:ph type="title"/>
          </p:nvPr>
        </p:nvSpPr>
        <p:spPr/>
        <p:txBody>
          <a:bodyPr/>
          <a:lstStyle/>
          <a:p>
            <a:r>
              <a:rPr lang="en-US" dirty="0"/>
              <a:t>Occupancy agreement – Seller (RANM 2202)</a:t>
            </a:r>
          </a:p>
        </p:txBody>
      </p:sp>
      <p:pic>
        <p:nvPicPr>
          <p:cNvPr id="8" name="Content Placeholder 7" descr="A close up of a logo&#10;&#10;Description generated with high confidence">
            <a:extLst>
              <a:ext uri="{FF2B5EF4-FFF2-40B4-BE49-F238E27FC236}">
                <a16:creationId xmlns:a16="http://schemas.microsoft.com/office/drawing/2014/main" id="{A4E48BD8-AEF4-495C-A2E3-25F78472105D}"/>
              </a:ext>
            </a:extLst>
          </p:cNvPr>
          <p:cNvPicPr>
            <a:picLocks noGrp="1" noChangeAspect="1"/>
          </p:cNvPicPr>
          <p:nvPr>
            <p:ph idx="1"/>
          </p:nvPr>
        </p:nvPicPr>
        <p:blipFill>
          <a:blip r:embed="rId2"/>
          <a:stretch>
            <a:fillRect/>
          </a:stretch>
        </p:blipFill>
        <p:spPr>
          <a:xfrm>
            <a:off x="-1" y="3127513"/>
            <a:ext cx="12192001" cy="1272209"/>
          </a:xfrm>
        </p:spPr>
      </p:pic>
    </p:spTree>
    <p:extLst>
      <p:ext uri="{BB962C8B-B14F-4D97-AF65-F5344CB8AC3E}">
        <p14:creationId xmlns:p14="http://schemas.microsoft.com/office/powerpoint/2010/main" val="11096294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330C3-1141-4FE7-91DF-7D798F57F5CF}"/>
              </a:ext>
            </a:extLst>
          </p:cNvPr>
          <p:cNvSpPr>
            <a:spLocks noGrp="1"/>
          </p:cNvSpPr>
          <p:nvPr>
            <p:ph type="title"/>
          </p:nvPr>
        </p:nvSpPr>
        <p:spPr/>
        <p:txBody>
          <a:bodyPr/>
          <a:lstStyle/>
          <a:p>
            <a:r>
              <a:rPr lang="en-US" dirty="0"/>
              <a:t>Occupancy agreement – Seller (RANM 2202)</a:t>
            </a:r>
          </a:p>
        </p:txBody>
      </p:sp>
      <p:pic>
        <p:nvPicPr>
          <p:cNvPr id="5" name="Content Placeholder 4" descr="A screenshot of a cell phone&#10;&#10;Description generated with high confidence">
            <a:extLst>
              <a:ext uri="{FF2B5EF4-FFF2-40B4-BE49-F238E27FC236}">
                <a16:creationId xmlns:a16="http://schemas.microsoft.com/office/drawing/2014/main" id="{4E29FF32-DA2C-4D6D-AED3-2E58E5997517}"/>
              </a:ext>
            </a:extLst>
          </p:cNvPr>
          <p:cNvPicPr>
            <a:picLocks noGrp="1" noChangeAspect="1"/>
          </p:cNvPicPr>
          <p:nvPr>
            <p:ph idx="1"/>
          </p:nvPr>
        </p:nvPicPr>
        <p:blipFill>
          <a:blip r:embed="rId2"/>
          <a:stretch>
            <a:fillRect/>
          </a:stretch>
        </p:blipFill>
        <p:spPr>
          <a:xfrm>
            <a:off x="0" y="3103419"/>
            <a:ext cx="12192000" cy="1302326"/>
          </a:xfrm>
        </p:spPr>
      </p:pic>
    </p:spTree>
    <p:extLst>
      <p:ext uri="{BB962C8B-B14F-4D97-AF65-F5344CB8AC3E}">
        <p14:creationId xmlns:p14="http://schemas.microsoft.com/office/powerpoint/2010/main" val="22173233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87D84-AF51-4C74-97FD-BFD755D99260}"/>
              </a:ext>
            </a:extLst>
          </p:cNvPr>
          <p:cNvSpPr>
            <a:spLocks noGrp="1"/>
          </p:cNvSpPr>
          <p:nvPr>
            <p:ph type="title"/>
          </p:nvPr>
        </p:nvSpPr>
        <p:spPr/>
        <p:txBody>
          <a:bodyPr/>
          <a:lstStyle/>
          <a:p>
            <a:r>
              <a:rPr lang="en-US" dirty="0"/>
              <a:t>Occupancy agreement – buyer</a:t>
            </a:r>
          </a:p>
        </p:txBody>
      </p:sp>
      <p:sp>
        <p:nvSpPr>
          <p:cNvPr id="3" name="Text Placeholder 2">
            <a:extLst>
              <a:ext uri="{FF2B5EF4-FFF2-40B4-BE49-F238E27FC236}">
                <a16:creationId xmlns:a16="http://schemas.microsoft.com/office/drawing/2014/main" id="{083B7155-CB7D-4164-BEC2-F1D4F1FA30C3}"/>
              </a:ext>
            </a:extLst>
          </p:cNvPr>
          <p:cNvSpPr>
            <a:spLocks noGrp="1"/>
          </p:cNvSpPr>
          <p:nvPr>
            <p:ph type="body" idx="1"/>
          </p:nvPr>
        </p:nvSpPr>
        <p:spPr/>
        <p:txBody>
          <a:bodyPr/>
          <a:lstStyle/>
          <a:p>
            <a:r>
              <a:rPr lang="en-US" dirty="0"/>
              <a:t>RANM 2201</a:t>
            </a:r>
          </a:p>
        </p:txBody>
      </p:sp>
    </p:spTree>
    <p:extLst>
      <p:ext uri="{BB962C8B-B14F-4D97-AF65-F5344CB8AC3E}">
        <p14:creationId xmlns:p14="http://schemas.microsoft.com/office/powerpoint/2010/main" val="623515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330C3-1141-4FE7-91DF-7D798F57F5CF}"/>
              </a:ext>
            </a:extLst>
          </p:cNvPr>
          <p:cNvSpPr>
            <a:spLocks noGrp="1"/>
          </p:cNvSpPr>
          <p:nvPr>
            <p:ph type="title"/>
          </p:nvPr>
        </p:nvSpPr>
        <p:spPr/>
        <p:txBody>
          <a:bodyPr/>
          <a:lstStyle/>
          <a:p>
            <a:r>
              <a:rPr lang="en-US" dirty="0"/>
              <a:t>Occupancy agreement – buyer (RANM 2202)</a:t>
            </a:r>
          </a:p>
        </p:txBody>
      </p:sp>
      <p:sp>
        <p:nvSpPr>
          <p:cNvPr id="4" name="Content Placeholder 3">
            <a:extLst>
              <a:ext uri="{FF2B5EF4-FFF2-40B4-BE49-F238E27FC236}">
                <a16:creationId xmlns:a16="http://schemas.microsoft.com/office/drawing/2014/main" id="{FCEA616A-5D08-47F6-B971-CBA2A2524EEB}"/>
              </a:ext>
            </a:extLst>
          </p:cNvPr>
          <p:cNvSpPr>
            <a:spLocks noGrp="1"/>
          </p:cNvSpPr>
          <p:nvPr>
            <p:ph idx="1"/>
          </p:nvPr>
        </p:nvSpPr>
        <p:spPr/>
        <p:txBody>
          <a:bodyPr/>
          <a:lstStyle/>
          <a:p>
            <a:r>
              <a:rPr lang="en-US" dirty="0"/>
              <a:t>Paragraph 3(D)</a:t>
            </a:r>
          </a:p>
          <a:p>
            <a:r>
              <a:rPr lang="en-US" dirty="0"/>
              <a:t>Refund of Deposit Language – Moved from Possession/Term Paragraph into Payment Paragraph.</a:t>
            </a:r>
          </a:p>
        </p:txBody>
      </p:sp>
    </p:spTree>
    <p:extLst>
      <p:ext uri="{BB962C8B-B14F-4D97-AF65-F5344CB8AC3E}">
        <p14:creationId xmlns:p14="http://schemas.microsoft.com/office/powerpoint/2010/main" val="3754940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E38EDCBD-938F-4A9E-B2E7-73DB28907CAD}"/>
              </a:ext>
            </a:extLst>
          </p:cNvPr>
          <p:cNvPicPr>
            <a:picLocks noChangeAspect="1"/>
          </p:cNvPicPr>
          <p:nvPr/>
        </p:nvPicPr>
        <p:blipFill>
          <a:blip r:embed="rId2"/>
          <a:stretch>
            <a:fillRect/>
          </a:stretch>
        </p:blipFill>
        <p:spPr>
          <a:xfrm>
            <a:off x="-12966" y="1207513"/>
            <a:ext cx="12204966" cy="4447699"/>
          </a:xfrm>
          <a:prstGeom prst="rect">
            <a:avLst/>
          </a:prstGeom>
        </p:spPr>
      </p:pic>
    </p:spTree>
    <p:extLst>
      <p:ext uri="{BB962C8B-B14F-4D97-AF65-F5344CB8AC3E}">
        <p14:creationId xmlns:p14="http://schemas.microsoft.com/office/powerpoint/2010/main" val="5052363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330C3-1141-4FE7-91DF-7D798F57F5CF}"/>
              </a:ext>
            </a:extLst>
          </p:cNvPr>
          <p:cNvSpPr>
            <a:spLocks noGrp="1"/>
          </p:cNvSpPr>
          <p:nvPr>
            <p:ph type="title"/>
          </p:nvPr>
        </p:nvSpPr>
        <p:spPr/>
        <p:txBody>
          <a:bodyPr/>
          <a:lstStyle/>
          <a:p>
            <a:r>
              <a:rPr lang="en-US" dirty="0"/>
              <a:t>Occupancy agreement – buyer (RANM 2202)</a:t>
            </a:r>
          </a:p>
        </p:txBody>
      </p:sp>
      <p:pic>
        <p:nvPicPr>
          <p:cNvPr id="5" name="Content Placeholder 4" descr="A screenshot of a cell phone&#10;&#10;Description generated with very high confidence">
            <a:extLst>
              <a:ext uri="{FF2B5EF4-FFF2-40B4-BE49-F238E27FC236}">
                <a16:creationId xmlns:a16="http://schemas.microsoft.com/office/drawing/2014/main" id="{13581382-2382-4503-A624-9C2D2252A1C0}"/>
              </a:ext>
            </a:extLst>
          </p:cNvPr>
          <p:cNvPicPr>
            <a:picLocks noGrp="1" noChangeAspect="1"/>
          </p:cNvPicPr>
          <p:nvPr>
            <p:ph idx="1"/>
          </p:nvPr>
        </p:nvPicPr>
        <p:blipFill>
          <a:blip r:embed="rId2"/>
          <a:stretch>
            <a:fillRect/>
          </a:stretch>
        </p:blipFill>
        <p:spPr>
          <a:xfrm>
            <a:off x="870133" y="2258291"/>
            <a:ext cx="10717765" cy="2978727"/>
          </a:xfrm>
        </p:spPr>
      </p:pic>
    </p:spTree>
    <p:extLst>
      <p:ext uri="{BB962C8B-B14F-4D97-AF65-F5344CB8AC3E}">
        <p14:creationId xmlns:p14="http://schemas.microsoft.com/office/powerpoint/2010/main" val="36168559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330C3-1141-4FE7-91DF-7D798F57F5CF}"/>
              </a:ext>
            </a:extLst>
          </p:cNvPr>
          <p:cNvSpPr>
            <a:spLocks noGrp="1"/>
          </p:cNvSpPr>
          <p:nvPr>
            <p:ph type="title"/>
          </p:nvPr>
        </p:nvSpPr>
        <p:spPr/>
        <p:txBody>
          <a:bodyPr/>
          <a:lstStyle/>
          <a:p>
            <a:r>
              <a:rPr lang="en-US" dirty="0"/>
              <a:t>Occupancy agreement – buyer (RANM 2202)</a:t>
            </a:r>
          </a:p>
        </p:txBody>
      </p:sp>
      <p:sp>
        <p:nvSpPr>
          <p:cNvPr id="4" name="Content Placeholder 3">
            <a:extLst>
              <a:ext uri="{FF2B5EF4-FFF2-40B4-BE49-F238E27FC236}">
                <a16:creationId xmlns:a16="http://schemas.microsoft.com/office/drawing/2014/main" id="{FCEA616A-5D08-47F6-B971-CBA2A2524EEB}"/>
              </a:ext>
            </a:extLst>
          </p:cNvPr>
          <p:cNvSpPr>
            <a:spLocks noGrp="1"/>
          </p:cNvSpPr>
          <p:nvPr>
            <p:ph idx="1"/>
          </p:nvPr>
        </p:nvSpPr>
        <p:spPr/>
        <p:txBody>
          <a:bodyPr/>
          <a:lstStyle/>
          <a:p>
            <a:r>
              <a:rPr lang="en-US" dirty="0"/>
              <a:t>Paragraph 4 – Payment. Reorganized into 4 subsections</a:t>
            </a:r>
          </a:p>
          <a:p>
            <a:r>
              <a:rPr lang="en-US" dirty="0"/>
              <a:t>4(A) – Deposit. Clarifies when deposit will be refunded if there is no damage to the property.</a:t>
            </a:r>
          </a:p>
          <a:p>
            <a:r>
              <a:rPr lang="en-US" dirty="0"/>
              <a:t>4(B) – Occupancy Fee. Defines the compensation paid as a “fee” and not as “rent.” The term “rent” created issues with the buyer’s lender, so it was changed herein.</a:t>
            </a:r>
          </a:p>
          <a:p>
            <a:r>
              <a:rPr lang="en-US" dirty="0"/>
              <a:t>4(C) – New term “Holdover Charge” created in an attempt to clarify the significance and consequences of seller remaining in the Property past the agreed upon term.</a:t>
            </a:r>
          </a:p>
        </p:txBody>
      </p:sp>
    </p:spTree>
    <p:extLst>
      <p:ext uri="{BB962C8B-B14F-4D97-AF65-F5344CB8AC3E}">
        <p14:creationId xmlns:p14="http://schemas.microsoft.com/office/powerpoint/2010/main" val="18530487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330C3-1141-4FE7-91DF-7D798F57F5CF}"/>
              </a:ext>
            </a:extLst>
          </p:cNvPr>
          <p:cNvSpPr>
            <a:spLocks noGrp="1"/>
          </p:cNvSpPr>
          <p:nvPr>
            <p:ph type="title"/>
          </p:nvPr>
        </p:nvSpPr>
        <p:spPr/>
        <p:txBody>
          <a:bodyPr/>
          <a:lstStyle/>
          <a:p>
            <a:r>
              <a:rPr lang="en-US" dirty="0"/>
              <a:t>Occupancy agreement – buyer (RANM 2202)</a:t>
            </a:r>
          </a:p>
        </p:txBody>
      </p:sp>
      <p:pic>
        <p:nvPicPr>
          <p:cNvPr id="5" name="Content Placeholder 4" descr="A screenshot of a cell phone&#10;&#10;Description generated with very high confidence">
            <a:extLst>
              <a:ext uri="{FF2B5EF4-FFF2-40B4-BE49-F238E27FC236}">
                <a16:creationId xmlns:a16="http://schemas.microsoft.com/office/drawing/2014/main" id="{032E0B81-A662-4496-AEE5-8F5F7DDFAEA8}"/>
              </a:ext>
            </a:extLst>
          </p:cNvPr>
          <p:cNvPicPr>
            <a:picLocks noGrp="1" noChangeAspect="1"/>
          </p:cNvPicPr>
          <p:nvPr>
            <p:ph idx="1"/>
          </p:nvPr>
        </p:nvPicPr>
        <p:blipFill>
          <a:blip r:embed="rId2"/>
          <a:stretch>
            <a:fillRect/>
          </a:stretch>
        </p:blipFill>
        <p:spPr>
          <a:xfrm>
            <a:off x="1373383" y="1853754"/>
            <a:ext cx="9696970" cy="3798901"/>
          </a:xfrm>
        </p:spPr>
      </p:pic>
    </p:spTree>
    <p:extLst>
      <p:ext uri="{BB962C8B-B14F-4D97-AF65-F5344CB8AC3E}">
        <p14:creationId xmlns:p14="http://schemas.microsoft.com/office/powerpoint/2010/main" val="29050230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330C3-1141-4FE7-91DF-7D798F57F5CF}"/>
              </a:ext>
            </a:extLst>
          </p:cNvPr>
          <p:cNvSpPr>
            <a:spLocks noGrp="1"/>
          </p:cNvSpPr>
          <p:nvPr>
            <p:ph type="title"/>
          </p:nvPr>
        </p:nvSpPr>
        <p:spPr/>
        <p:txBody>
          <a:bodyPr/>
          <a:lstStyle/>
          <a:p>
            <a:r>
              <a:rPr lang="en-US" dirty="0"/>
              <a:t>Occupancy agreement – buyer (RANM 2202)</a:t>
            </a:r>
          </a:p>
        </p:txBody>
      </p:sp>
      <p:sp>
        <p:nvSpPr>
          <p:cNvPr id="4" name="Content Placeholder 3">
            <a:extLst>
              <a:ext uri="{FF2B5EF4-FFF2-40B4-BE49-F238E27FC236}">
                <a16:creationId xmlns:a16="http://schemas.microsoft.com/office/drawing/2014/main" id="{FCEA616A-5D08-47F6-B971-CBA2A2524EEB}"/>
              </a:ext>
            </a:extLst>
          </p:cNvPr>
          <p:cNvSpPr>
            <a:spLocks noGrp="1"/>
          </p:cNvSpPr>
          <p:nvPr>
            <p:ph idx="1"/>
          </p:nvPr>
        </p:nvSpPr>
        <p:spPr/>
        <p:txBody>
          <a:bodyPr/>
          <a:lstStyle/>
          <a:p>
            <a:r>
              <a:rPr lang="en-US" dirty="0"/>
              <a:t>Paragraph 5</a:t>
            </a:r>
          </a:p>
          <a:p>
            <a:r>
              <a:rPr lang="en-US" dirty="0"/>
              <a:t>Clarifies that Buyer shall place utilities in Buyer’s name </a:t>
            </a:r>
            <a:r>
              <a:rPr lang="en-US" i="1" dirty="0"/>
              <a:t>if it is allowed</a:t>
            </a:r>
            <a:r>
              <a:rPr lang="en-US" dirty="0"/>
              <a:t>.</a:t>
            </a:r>
          </a:p>
        </p:txBody>
      </p:sp>
    </p:spTree>
    <p:extLst>
      <p:ext uri="{BB962C8B-B14F-4D97-AF65-F5344CB8AC3E}">
        <p14:creationId xmlns:p14="http://schemas.microsoft.com/office/powerpoint/2010/main" val="33649701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330C3-1141-4FE7-91DF-7D798F57F5CF}"/>
              </a:ext>
            </a:extLst>
          </p:cNvPr>
          <p:cNvSpPr>
            <a:spLocks noGrp="1"/>
          </p:cNvSpPr>
          <p:nvPr>
            <p:ph type="title"/>
          </p:nvPr>
        </p:nvSpPr>
        <p:spPr/>
        <p:txBody>
          <a:bodyPr/>
          <a:lstStyle/>
          <a:p>
            <a:r>
              <a:rPr lang="en-US" dirty="0"/>
              <a:t>Occupancy agreement – buyer (RANM 2202)</a:t>
            </a:r>
          </a:p>
        </p:txBody>
      </p:sp>
      <p:pic>
        <p:nvPicPr>
          <p:cNvPr id="5" name="Content Placeholder 4" descr="A screenshot of a cell phone&#10;&#10;Description generated with high confidence">
            <a:extLst>
              <a:ext uri="{FF2B5EF4-FFF2-40B4-BE49-F238E27FC236}">
                <a16:creationId xmlns:a16="http://schemas.microsoft.com/office/drawing/2014/main" id="{9667F552-72F0-4BFE-9B28-2DA36A39F36B}"/>
              </a:ext>
            </a:extLst>
          </p:cNvPr>
          <p:cNvPicPr>
            <a:picLocks noGrp="1" noChangeAspect="1"/>
          </p:cNvPicPr>
          <p:nvPr>
            <p:ph idx="1"/>
          </p:nvPr>
        </p:nvPicPr>
        <p:blipFill>
          <a:blip r:embed="rId2"/>
          <a:stretch>
            <a:fillRect/>
          </a:stretch>
        </p:blipFill>
        <p:spPr>
          <a:xfrm>
            <a:off x="1191491" y="3255818"/>
            <a:ext cx="10207637" cy="942109"/>
          </a:xfrm>
        </p:spPr>
      </p:pic>
    </p:spTree>
    <p:extLst>
      <p:ext uri="{BB962C8B-B14F-4D97-AF65-F5344CB8AC3E}">
        <p14:creationId xmlns:p14="http://schemas.microsoft.com/office/powerpoint/2010/main" val="29368597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330C3-1141-4FE7-91DF-7D798F57F5CF}"/>
              </a:ext>
            </a:extLst>
          </p:cNvPr>
          <p:cNvSpPr>
            <a:spLocks noGrp="1"/>
          </p:cNvSpPr>
          <p:nvPr>
            <p:ph type="title"/>
          </p:nvPr>
        </p:nvSpPr>
        <p:spPr/>
        <p:txBody>
          <a:bodyPr/>
          <a:lstStyle/>
          <a:p>
            <a:r>
              <a:rPr lang="en-US" dirty="0"/>
              <a:t>Occupancy agreement – buyer (RANM 2202)</a:t>
            </a:r>
          </a:p>
        </p:txBody>
      </p:sp>
      <p:sp>
        <p:nvSpPr>
          <p:cNvPr id="4" name="Content Placeholder 3">
            <a:extLst>
              <a:ext uri="{FF2B5EF4-FFF2-40B4-BE49-F238E27FC236}">
                <a16:creationId xmlns:a16="http://schemas.microsoft.com/office/drawing/2014/main" id="{C32F6B68-E751-473E-AA22-4902739DD6EF}"/>
              </a:ext>
            </a:extLst>
          </p:cNvPr>
          <p:cNvSpPr>
            <a:spLocks noGrp="1"/>
          </p:cNvSpPr>
          <p:nvPr>
            <p:ph idx="1"/>
          </p:nvPr>
        </p:nvSpPr>
        <p:spPr/>
        <p:txBody>
          <a:bodyPr/>
          <a:lstStyle/>
          <a:p>
            <a:r>
              <a:rPr lang="en-US" dirty="0"/>
              <a:t>Paragraph 6(B)</a:t>
            </a:r>
          </a:p>
          <a:p>
            <a:r>
              <a:rPr lang="en-US" dirty="0"/>
              <a:t>Added language advising Seller to check with his/her insurance company when buyer occupies prior to closing.</a:t>
            </a:r>
          </a:p>
        </p:txBody>
      </p:sp>
    </p:spTree>
    <p:extLst>
      <p:ext uri="{BB962C8B-B14F-4D97-AF65-F5344CB8AC3E}">
        <p14:creationId xmlns:p14="http://schemas.microsoft.com/office/powerpoint/2010/main" val="22635474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330C3-1141-4FE7-91DF-7D798F57F5CF}"/>
              </a:ext>
            </a:extLst>
          </p:cNvPr>
          <p:cNvSpPr>
            <a:spLocks noGrp="1"/>
          </p:cNvSpPr>
          <p:nvPr>
            <p:ph type="title"/>
          </p:nvPr>
        </p:nvSpPr>
        <p:spPr/>
        <p:txBody>
          <a:bodyPr/>
          <a:lstStyle/>
          <a:p>
            <a:r>
              <a:rPr lang="en-US" dirty="0"/>
              <a:t>Occupancy agreement – buyer (RANM 2202)</a:t>
            </a:r>
          </a:p>
        </p:txBody>
      </p:sp>
      <p:pic>
        <p:nvPicPr>
          <p:cNvPr id="5" name="Content Placeholder 4" descr="A close up of text on a white background&#10;&#10;Description generated with high confidence">
            <a:extLst>
              <a:ext uri="{FF2B5EF4-FFF2-40B4-BE49-F238E27FC236}">
                <a16:creationId xmlns:a16="http://schemas.microsoft.com/office/drawing/2014/main" id="{363F04FF-A751-48F4-BBE0-6DA41E7EB130}"/>
              </a:ext>
            </a:extLst>
          </p:cNvPr>
          <p:cNvPicPr>
            <a:picLocks noGrp="1" noChangeAspect="1"/>
          </p:cNvPicPr>
          <p:nvPr>
            <p:ph idx="1"/>
          </p:nvPr>
        </p:nvPicPr>
        <p:blipFill>
          <a:blip r:embed="rId2"/>
          <a:stretch>
            <a:fillRect/>
          </a:stretch>
        </p:blipFill>
        <p:spPr>
          <a:xfrm>
            <a:off x="1450975" y="2570911"/>
            <a:ext cx="9604375" cy="2340066"/>
          </a:xfrm>
        </p:spPr>
      </p:pic>
    </p:spTree>
    <p:extLst>
      <p:ext uri="{BB962C8B-B14F-4D97-AF65-F5344CB8AC3E}">
        <p14:creationId xmlns:p14="http://schemas.microsoft.com/office/powerpoint/2010/main" val="23664460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7F30-E94E-4CF2-B3C1-64C1E59B4E3E}"/>
              </a:ext>
            </a:extLst>
          </p:cNvPr>
          <p:cNvSpPr>
            <a:spLocks noGrp="1"/>
          </p:cNvSpPr>
          <p:nvPr>
            <p:ph type="ctrTitle"/>
          </p:nvPr>
        </p:nvSpPr>
        <p:spPr/>
        <p:txBody>
          <a:bodyPr/>
          <a:lstStyle/>
          <a:p>
            <a:r>
              <a:rPr lang="en-US" dirty="0"/>
              <a:t>ORW</a:t>
            </a:r>
          </a:p>
        </p:txBody>
      </p:sp>
      <p:sp>
        <p:nvSpPr>
          <p:cNvPr id="3" name="Subtitle 2">
            <a:extLst>
              <a:ext uri="{FF2B5EF4-FFF2-40B4-BE49-F238E27FC236}">
                <a16:creationId xmlns:a16="http://schemas.microsoft.com/office/drawing/2014/main" id="{19811D0F-9FB0-4BA6-A508-CC8D5B7EB644}"/>
              </a:ext>
            </a:extLst>
          </p:cNvPr>
          <p:cNvSpPr>
            <a:spLocks noGrp="1"/>
          </p:cNvSpPr>
          <p:nvPr>
            <p:ph type="subTitle" idx="1"/>
          </p:nvPr>
        </p:nvSpPr>
        <p:spPr/>
        <p:txBody>
          <a:bodyPr/>
          <a:lstStyle/>
          <a:p>
            <a:r>
              <a:rPr lang="en-US" dirty="0"/>
              <a:t>RANM 5109</a:t>
            </a:r>
          </a:p>
        </p:txBody>
      </p:sp>
    </p:spTree>
    <p:extLst>
      <p:ext uri="{BB962C8B-B14F-4D97-AF65-F5344CB8AC3E}">
        <p14:creationId xmlns:p14="http://schemas.microsoft.com/office/powerpoint/2010/main" val="33919890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CB381981-9A72-42CE-9C74-2101287065B7}"/>
              </a:ext>
            </a:extLst>
          </p:cNvPr>
          <p:cNvPicPr>
            <a:picLocks noChangeAspect="1"/>
          </p:cNvPicPr>
          <p:nvPr/>
        </p:nvPicPr>
        <p:blipFill>
          <a:blip r:embed="rId2"/>
          <a:stretch>
            <a:fillRect/>
          </a:stretch>
        </p:blipFill>
        <p:spPr>
          <a:xfrm>
            <a:off x="0" y="225287"/>
            <a:ext cx="12192000" cy="5618921"/>
          </a:xfrm>
          <a:prstGeom prst="rect">
            <a:avLst/>
          </a:prstGeom>
        </p:spPr>
      </p:pic>
    </p:spTree>
    <p:extLst>
      <p:ext uri="{BB962C8B-B14F-4D97-AF65-F5344CB8AC3E}">
        <p14:creationId xmlns:p14="http://schemas.microsoft.com/office/powerpoint/2010/main" val="3203570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D3FBD6-90B7-4302-B347-97F117E2A8F9}"/>
              </a:ext>
            </a:extLst>
          </p:cNvPr>
          <p:cNvPicPr>
            <a:picLocks noChangeAspect="1"/>
          </p:cNvPicPr>
          <p:nvPr/>
        </p:nvPicPr>
        <p:blipFill>
          <a:blip r:embed="rId2"/>
          <a:stretch>
            <a:fillRect/>
          </a:stretch>
        </p:blipFill>
        <p:spPr>
          <a:xfrm>
            <a:off x="0" y="251791"/>
            <a:ext cx="12214141" cy="5777947"/>
          </a:xfrm>
          <a:prstGeom prst="rect">
            <a:avLst/>
          </a:prstGeom>
        </p:spPr>
      </p:pic>
    </p:spTree>
    <p:extLst>
      <p:ext uri="{BB962C8B-B14F-4D97-AF65-F5344CB8AC3E}">
        <p14:creationId xmlns:p14="http://schemas.microsoft.com/office/powerpoint/2010/main" val="3839083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4C73C25A-F32F-4315-8891-71079C7A120B}"/>
              </a:ext>
            </a:extLst>
          </p:cNvPr>
          <p:cNvPicPr>
            <a:picLocks noChangeAspect="1"/>
          </p:cNvPicPr>
          <p:nvPr/>
        </p:nvPicPr>
        <p:blipFill>
          <a:blip r:embed="rId2"/>
          <a:stretch>
            <a:fillRect/>
          </a:stretch>
        </p:blipFill>
        <p:spPr>
          <a:xfrm>
            <a:off x="-17090" y="1082754"/>
            <a:ext cx="12209090" cy="4699068"/>
          </a:xfrm>
          <a:prstGeom prst="rect">
            <a:avLst/>
          </a:prstGeom>
        </p:spPr>
      </p:pic>
      <p:sp>
        <p:nvSpPr>
          <p:cNvPr id="2" name="Arrow: Down 1">
            <a:extLst>
              <a:ext uri="{FF2B5EF4-FFF2-40B4-BE49-F238E27FC236}">
                <a16:creationId xmlns:a16="http://schemas.microsoft.com/office/drawing/2014/main" id="{A62CEA64-99CA-4395-92F6-F9E5C83B5949}"/>
              </a:ext>
            </a:extLst>
          </p:cNvPr>
          <p:cNvSpPr/>
          <p:nvPr/>
        </p:nvSpPr>
        <p:spPr>
          <a:xfrm rot="3494003">
            <a:off x="7805531" y="105711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23537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CBE7F8B1-C9B2-4EAE-9CF3-D7E8ECC64017}"/>
              </a:ext>
            </a:extLst>
          </p:cNvPr>
          <p:cNvPicPr>
            <a:picLocks noChangeAspect="1"/>
          </p:cNvPicPr>
          <p:nvPr/>
        </p:nvPicPr>
        <p:blipFill>
          <a:blip r:embed="rId2"/>
          <a:stretch>
            <a:fillRect/>
          </a:stretch>
        </p:blipFill>
        <p:spPr>
          <a:xfrm>
            <a:off x="-9174" y="384313"/>
            <a:ext cx="12201174" cy="5237296"/>
          </a:xfrm>
          <a:prstGeom prst="rect">
            <a:avLst/>
          </a:prstGeom>
        </p:spPr>
      </p:pic>
    </p:spTree>
    <p:extLst>
      <p:ext uri="{BB962C8B-B14F-4D97-AF65-F5344CB8AC3E}">
        <p14:creationId xmlns:p14="http://schemas.microsoft.com/office/powerpoint/2010/main" val="15393228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1BABD526-59A4-4E9B-AB8C-F25CEB82CAE3}"/>
              </a:ext>
            </a:extLst>
          </p:cNvPr>
          <p:cNvPicPr>
            <a:picLocks noChangeAspect="1"/>
          </p:cNvPicPr>
          <p:nvPr/>
        </p:nvPicPr>
        <p:blipFill>
          <a:blip r:embed="rId2"/>
          <a:stretch>
            <a:fillRect/>
          </a:stretch>
        </p:blipFill>
        <p:spPr>
          <a:xfrm>
            <a:off x="0" y="490331"/>
            <a:ext cx="12186248" cy="5075582"/>
          </a:xfrm>
          <a:prstGeom prst="rect">
            <a:avLst/>
          </a:prstGeom>
        </p:spPr>
      </p:pic>
    </p:spTree>
    <p:extLst>
      <p:ext uri="{BB962C8B-B14F-4D97-AF65-F5344CB8AC3E}">
        <p14:creationId xmlns:p14="http://schemas.microsoft.com/office/powerpoint/2010/main" val="22591954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7F30-E94E-4CF2-B3C1-64C1E59B4E3E}"/>
              </a:ext>
            </a:extLst>
          </p:cNvPr>
          <p:cNvSpPr>
            <a:spLocks noGrp="1"/>
          </p:cNvSpPr>
          <p:nvPr>
            <p:ph type="ctrTitle"/>
          </p:nvPr>
        </p:nvSpPr>
        <p:spPr/>
        <p:txBody>
          <a:bodyPr>
            <a:normAutofit/>
          </a:bodyPr>
          <a:lstStyle/>
          <a:p>
            <a:r>
              <a:rPr lang="en-US" dirty="0"/>
              <a:t>Price Modification /seller credits</a:t>
            </a:r>
          </a:p>
        </p:txBody>
      </p:sp>
      <p:sp>
        <p:nvSpPr>
          <p:cNvPr id="3" name="Subtitle 2">
            <a:extLst>
              <a:ext uri="{FF2B5EF4-FFF2-40B4-BE49-F238E27FC236}">
                <a16:creationId xmlns:a16="http://schemas.microsoft.com/office/drawing/2014/main" id="{19811D0F-9FB0-4BA6-A508-CC8D5B7EB644}"/>
              </a:ext>
            </a:extLst>
          </p:cNvPr>
          <p:cNvSpPr>
            <a:spLocks noGrp="1"/>
          </p:cNvSpPr>
          <p:nvPr>
            <p:ph type="subTitle" idx="1"/>
          </p:nvPr>
        </p:nvSpPr>
        <p:spPr/>
        <p:txBody>
          <a:bodyPr/>
          <a:lstStyle/>
          <a:p>
            <a:r>
              <a:rPr lang="en-US" dirty="0"/>
              <a:t>RANM 2101</a:t>
            </a:r>
          </a:p>
        </p:txBody>
      </p:sp>
    </p:spTree>
    <p:extLst>
      <p:ext uri="{BB962C8B-B14F-4D97-AF65-F5344CB8AC3E}">
        <p14:creationId xmlns:p14="http://schemas.microsoft.com/office/powerpoint/2010/main" val="601221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F241D4E8-5FD4-4414-8DDA-D3C109528F16}"/>
              </a:ext>
            </a:extLst>
          </p:cNvPr>
          <p:cNvPicPr>
            <a:picLocks noChangeAspect="1"/>
          </p:cNvPicPr>
          <p:nvPr/>
        </p:nvPicPr>
        <p:blipFill>
          <a:blip r:embed="rId2"/>
          <a:stretch>
            <a:fillRect/>
          </a:stretch>
        </p:blipFill>
        <p:spPr>
          <a:xfrm>
            <a:off x="0" y="397566"/>
            <a:ext cx="12192000" cy="5366638"/>
          </a:xfrm>
          <a:prstGeom prst="rect">
            <a:avLst/>
          </a:prstGeom>
        </p:spPr>
      </p:pic>
    </p:spTree>
    <p:extLst>
      <p:ext uri="{BB962C8B-B14F-4D97-AF65-F5344CB8AC3E}">
        <p14:creationId xmlns:p14="http://schemas.microsoft.com/office/powerpoint/2010/main" val="20913732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B81E57-2634-477F-BA19-6ABADDF02217}"/>
              </a:ext>
            </a:extLst>
          </p:cNvPr>
          <p:cNvPicPr>
            <a:picLocks noChangeAspect="1"/>
          </p:cNvPicPr>
          <p:nvPr/>
        </p:nvPicPr>
        <p:blipFill>
          <a:blip r:embed="rId2"/>
          <a:stretch>
            <a:fillRect/>
          </a:stretch>
        </p:blipFill>
        <p:spPr>
          <a:xfrm>
            <a:off x="-37384" y="344556"/>
            <a:ext cx="12229384" cy="5353878"/>
          </a:xfrm>
          <a:prstGeom prst="rect">
            <a:avLst/>
          </a:prstGeom>
        </p:spPr>
      </p:pic>
    </p:spTree>
    <p:extLst>
      <p:ext uri="{BB962C8B-B14F-4D97-AF65-F5344CB8AC3E}">
        <p14:creationId xmlns:p14="http://schemas.microsoft.com/office/powerpoint/2010/main" val="1443242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5B0C0-8881-4D4F-8B1B-057D53F800A5}"/>
              </a:ext>
            </a:extLst>
          </p:cNvPr>
          <p:cNvSpPr>
            <a:spLocks noGrp="1"/>
          </p:cNvSpPr>
          <p:nvPr>
            <p:ph type="title"/>
          </p:nvPr>
        </p:nvSpPr>
        <p:spPr/>
        <p:txBody>
          <a:bodyPr/>
          <a:lstStyle/>
          <a:p>
            <a:r>
              <a:rPr lang="en-US" dirty="0"/>
              <a:t>Purchase agreement</a:t>
            </a:r>
          </a:p>
        </p:txBody>
      </p:sp>
      <p:sp>
        <p:nvSpPr>
          <p:cNvPr id="3" name="Content Placeholder 2">
            <a:extLst>
              <a:ext uri="{FF2B5EF4-FFF2-40B4-BE49-F238E27FC236}">
                <a16:creationId xmlns:a16="http://schemas.microsoft.com/office/drawing/2014/main" id="{C4DF2685-6032-4976-8BA2-9843028CF229}"/>
              </a:ext>
            </a:extLst>
          </p:cNvPr>
          <p:cNvSpPr>
            <a:spLocks noGrp="1"/>
          </p:cNvSpPr>
          <p:nvPr>
            <p:ph idx="1"/>
          </p:nvPr>
        </p:nvSpPr>
        <p:spPr/>
        <p:txBody>
          <a:bodyPr/>
          <a:lstStyle/>
          <a:p>
            <a:r>
              <a:rPr lang="en-US" dirty="0"/>
              <a:t>Paragraph 5: Financed or Cash Purchase</a:t>
            </a:r>
          </a:p>
          <a:p>
            <a:endParaRPr lang="en-US" dirty="0"/>
          </a:p>
          <a:p>
            <a:r>
              <a:rPr lang="en-US" dirty="0"/>
              <a:t>The first check box has been removed, so this now defaults to 11:59pm the day before closing unless you fill in the blank!</a:t>
            </a:r>
          </a:p>
          <a:p>
            <a:endParaRPr lang="en-US" dirty="0"/>
          </a:p>
        </p:txBody>
      </p:sp>
    </p:spTree>
    <p:extLst>
      <p:ext uri="{BB962C8B-B14F-4D97-AF65-F5344CB8AC3E}">
        <p14:creationId xmlns:p14="http://schemas.microsoft.com/office/powerpoint/2010/main" val="2834012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08B78E29-1C18-4280-B86F-33B771E081D5}"/>
              </a:ext>
            </a:extLst>
          </p:cNvPr>
          <p:cNvPicPr>
            <a:picLocks noChangeAspect="1"/>
          </p:cNvPicPr>
          <p:nvPr/>
        </p:nvPicPr>
        <p:blipFill>
          <a:blip r:embed="rId2"/>
          <a:stretch>
            <a:fillRect/>
          </a:stretch>
        </p:blipFill>
        <p:spPr>
          <a:xfrm>
            <a:off x="37514" y="2419643"/>
            <a:ext cx="12154791" cy="2067951"/>
          </a:xfrm>
          <a:prstGeom prst="rect">
            <a:avLst/>
          </a:prstGeom>
        </p:spPr>
      </p:pic>
      <p:sp>
        <p:nvSpPr>
          <p:cNvPr id="2" name="Title 1">
            <a:extLst>
              <a:ext uri="{FF2B5EF4-FFF2-40B4-BE49-F238E27FC236}">
                <a16:creationId xmlns:a16="http://schemas.microsoft.com/office/drawing/2014/main" id="{0AB9A2AF-8EC0-468E-B1FD-F87640412DBE}"/>
              </a:ext>
            </a:extLst>
          </p:cNvPr>
          <p:cNvSpPr>
            <a:spLocks noGrp="1"/>
          </p:cNvSpPr>
          <p:nvPr>
            <p:ph type="title"/>
          </p:nvPr>
        </p:nvSpPr>
        <p:spPr/>
        <p:txBody>
          <a:bodyPr/>
          <a:lstStyle/>
          <a:p>
            <a:r>
              <a:rPr lang="en-US" dirty="0"/>
              <a:t>Old version</a:t>
            </a:r>
          </a:p>
        </p:txBody>
      </p:sp>
      <p:sp>
        <p:nvSpPr>
          <p:cNvPr id="4" name="Content Placeholder 3">
            <a:extLst>
              <a:ext uri="{FF2B5EF4-FFF2-40B4-BE49-F238E27FC236}">
                <a16:creationId xmlns:a16="http://schemas.microsoft.com/office/drawing/2014/main" id="{98BCB29C-4A0B-4F85-9ED4-D42C8E652D64}"/>
              </a:ext>
            </a:extLst>
          </p:cNvPr>
          <p:cNvSpPr>
            <a:spLocks noGrp="1"/>
          </p:cNvSpPr>
          <p:nvPr>
            <p:ph idx="1"/>
          </p:nvPr>
        </p:nvSpPr>
        <p:spPr/>
        <p:txBody>
          <a:bodyPr/>
          <a:lstStyle/>
          <a:p>
            <a:endParaRPr lang="en-US"/>
          </a:p>
        </p:txBody>
      </p:sp>
      <p:sp>
        <p:nvSpPr>
          <p:cNvPr id="5" name="Arrow: Down 4">
            <a:extLst>
              <a:ext uri="{FF2B5EF4-FFF2-40B4-BE49-F238E27FC236}">
                <a16:creationId xmlns:a16="http://schemas.microsoft.com/office/drawing/2014/main" id="{879AECB5-01E5-48E9-9C98-0963E88990CD}"/>
              </a:ext>
            </a:extLst>
          </p:cNvPr>
          <p:cNvSpPr/>
          <p:nvPr/>
        </p:nvSpPr>
        <p:spPr>
          <a:xfrm>
            <a:off x="8878957" y="156375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10012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520</TotalTime>
  <Words>1131</Words>
  <Application>Microsoft Office PowerPoint</Application>
  <PresentationFormat>Widescreen</PresentationFormat>
  <Paragraphs>147</Paragraphs>
  <Slides>74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74</vt:i4>
      </vt:variant>
    </vt:vector>
  </HeadingPairs>
  <TitlesOfParts>
    <vt:vector size="77" baseType="lpstr">
      <vt:lpstr>Arial</vt:lpstr>
      <vt:lpstr>Gill Sans MT</vt:lpstr>
      <vt:lpstr>Gallery</vt:lpstr>
      <vt:lpstr>Recent changes </vt:lpstr>
      <vt:lpstr>Purchase Agreement</vt:lpstr>
      <vt:lpstr>PowerPoint Presentation</vt:lpstr>
      <vt:lpstr>PowerPoint Presentation</vt:lpstr>
      <vt:lpstr>Purchase agreement</vt:lpstr>
      <vt:lpstr>PowerPoint Presentation</vt:lpstr>
      <vt:lpstr>PowerPoint Presentation</vt:lpstr>
      <vt:lpstr>Purchase agreement</vt:lpstr>
      <vt:lpstr>Old version</vt:lpstr>
      <vt:lpstr>New version</vt:lpstr>
      <vt:lpstr>Purchase agreement</vt:lpstr>
      <vt:lpstr>Old version</vt:lpstr>
      <vt:lpstr>New version</vt:lpstr>
      <vt:lpstr>Purchase agreement</vt:lpstr>
      <vt:lpstr>Old version</vt:lpstr>
      <vt:lpstr>New version</vt:lpstr>
      <vt:lpstr>Purchase agreement</vt:lpstr>
      <vt:lpstr>Old version</vt:lpstr>
      <vt:lpstr>New version</vt:lpstr>
      <vt:lpstr>New version</vt:lpstr>
      <vt:lpstr>Purchase agreement</vt:lpstr>
      <vt:lpstr>Old version</vt:lpstr>
      <vt:lpstr>New version</vt:lpstr>
      <vt:lpstr>Purchase agreement</vt:lpstr>
      <vt:lpstr>Old version</vt:lpstr>
      <vt:lpstr>New version</vt:lpstr>
      <vt:lpstr>Purchase agreement</vt:lpstr>
      <vt:lpstr>Old version</vt:lpstr>
      <vt:lpstr>New version</vt:lpstr>
      <vt:lpstr>Purchase agreement</vt:lpstr>
      <vt:lpstr>Old version</vt:lpstr>
      <vt:lpstr>New version</vt:lpstr>
      <vt:lpstr>Purchase Agreement</vt:lpstr>
      <vt:lpstr>Old version</vt:lpstr>
      <vt:lpstr>New version</vt:lpstr>
      <vt:lpstr>Purchase agreement</vt:lpstr>
      <vt:lpstr>OLD VERSION</vt:lpstr>
      <vt:lpstr>NEW VERSION</vt:lpstr>
      <vt:lpstr>Seller’s property disclosure</vt:lpstr>
      <vt:lpstr>Old version</vt:lpstr>
      <vt:lpstr>New version</vt:lpstr>
      <vt:lpstr>Seller’s property disclosure</vt:lpstr>
      <vt:lpstr>New item</vt:lpstr>
      <vt:lpstr>Seller’s property disclosure</vt:lpstr>
      <vt:lpstr>New Section</vt:lpstr>
      <vt:lpstr>Septic system contingency Addendum</vt:lpstr>
      <vt:lpstr>Septic system contingency addendum</vt:lpstr>
      <vt:lpstr>Septic system contingency addendum</vt:lpstr>
      <vt:lpstr>Septic system contingency addendum</vt:lpstr>
      <vt:lpstr>Occupancy agreement – seller</vt:lpstr>
      <vt:lpstr>Occupancy Agreement – Seller (Ranm 2202)</vt:lpstr>
      <vt:lpstr>Occupancy Agreement – Seller (Ranm 2202)</vt:lpstr>
      <vt:lpstr>PowerPoint Presentation</vt:lpstr>
      <vt:lpstr>Occupancy Agreement – Seller (Ranm 2202)</vt:lpstr>
      <vt:lpstr>Occupancy agreement – Seller (RANM 2202)</vt:lpstr>
      <vt:lpstr>Occupancy agreement – Seller (RANM 2202)</vt:lpstr>
      <vt:lpstr>Occupancy agreement – Seller (RANM 2202)</vt:lpstr>
      <vt:lpstr>Occupancy agreement – buyer</vt:lpstr>
      <vt:lpstr>Occupancy agreement – buyer (RANM 2202)</vt:lpstr>
      <vt:lpstr>Occupancy agreement – buyer (RANM 2202)</vt:lpstr>
      <vt:lpstr>Occupancy agreement – buyer (RANM 2202)</vt:lpstr>
      <vt:lpstr>Occupancy agreement – buyer (RANM 2202)</vt:lpstr>
      <vt:lpstr>Occupancy agreement – buyer (RANM 2202)</vt:lpstr>
      <vt:lpstr>Occupancy agreement – buyer (RANM 2202)</vt:lpstr>
      <vt:lpstr>Occupancy agreement – buyer (RANM 2202)</vt:lpstr>
      <vt:lpstr>Occupancy agreement – buyer (RANM 2202)</vt:lpstr>
      <vt:lpstr>ORW</vt:lpstr>
      <vt:lpstr>PowerPoint Presentation</vt:lpstr>
      <vt:lpstr>PowerPoint Presentation</vt:lpstr>
      <vt:lpstr>PowerPoint Presentation</vt:lpstr>
      <vt:lpstr>PowerPoint Presentation</vt:lpstr>
      <vt:lpstr>Price Modification /seller credits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RANM Forms update</dc:title>
  <dc:creator>Rich</dc:creator>
  <cp:lastModifiedBy>Rich</cp:lastModifiedBy>
  <cp:revision>44</cp:revision>
  <dcterms:created xsi:type="dcterms:W3CDTF">2017-09-17T02:26:24Z</dcterms:created>
  <dcterms:modified xsi:type="dcterms:W3CDTF">2018-03-20T01:09:42Z</dcterms:modified>
</cp:coreProperties>
</file>